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4" r:id="rId1"/>
    <p:sldMasterId id="2147483801" r:id="rId2"/>
    <p:sldMasterId id="2147483814" r:id="rId3"/>
  </p:sldMasterIdLst>
  <p:notesMasterIdLst>
    <p:notesMasterId r:id="rId14"/>
  </p:notesMasterIdLst>
  <p:sldIdLst>
    <p:sldId id="256" r:id="rId4"/>
    <p:sldId id="261" r:id="rId5"/>
    <p:sldId id="303" r:id="rId6"/>
    <p:sldId id="295" r:id="rId7"/>
    <p:sldId id="296" r:id="rId8"/>
    <p:sldId id="297" r:id="rId9"/>
    <p:sldId id="306" r:id="rId10"/>
    <p:sldId id="308" r:id="rId11"/>
    <p:sldId id="301" r:id="rId12"/>
    <p:sldId id="29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9" autoAdjust="0"/>
    <p:restoredTop sz="88643" autoAdjust="0"/>
  </p:normalViewPr>
  <p:slideViewPr>
    <p:cSldViewPr snapToGrid="0">
      <p:cViewPr varScale="1">
        <p:scale>
          <a:sx n="75" d="100"/>
          <a:sy n="75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F4A30-6F65-4C88-B2BD-2A45FA2CCB5A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75C9D-EBA3-4F63-9885-10C35C0F6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5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0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33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93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17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11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74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03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00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26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4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45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40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69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15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09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43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94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36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973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25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6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49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273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887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926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375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874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5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0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4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0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1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0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9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25000"/>
            <a:lum/>
          </a:blip>
          <a:srcRect/>
          <a:stretch>
            <a:fillRect t="-53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9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25000"/>
            <a:lum/>
          </a:blip>
          <a:srcRect/>
          <a:stretch>
            <a:fillRect t="-53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2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5000"/>
            <a:lum/>
          </a:blip>
          <a:srcRect/>
          <a:stretch>
            <a:fillRect t="-53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0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6027" y="752571"/>
            <a:ext cx="6070169" cy="23876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Военная метафора в дискурсе пандемии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7300" y="4711485"/>
            <a:ext cx="9562214" cy="2146515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Лихачёв Эдуард Владимирович,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кандидат филологических наук,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доцент кафедры немецкой филологии ИИФ (</a:t>
            </a: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Крымский федеральный университет им. Вернадского,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г.Симферополь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2020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480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2690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/>
              <a:t>Исследование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127" y="2317315"/>
            <a:ext cx="10515599" cy="4351337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Объект:</a:t>
            </a:r>
            <a:r>
              <a:rPr lang="ru-RU" sz="3200" dirty="0"/>
              <a:t> речь журналистов немецких СМИ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Предмет: </a:t>
            </a:r>
            <a:r>
              <a:rPr lang="ru-RU" sz="3200" dirty="0"/>
              <a:t>стилистические и просодические средства выразительности в речи информантов</a:t>
            </a:r>
          </a:p>
          <a:p>
            <a:pPr algn="just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 материала: </a:t>
            </a:r>
            <a:r>
              <a:rPr lang="ru-RU" sz="3200" dirty="0"/>
              <a:t>видеозаписи новостных сюжетов, посвященных пандемиям </a:t>
            </a:r>
            <a:r>
              <a:rPr lang="en-US" sz="3200" dirty="0"/>
              <a:t>XXI </a:t>
            </a:r>
            <a:r>
              <a:rPr lang="ru-RU" sz="3200" dirty="0"/>
              <a:t>в. выступлений в бундестаге (100 минут)</a:t>
            </a:r>
          </a:p>
          <a:p>
            <a:pPr algn="just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3200" dirty="0" smtClean="0"/>
              <a:t>200 метафор с военной этимологией; 25 минут высказываний на этапе электроакустического анализа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3977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/>
              <a:t>Цель исследования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94183" y="2523025"/>
            <a:ext cx="7017488" cy="355127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лексических и просодических средств выразительности, моделирующих образ вируса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05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Особенности просодического оформления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457" y="2041451"/>
            <a:ext cx="9058939" cy="4816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АУДИТИВНЫЙ АНАЛИЗ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  <a:p>
            <a:pPr algn="just"/>
            <a:r>
              <a:rPr lang="ru-RU" dirty="0" err="1"/>
              <a:t>Аудитивный</a:t>
            </a:r>
            <a:r>
              <a:rPr lang="ru-RU" dirty="0"/>
              <a:t> анализ показал, что лексические стилистические средства выделяются относительным повышением тона, громкости и некоторым снижением темпа речи и являются динамическими и тональными центрами предложения.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04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Особенности просодического оформления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457" y="2041451"/>
            <a:ext cx="9058939" cy="4816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ТОНАЛЬНЫЕ ХАРАКТЕРИСТИКИ</a:t>
            </a:r>
            <a:endParaRPr lang="ru-RU" dirty="0"/>
          </a:p>
          <a:p>
            <a:pPr algn="just"/>
            <a:r>
              <a:rPr lang="ru-RU" dirty="0"/>
              <a:t>Электроакустический анализ позволил определить среднюю ЧОТ высказывания (155 Гц) и средний тональный диапазон (30-40 Гц). Тональные максимумы достигали 195 Гц.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29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Особенности </a:t>
            </a:r>
            <a:r>
              <a:rPr lang="ru-RU" dirty="0" smtClean="0"/>
              <a:t>просодического  </a:t>
            </a:r>
            <a:r>
              <a:rPr lang="ru-RU" dirty="0"/>
              <a:t>оформления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457" y="2041451"/>
            <a:ext cx="9058939" cy="4816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ДИНАМИЧЕСКИЕ ХАРАКТЕРИСТИКИ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  <a:p>
            <a:r>
              <a:rPr lang="ru-RU" dirty="0"/>
              <a:t>Средняя интенсивность составила 71 дБ, динамические максимумы (74 дБ) оформляли метафоры как смысловой центр высказывания (</a:t>
            </a:r>
            <a:r>
              <a:rPr lang="en-US" i="1" dirty="0"/>
              <a:t>das </a:t>
            </a:r>
            <a:r>
              <a:rPr lang="en-US" i="1" dirty="0" err="1"/>
              <a:t>ist</a:t>
            </a:r>
            <a:r>
              <a:rPr lang="en-US" i="1" dirty="0"/>
              <a:t> der Kr</a:t>
            </a:r>
            <a:r>
              <a:rPr lang="en-US" b="1" i="1" dirty="0"/>
              <a:t>ie</a:t>
            </a:r>
            <a:r>
              <a:rPr lang="en-US" i="1" dirty="0"/>
              <a:t>g</a:t>
            </a:r>
            <a:r>
              <a:rPr lang="ru-RU" i="1" dirty="0"/>
              <a:t>! </a:t>
            </a:r>
            <a:r>
              <a:rPr lang="ru-RU" dirty="0"/>
              <a:t>«это война!»)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59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Особенности </a:t>
            </a:r>
            <a:r>
              <a:rPr lang="ru-RU" dirty="0" smtClean="0"/>
              <a:t>просодического </a:t>
            </a:r>
            <a:r>
              <a:rPr lang="ru-RU" dirty="0"/>
              <a:t>оформления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457" y="2041451"/>
            <a:ext cx="9058939" cy="4816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ТЕМПОРАЛЬНЫЕ ХАРАКТЕРИСТИКИ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  <a:p>
            <a:r>
              <a:rPr lang="ru-RU" dirty="0" err="1"/>
              <a:t>Среднезвуковая</a:t>
            </a:r>
            <a:r>
              <a:rPr lang="ru-RU" dirty="0"/>
              <a:t> продолжительность артикуляции составила 103 </a:t>
            </a:r>
            <a:r>
              <a:rPr lang="ru-RU" dirty="0" err="1"/>
              <a:t>мс</a:t>
            </a:r>
            <a:r>
              <a:rPr lang="ru-RU" dirty="0"/>
              <a:t> и несколько снижалась в момент артикуляции стилистических средств (120 </a:t>
            </a:r>
            <a:r>
              <a:rPr lang="ru-RU" dirty="0" err="1"/>
              <a:t>мс</a:t>
            </a:r>
            <a:r>
              <a:rPr lang="ru-RU" dirty="0"/>
              <a:t>). Коэффициент </a:t>
            </a:r>
            <a:r>
              <a:rPr lang="ru-RU" dirty="0" err="1"/>
              <a:t>паузации</a:t>
            </a:r>
            <a:r>
              <a:rPr lang="ru-RU" dirty="0"/>
              <a:t> составил 1.15, то есть логические паузы заняли не более 15% от общей продолжительности высказывания.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935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Стилистические 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457" y="2041451"/>
            <a:ext cx="9058939" cy="481654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  <a:p>
            <a:pPr algn="just"/>
            <a:r>
              <a:rPr lang="ru-RU" dirty="0"/>
              <a:t>П</a:t>
            </a:r>
            <a:r>
              <a:rPr lang="ru-RU" dirty="0" smtClean="0"/>
              <a:t>андемия </a:t>
            </a:r>
            <a:r>
              <a:rPr lang="ru-RU" dirty="0"/>
              <a:t>изображается как война всего человечества или отдельной страны против вируса (</a:t>
            </a:r>
            <a:r>
              <a:rPr lang="de-DE" i="1" dirty="0"/>
              <a:t>Italien h</a:t>
            </a:r>
            <a:r>
              <a:rPr lang="ru-RU" i="1" dirty="0"/>
              <a:t>ä</a:t>
            </a:r>
            <a:r>
              <a:rPr lang="de-DE" i="1" dirty="0" err="1"/>
              <a:t>tte</a:t>
            </a:r>
            <a:r>
              <a:rPr lang="de-DE" i="1" dirty="0"/>
              <a:t> </a:t>
            </a:r>
            <a:r>
              <a:rPr lang="de-DE" i="1" dirty="0" err="1"/>
              <a:t>Kriegserkl</a:t>
            </a:r>
            <a:r>
              <a:rPr lang="ru-RU" i="1" dirty="0"/>
              <a:t>ä</a:t>
            </a:r>
            <a:r>
              <a:rPr lang="de-DE" i="1" dirty="0" err="1"/>
              <a:t>rung</a:t>
            </a:r>
            <a:r>
              <a:rPr lang="de-DE" i="1" dirty="0"/>
              <a:t> abgegeben</a:t>
            </a:r>
            <a:r>
              <a:rPr lang="ru-RU" dirty="0"/>
              <a:t> «как будто Италия объявила войну»; </a:t>
            </a:r>
            <a:r>
              <a:rPr lang="de-DE" i="1" dirty="0" err="1"/>
              <a:t>Pr</a:t>
            </a:r>
            <a:r>
              <a:rPr lang="ru-RU" i="1" dirty="0"/>
              <a:t>ä</a:t>
            </a:r>
            <a:r>
              <a:rPr lang="de-DE" i="1" dirty="0" err="1"/>
              <a:t>sident</a:t>
            </a:r>
            <a:r>
              <a:rPr lang="de-DE" i="1" dirty="0"/>
              <a:t> Moon </a:t>
            </a:r>
            <a:r>
              <a:rPr lang="de-DE" i="1" dirty="0" err="1"/>
              <a:t>erkl</a:t>
            </a:r>
            <a:r>
              <a:rPr lang="ru-RU" i="1" dirty="0"/>
              <a:t>ä</a:t>
            </a:r>
            <a:r>
              <a:rPr lang="de-DE" i="1" dirty="0" err="1"/>
              <a:t>rt</a:t>
            </a:r>
            <a:r>
              <a:rPr lang="de-DE" i="1" dirty="0"/>
              <a:t> dem Virus den Krieg</a:t>
            </a:r>
            <a:r>
              <a:rPr lang="de-DE" dirty="0"/>
              <a:t> </a:t>
            </a:r>
            <a:r>
              <a:rPr lang="ru-RU" dirty="0"/>
              <a:t>«президент Мун объявляет вирусу войну»; </a:t>
            </a:r>
            <a:r>
              <a:rPr lang="de-DE" i="1" dirty="0"/>
              <a:t>Biden spricht von Krieg gegen </a:t>
            </a:r>
            <a:r>
              <a:rPr lang="de-DE" i="1" dirty="0" err="1"/>
              <a:t>Coronavirus</a:t>
            </a:r>
            <a:r>
              <a:rPr lang="ru-RU" dirty="0"/>
              <a:t> «Байден говорит о войне с </a:t>
            </a:r>
            <a:r>
              <a:rPr lang="ru-RU" dirty="0" err="1"/>
              <a:t>коронавирусом</a:t>
            </a:r>
            <a:r>
              <a:rPr lang="ru-RU" dirty="0"/>
              <a:t>»; </a:t>
            </a:r>
            <a:r>
              <a:rPr lang="en-US" i="1" dirty="0"/>
              <a:t>w</a:t>
            </a:r>
            <a:r>
              <a:rPr lang="de-DE" i="1" dirty="0" err="1"/>
              <a:t>ir</a:t>
            </a:r>
            <a:r>
              <a:rPr lang="de-DE" i="1" dirty="0"/>
              <a:t> sind im Krieg mit dem Virus</a:t>
            </a:r>
            <a:r>
              <a:rPr lang="de-DE" dirty="0"/>
              <a:t> </a:t>
            </a:r>
            <a:r>
              <a:rPr lang="ru-RU" dirty="0"/>
              <a:t>«мы находимся в состоянии войны с вирусом»), </a:t>
            </a:r>
            <a:endParaRPr lang="ru-RU" dirty="0" smtClean="0"/>
          </a:p>
          <a:p>
            <a:pPr algn="just"/>
            <a:r>
              <a:rPr lang="ru-RU" dirty="0" smtClean="0"/>
              <a:t>профилактические </a:t>
            </a:r>
            <a:r>
              <a:rPr lang="ru-RU" dirty="0"/>
              <a:t>и ограничительные меры сравниваются с оружием (</a:t>
            </a:r>
            <a:r>
              <a:rPr lang="de-DE" i="1" dirty="0"/>
              <a:t>Was wir dann noch an Kleinwaffen brauchen</a:t>
            </a:r>
            <a:r>
              <a:rPr lang="ru-RU" i="1" dirty="0"/>
              <a:t>, </a:t>
            </a:r>
            <a:r>
              <a:rPr lang="de-DE" i="1" dirty="0"/>
              <a:t>das gucken wir </a:t>
            </a:r>
            <a:r>
              <a:rPr lang="de-DE" i="1" dirty="0" err="1"/>
              <a:t>sp</a:t>
            </a:r>
            <a:r>
              <a:rPr lang="ru-RU" i="1" dirty="0"/>
              <a:t>ä</a:t>
            </a:r>
            <a:r>
              <a:rPr lang="de-DE" i="1" dirty="0" err="1"/>
              <a:t>ter</a:t>
            </a:r>
            <a:r>
              <a:rPr lang="de-DE" dirty="0"/>
              <a:t> </a:t>
            </a:r>
            <a:r>
              <a:rPr lang="ru-RU" dirty="0"/>
              <a:t>«Дальше мы увидим, какое малокалиберное оружие нам понадобится»; </a:t>
            </a:r>
            <a:r>
              <a:rPr lang="de-DE" i="1" dirty="0"/>
              <a:t>Scholz und </a:t>
            </a:r>
            <a:r>
              <a:rPr lang="de-DE" i="1" dirty="0" err="1"/>
              <a:t>Altmaier</a:t>
            </a:r>
            <a:r>
              <a:rPr lang="de-DE" i="1" dirty="0"/>
              <a:t> z</a:t>
            </a:r>
            <a:r>
              <a:rPr lang="ru-RU" i="1" dirty="0"/>
              <a:t>ü</a:t>
            </a:r>
            <a:r>
              <a:rPr lang="de-DE" i="1" dirty="0" err="1"/>
              <a:t>cken</a:t>
            </a:r>
            <a:r>
              <a:rPr lang="de-DE" i="1" dirty="0"/>
              <a:t> die Bazooka</a:t>
            </a:r>
            <a:r>
              <a:rPr lang="de-DE" dirty="0"/>
              <a:t> </a:t>
            </a:r>
            <a:r>
              <a:rPr lang="ru-RU" dirty="0"/>
              <a:t>«</a:t>
            </a:r>
            <a:r>
              <a:rPr lang="ru-RU" dirty="0" err="1"/>
              <a:t>Шольц</a:t>
            </a:r>
            <a:r>
              <a:rPr lang="ru-RU" dirty="0"/>
              <a:t> и </a:t>
            </a:r>
            <a:r>
              <a:rPr lang="ru-RU" dirty="0" err="1"/>
              <a:t>Альтмайер</a:t>
            </a:r>
            <a:r>
              <a:rPr lang="ru-RU" dirty="0"/>
              <a:t> выхватывают гранатомёт», </a:t>
            </a:r>
            <a:r>
              <a:rPr lang="de-DE" i="1" dirty="0"/>
              <a:t>wir legen alle Waffen auf den Tisch</a:t>
            </a:r>
            <a:r>
              <a:rPr lang="ru-RU" i="1" dirty="0"/>
              <a:t>", </a:t>
            </a:r>
            <a:r>
              <a:rPr lang="de-DE" i="1" dirty="0"/>
              <a:t>sagte der SPD</a:t>
            </a:r>
            <a:r>
              <a:rPr lang="ru-RU" i="1" dirty="0"/>
              <a:t>-</a:t>
            </a:r>
            <a:r>
              <a:rPr lang="de-DE" i="1" dirty="0"/>
              <a:t>Politiker</a:t>
            </a:r>
            <a:r>
              <a:rPr lang="de-DE" dirty="0"/>
              <a:t> </a:t>
            </a:r>
            <a:r>
              <a:rPr lang="ru-RU" dirty="0"/>
              <a:t>«мы выкладываем все оружие на стол, − сказал представитель СДПГ»), </a:t>
            </a:r>
            <a:endParaRPr lang="ru-RU" dirty="0" smtClean="0"/>
          </a:p>
          <a:p>
            <a:pPr algn="just"/>
            <a:r>
              <a:rPr lang="ru-RU" dirty="0" smtClean="0"/>
              <a:t>отдельные </a:t>
            </a:r>
            <a:r>
              <a:rPr lang="ru-RU" dirty="0"/>
              <a:t>этапы борьбы рассматриваются как битвы (</a:t>
            </a:r>
            <a:r>
              <a:rPr lang="de-DE" i="1" dirty="0"/>
              <a:t>Die Schlacht ist geschlagen</a:t>
            </a:r>
            <a:r>
              <a:rPr lang="ru-RU" i="1" dirty="0"/>
              <a:t>; </a:t>
            </a:r>
            <a:r>
              <a:rPr lang="de-DE" i="1" dirty="0"/>
              <a:t>schon vor Monaten hat die Menschheit krachend verloren</a:t>
            </a:r>
            <a:r>
              <a:rPr lang="de-DE" dirty="0"/>
              <a:t> </a:t>
            </a:r>
            <a:r>
              <a:rPr lang="ru-RU" dirty="0"/>
              <a:t>«Битва завершена; уже несколько месяцев назад человечество было разгромлено»; </a:t>
            </a:r>
            <a:r>
              <a:rPr lang="de-DE" i="1" dirty="0"/>
              <a:t>wir werden diese Schlacht gewinnen</a:t>
            </a:r>
            <a:r>
              <a:rPr lang="de-DE" dirty="0"/>
              <a:t> </a:t>
            </a:r>
            <a:r>
              <a:rPr lang="ru-RU" dirty="0"/>
              <a:t>«мы победим в этом сражении»; </a:t>
            </a:r>
            <a:r>
              <a:rPr lang="en-US" i="1" dirty="0"/>
              <a:t>e</a:t>
            </a:r>
            <a:r>
              <a:rPr lang="de-DE" i="1" dirty="0"/>
              <a:t>s wirkt</a:t>
            </a:r>
            <a:r>
              <a:rPr lang="ru-RU" i="1" dirty="0"/>
              <a:t>, </a:t>
            </a:r>
            <a:r>
              <a:rPr lang="de-DE" i="1" dirty="0"/>
              <a:t>als wolle ein Feldherr in die Schlacht ziehen</a:t>
            </a:r>
            <a:r>
              <a:rPr lang="ru-RU" dirty="0"/>
              <a:t> «кажется, как будто полководец хочет вступить в битву»).</a:t>
            </a:r>
          </a:p>
        </p:txBody>
      </p:sp>
    </p:spTree>
    <p:extLst>
      <p:ext uri="{BB962C8B-B14F-4D97-AF65-F5344CB8AC3E}">
        <p14:creationId xmlns:p14="http://schemas.microsoft.com/office/powerpoint/2010/main" val="316317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45127" y="2147776"/>
            <a:ext cx="10515600" cy="44018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Исследование стилистических средств на сегментном и суперсегментном уровне дает возможность понять механизмы моделирования образа пандемии в немецких СМИ и выступлениях политиков ФРГ. Эмоциональное воздействие высказываний на слушателя формирует у него серьезное и ответственное отношение к проблеме, что способствует преодолению пандемий. Возможно, человечеству удастся победить в войне с вирусами и использовать накопленный опыт для борьбы с войной между людьми, провозгласив саму войну главным и единственным врагом рода человеческого, а мир – абсолютной ценностью.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84267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2087</TotalTime>
  <Words>226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Wingdings 2</vt:lpstr>
      <vt:lpstr>HDOfficeLightV0</vt:lpstr>
      <vt:lpstr>1_HDOfficeLightV0</vt:lpstr>
      <vt:lpstr>2_HDOfficeLightV0</vt:lpstr>
      <vt:lpstr> Военная метафора в дискурсе пандемии </vt:lpstr>
      <vt:lpstr>Исследование</vt:lpstr>
      <vt:lpstr>Цель исследования</vt:lpstr>
      <vt:lpstr>Особенности просодического оформления</vt:lpstr>
      <vt:lpstr>Особенности просодического оформления</vt:lpstr>
      <vt:lpstr>Особенности просодического  оформления</vt:lpstr>
      <vt:lpstr>Особенности просодического оформления</vt:lpstr>
      <vt:lpstr>Стилистические особенности</vt:lpstr>
      <vt:lpstr>Выводы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Вариативность просодических средств актуализации футбольного комментария     (на материале немецкого языка)</dc:title>
  <dc:creator>Eduard</dc:creator>
  <cp:lastModifiedBy>Eduard</cp:lastModifiedBy>
  <cp:revision>96</cp:revision>
  <dcterms:created xsi:type="dcterms:W3CDTF">2017-01-11T08:14:12Z</dcterms:created>
  <dcterms:modified xsi:type="dcterms:W3CDTF">2020-06-07T20:05:05Z</dcterms:modified>
</cp:coreProperties>
</file>