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17"/>
  </p:notesMasterIdLst>
  <p:sldIdLst>
    <p:sldId id="256" r:id="rId2"/>
    <p:sldId id="322" r:id="rId3"/>
    <p:sldId id="323" r:id="rId4"/>
    <p:sldId id="324" r:id="rId5"/>
    <p:sldId id="325" r:id="rId6"/>
    <p:sldId id="326" r:id="rId7"/>
    <p:sldId id="258" r:id="rId8"/>
    <p:sldId id="259" r:id="rId9"/>
    <p:sldId id="321" r:id="rId10"/>
    <p:sldId id="319" r:id="rId11"/>
    <p:sldId id="320" r:id="rId12"/>
    <p:sldId id="282" r:id="rId13"/>
    <p:sldId id="283" r:id="rId14"/>
    <p:sldId id="284" r:id="rId15"/>
    <p:sldId id="356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9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00EF22-2B63-488C-8A40-54210C101D10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EBB07-13FB-4B82-8CE2-CFE685CA56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230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C9BEF26-15D7-479C-BC20-9F318E5DB493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39D19D-5878-4B92-80CF-9ED211200D03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7410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BEF26-15D7-479C-BC20-9F318E5DB493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9D19D-5878-4B92-80CF-9ED211200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745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BEF26-15D7-479C-BC20-9F318E5DB493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9D19D-5878-4B92-80CF-9ED211200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659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BEF26-15D7-479C-BC20-9F318E5DB493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9D19D-5878-4B92-80CF-9ED211200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472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BEF26-15D7-479C-BC20-9F318E5DB493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9D19D-5878-4B92-80CF-9ED211200D03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7018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BEF26-15D7-479C-BC20-9F318E5DB493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9D19D-5878-4B92-80CF-9ED211200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589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BEF26-15D7-479C-BC20-9F318E5DB493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9D19D-5878-4B92-80CF-9ED211200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808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BEF26-15D7-479C-BC20-9F318E5DB493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9D19D-5878-4B92-80CF-9ED211200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496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BEF26-15D7-479C-BC20-9F318E5DB493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9D19D-5878-4B92-80CF-9ED211200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759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BEF26-15D7-479C-BC20-9F318E5DB493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9D19D-5878-4B92-80CF-9ED211200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491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BEF26-15D7-479C-BC20-9F318E5DB493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9D19D-5878-4B92-80CF-9ED211200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000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C9BEF26-15D7-479C-BC20-9F318E5DB493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D39D19D-5878-4B92-80CF-9ED211200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339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/>
              <a:t>Типологические характеристики </a:t>
            </a:r>
            <a:r>
              <a:rPr lang="ru-RU" sz="4400" dirty="0" err="1" smtClean="0"/>
              <a:t>ФОНологической</a:t>
            </a:r>
            <a:r>
              <a:rPr lang="ru-RU" sz="4400" dirty="0" smtClean="0"/>
              <a:t> системы современного АНГЛИЙСКОГО </a:t>
            </a:r>
            <a:r>
              <a:rPr lang="ru-RU" sz="4400" dirty="0" err="1" smtClean="0"/>
              <a:t>ЯЗЫКа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Левицкий А. Э.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73807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В </a:t>
            </a:r>
            <a:r>
              <a:rPr lang="ru-RU" sz="2000" dirty="0" smtClean="0"/>
              <a:t>системе согласных </a:t>
            </a:r>
            <a:r>
              <a:rPr lang="ru-RU" sz="2000" dirty="0"/>
              <a:t>фонем в английском </a:t>
            </a:r>
            <a:r>
              <a:rPr lang="ru-RU" sz="2000" dirty="0" smtClean="0"/>
              <a:t>языке имеют </a:t>
            </a:r>
            <a:r>
              <a:rPr lang="ru-RU" sz="2000" dirty="0"/>
              <a:t>место фонетические противопоставления по способу образования; органу, который образует препятствие; участию голосовых связок; месту преодоления преграды; длительности; степени палатализации, положению языка; удельному весу шума и тона; наличию придыхания. </a:t>
            </a:r>
            <a:r>
              <a:rPr lang="ru-RU" sz="2000" dirty="0" err="1"/>
              <a:t>Фонематично</a:t>
            </a:r>
            <a:r>
              <a:rPr lang="ru-RU" sz="2000" dirty="0"/>
              <a:t> самостоятельными чертами артикуляции согласных в </a:t>
            </a:r>
            <a:r>
              <a:rPr lang="ru-RU" sz="2000" dirty="0" smtClean="0"/>
              <a:t>английском языке </a:t>
            </a:r>
            <a:r>
              <a:rPr lang="ru-RU" sz="2000" dirty="0"/>
              <a:t>является способ образования преграды; орган, который служит преградой; участие голосовых связок, а в русском - степень палатализации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67930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Удельный вес шума и тона, место образования преграды (пассивный орган), форма поверхности языка, форма щели не имеют фонемной самостоятельности </a:t>
            </a:r>
            <a:r>
              <a:rPr lang="ru-RU" sz="2400" dirty="0" smtClean="0"/>
              <a:t>в английском языке, </a:t>
            </a:r>
            <a:r>
              <a:rPr lang="ru-RU" sz="2400" dirty="0"/>
              <a:t>хотя и достаточно существенными в </a:t>
            </a:r>
            <a:r>
              <a:rPr lang="ru-RU" sz="2400" dirty="0" err="1"/>
              <a:t>артикуляторно</a:t>
            </a:r>
            <a:r>
              <a:rPr lang="ru-RU" sz="2400" dirty="0"/>
              <a:t>-слуховом отношении. В английском языке </a:t>
            </a:r>
            <a:r>
              <a:rPr lang="ru-RU" sz="2400" dirty="0" smtClean="0"/>
              <a:t>также дополнительно </a:t>
            </a:r>
            <a:r>
              <a:rPr lang="ru-RU" sz="2400" dirty="0"/>
              <a:t>сопроводительной фонемной чертой артикуляции является придыхание, свойственное глухим взрывным в отличие от звонких.</a:t>
            </a:r>
          </a:p>
        </p:txBody>
      </p:sp>
    </p:spTree>
    <p:extLst>
      <p:ext uri="{BB962C8B-B14F-4D97-AF65-F5344CB8AC3E}">
        <p14:creationId xmlns:p14="http://schemas.microsoft.com/office/powerpoint/2010/main" val="3713870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ГРУППЫ СОГЛАСНЫХ ПО РОЛИ ГОЛОСА И ШУМА В ИХ РЕАЛИЗАЦИИ</a:t>
            </a:r>
            <a:endParaRPr lang="ru-RU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590800" y="1981200"/>
            <a:ext cx="7772400" cy="4114800"/>
          </a:xfrm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uk-UA" altLang="ru-RU" sz="4000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· </a:t>
            </a:r>
            <a:r>
              <a:rPr lang="uk-UA" altLang="ru-RU" sz="4000" dirty="0" err="1" smtClean="0">
                <a:cs typeface="Times New Roman" panose="02020603050405020304" pitchFamily="18" charset="0"/>
              </a:rPr>
              <a:t>шумные</a:t>
            </a:r>
            <a:r>
              <a:rPr lang="en-US" altLang="ru-RU" sz="4000" dirty="0" smtClean="0">
                <a:cs typeface="Times New Roman" panose="02020603050405020304" pitchFamily="18" charset="0"/>
              </a:rPr>
              <a:t>: </a:t>
            </a:r>
            <a:r>
              <a:rPr lang="ru-RU" altLang="ru-RU" sz="4000" dirty="0" smtClean="0">
                <a:cs typeface="Times New Roman" panose="02020603050405020304" pitchFamily="18" charset="0"/>
              </a:rPr>
              <a:t>звонкие</a:t>
            </a:r>
            <a:r>
              <a:rPr lang="en-US" altLang="ru-RU" sz="4000" dirty="0" smtClean="0">
                <a:cs typeface="Times New Roman" panose="02020603050405020304" pitchFamily="18" charset="0"/>
              </a:rPr>
              <a:t>, </a:t>
            </a:r>
            <a:r>
              <a:rPr lang="ru-RU" altLang="ru-RU" sz="4000" dirty="0" smtClean="0">
                <a:cs typeface="Times New Roman" panose="02020603050405020304" pitchFamily="18" charset="0"/>
              </a:rPr>
              <a:t>глухие</a:t>
            </a:r>
            <a:r>
              <a:rPr lang="en-US" altLang="ru-RU" sz="4000" dirty="0" smtClean="0">
                <a:cs typeface="Times New Roman" panose="02020603050405020304" pitchFamily="18" charset="0"/>
              </a:rPr>
              <a:t>;</a:t>
            </a:r>
            <a:endParaRPr lang="uk-UA" altLang="ru-RU" sz="4000" dirty="0" smtClean="0">
              <a:latin typeface="Symbol" panose="05050102010706020507" pitchFamily="18" charset="2"/>
              <a:cs typeface="Times New Roman" panose="02020603050405020304" pitchFamily="18" charset="0"/>
            </a:endParaRPr>
          </a:p>
          <a:p>
            <a:pPr algn="just">
              <a:buFontTx/>
              <a:buNone/>
            </a:pPr>
            <a:r>
              <a:rPr lang="uk-UA" altLang="ru-RU" sz="4000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· </a:t>
            </a:r>
            <a:r>
              <a:rPr lang="uk-UA" altLang="ru-RU" sz="4000" dirty="0" err="1" smtClean="0">
                <a:cs typeface="Times New Roman" panose="02020603050405020304" pitchFamily="18" charset="0"/>
              </a:rPr>
              <a:t>сонорные</a:t>
            </a:r>
            <a:r>
              <a:rPr lang="uk-UA" altLang="ru-RU" sz="4000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: [</a:t>
            </a:r>
            <a:r>
              <a:rPr lang="en-US" altLang="ru-RU" sz="4000" dirty="0" smtClean="0">
                <a:cs typeface="Times New Roman" panose="02020603050405020304" pitchFamily="18" charset="0"/>
              </a:rPr>
              <a:t>m</a:t>
            </a:r>
            <a:r>
              <a:rPr lang="uk-UA" altLang="ru-RU" sz="4000" dirty="0" smtClean="0">
                <a:cs typeface="Times New Roman" panose="02020603050405020304" pitchFamily="18" charset="0"/>
              </a:rPr>
              <a:t>, </a:t>
            </a:r>
            <a:r>
              <a:rPr lang="en-US" altLang="ru-RU" sz="4000" dirty="0" smtClean="0">
                <a:cs typeface="Times New Roman" panose="02020603050405020304" pitchFamily="18" charset="0"/>
              </a:rPr>
              <a:t>n</a:t>
            </a:r>
            <a:r>
              <a:rPr lang="uk-UA" altLang="ru-RU" sz="4000" dirty="0" smtClean="0">
                <a:cs typeface="Times New Roman" panose="02020603050405020304" pitchFamily="18" charset="0"/>
              </a:rPr>
              <a:t>, </a:t>
            </a:r>
            <a:r>
              <a:rPr lang="en-US" altLang="ru-RU" sz="4000" dirty="0" smtClean="0">
                <a:cs typeface="Times New Roman" panose="02020603050405020304" pitchFamily="18" charset="0"/>
              </a:rPr>
              <a:t>r</a:t>
            </a:r>
            <a:r>
              <a:rPr lang="uk-UA" altLang="ru-RU" sz="4000" dirty="0" smtClean="0">
                <a:cs typeface="Times New Roman" panose="02020603050405020304" pitchFamily="18" charset="0"/>
              </a:rPr>
              <a:t>, </a:t>
            </a:r>
            <a:r>
              <a:rPr lang="en-US" altLang="ru-RU" sz="4000" dirty="0" smtClean="0">
                <a:cs typeface="Times New Roman" panose="02020603050405020304" pitchFamily="18" charset="0"/>
              </a:rPr>
              <a:t>l</a:t>
            </a:r>
            <a:r>
              <a:rPr lang="uk-UA" altLang="ru-RU" sz="4000" dirty="0" smtClean="0">
                <a:cs typeface="Times New Roman" panose="02020603050405020304" pitchFamily="18" charset="0"/>
              </a:rPr>
              <a:t>, </a:t>
            </a:r>
            <a:r>
              <a:rPr lang="en-US" altLang="ru-RU" sz="4000" dirty="0" smtClean="0">
                <a:cs typeface="Times New Roman" panose="02020603050405020304" pitchFamily="18" charset="0"/>
              </a:rPr>
              <a:t>w</a:t>
            </a:r>
            <a:r>
              <a:rPr lang="uk-UA" altLang="ru-RU" sz="4000" dirty="0" smtClean="0">
                <a:cs typeface="Times New Roman" panose="02020603050405020304" pitchFamily="18" charset="0"/>
              </a:rPr>
              <a:t>, </a:t>
            </a:r>
            <a:r>
              <a:rPr lang="en-US" altLang="ru-RU" sz="4000" dirty="0" smtClean="0">
                <a:cs typeface="Times New Roman" panose="02020603050405020304" pitchFamily="18" charset="0"/>
              </a:rPr>
              <a:t>j</a:t>
            </a:r>
            <a:r>
              <a:rPr lang="uk-UA" altLang="ru-RU" sz="4000" dirty="0" smtClean="0">
                <a:cs typeface="Times New Roman" panose="02020603050405020304" pitchFamily="18" charset="0"/>
              </a:rPr>
              <a:t>, </a:t>
            </a:r>
            <a:r>
              <a:rPr lang="uk-UA" altLang="ru-RU" sz="4000" dirty="0" smtClean="0">
                <a:ea typeface="Lucida Sans Unicode" panose="020B0602030504020204" pitchFamily="34" charset="0"/>
                <a:cs typeface="Lucida Sans Unicode" panose="020B0602030504020204" pitchFamily="34" charset="0"/>
              </a:rPr>
              <a:t>ŋ</a:t>
            </a:r>
            <a:r>
              <a:rPr lang="uk-UA" altLang="ru-RU" sz="4000" dirty="0" smtClean="0">
                <a:cs typeface="Times New Roman" panose="02020603050405020304" pitchFamily="18" charset="0"/>
              </a:rPr>
              <a:t>].</a:t>
            </a:r>
            <a:endParaRPr lang="uk-UA" altLang="ru-RU" sz="4000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77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ГРУППЫ СОГЛАСНЫХ ПО СПОСОБУ ПРЕОДОЛЕНИЮ ПРЕГРАДЫ</a:t>
            </a:r>
            <a:endParaRPr lang="ru-RU" sz="3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2590800" y="1981200"/>
            <a:ext cx="7772400" cy="4114800"/>
          </a:xfrm>
        </p:spPr>
        <p:txBody>
          <a:bodyPr/>
          <a:lstStyle/>
          <a:p>
            <a:pPr algn="just">
              <a:buFontTx/>
              <a:buNone/>
            </a:pPr>
            <a:r>
              <a:rPr lang="uk-UA" altLang="ru-RU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·</a:t>
            </a:r>
            <a:r>
              <a:rPr lang="uk-UA" altLang="ru-RU" dirty="0" smtClean="0">
                <a:cs typeface="Times New Roman" panose="02020603050405020304" pitchFamily="18" charset="0"/>
              </a:rPr>
              <a:t> </a:t>
            </a:r>
            <a:r>
              <a:rPr lang="uk-UA" altLang="ru-RU" sz="3200" dirty="0" err="1" smtClean="0">
                <a:cs typeface="Times New Roman" panose="02020603050405020304" pitchFamily="18" charset="0"/>
              </a:rPr>
              <a:t>взрывные</a:t>
            </a:r>
            <a:r>
              <a:rPr lang="fr-FR" altLang="ru-RU" sz="3200" dirty="0" smtClean="0">
                <a:cs typeface="Times New Roman" panose="02020603050405020304" pitchFamily="18" charset="0"/>
              </a:rPr>
              <a:t>: [p, t, k, b, d, g</a:t>
            </a:r>
            <a:r>
              <a:rPr lang="fr-FR" altLang="ru-RU" sz="3200" dirty="0" smtClean="0">
                <a:cs typeface="Times New Roman" panose="02020603050405020304" pitchFamily="18" charset="0"/>
              </a:rPr>
              <a:t>];</a:t>
            </a:r>
            <a:endParaRPr lang="uk-UA" altLang="ru-RU" sz="3200" dirty="0" smtClean="0">
              <a:cs typeface="Times New Roman" panose="02020603050405020304" pitchFamily="18" charset="0"/>
            </a:endParaRPr>
          </a:p>
          <a:p>
            <a:pPr algn="just">
              <a:buFontTx/>
              <a:buNone/>
            </a:pPr>
            <a:r>
              <a:rPr lang="uk-UA" altLang="ru-RU" sz="3200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·</a:t>
            </a:r>
            <a:r>
              <a:rPr lang="uk-UA" altLang="ru-RU" sz="3200" dirty="0" smtClean="0">
                <a:cs typeface="Times New Roman" panose="02020603050405020304" pitchFamily="18" charset="0"/>
              </a:rPr>
              <a:t> </a:t>
            </a:r>
            <a:r>
              <a:rPr lang="uk-UA" altLang="ru-RU" sz="3200" dirty="0" err="1" smtClean="0">
                <a:cs typeface="Times New Roman" panose="02020603050405020304" pitchFamily="18" charset="0"/>
              </a:rPr>
              <a:t>щелевые</a:t>
            </a:r>
            <a:r>
              <a:rPr lang="uk-UA" altLang="ru-RU" sz="3200" dirty="0" smtClean="0">
                <a:cs typeface="Times New Roman" panose="02020603050405020304" pitchFamily="18" charset="0"/>
              </a:rPr>
              <a:t>: [</a:t>
            </a:r>
            <a:r>
              <a:rPr lang="en-US" altLang="ru-RU" sz="3200" dirty="0" smtClean="0">
                <a:cs typeface="Times New Roman" panose="02020603050405020304" pitchFamily="18" charset="0"/>
              </a:rPr>
              <a:t>f</a:t>
            </a:r>
            <a:r>
              <a:rPr lang="uk-UA" altLang="ru-RU" sz="3200" dirty="0" smtClean="0">
                <a:cs typeface="Times New Roman" panose="02020603050405020304" pitchFamily="18" charset="0"/>
              </a:rPr>
              <a:t>, </a:t>
            </a:r>
            <a:r>
              <a:rPr lang="en-US" altLang="ru-RU" sz="3200" dirty="0" smtClean="0">
                <a:cs typeface="Times New Roman" panose="02020603050405020304" pitchFamily="18" charset="0"/>
              </a:rPr>
              <a:t>v</a:t>
            </a:r>
            <a:r>
              <a:rPr lang="uk-UA" altLang="ru-RU" sz="3200" dirty="0" smtClean="0">
                <a:cs typeface="Times New Roman" panose="02020603050405020304" pitchFamily="18" charset="0"/>
              </a:rPr>
              <a:t>, </a:t>
            </a:r>
            <a:r>
              <a:rPr lang="uk-UA" altLang="ru-RU" sz="3200" dirty="0" smtClean="0">
                <a:latin typeface="Tahoma" panose="020B0604030504040204" pitchFamily="34" charset="0"/>
              </a:rPr>
              <a:t>θ</a:t>
            </a:r>
            <a:r>
              <a:rPr lang="uk-UA" altLang="ru-RU" sz="3200" dirty="0" smtClean="0">
                <a:cs typeface="Times New Roman" panose="02020603050405020304" pitchFamily="18" charset="0"/>
              </a:rPr>
              <a:t>, ð , </a:t>
            </a:r>
            <a:r>
              <a:rPr lang="en-US" altLang="ru-RU" sz="3200" dirty="0" smtClean="0">
                <a:cs typeface="Times New Roman" panose="02020603050405020304" pitchFamily="18" charset="0"/>
              </a:rPr>
              <a:t>s</a:t>
            </a:r>
            <a:r>
              <a:rPr lang="uk-UA" altLang="ru-RU" sz="3200" dirty="0" smtClean="0">
                <a:cs typeface="Times New Roman" panose="02020603050405020304" pitchFamily="18" charset="0"/>
              </a:rPr>
              <a:t>, </a:t>
            </a:r>
            <a:r>
              <a:rPr lang="en-US" altLang="ru-RU" sz="3200" dirty="0" smtClean="0">
                <a:cs typeface="Times New Roman" panose="02020603050405020304" pitchFamily="18" charset="0"/>
              </a:rPr>
              <a:t>z</a:t>
            </a:r>
            <a:r>
              <a:rPr lang="uk-UA" altLang="ru-RU" sz="3200" dirty="0" smtClean="0">
                <a:cs typeface="Times New Roman" panose="02020603050405020304" pitchFamily="18" charset="0"/>
              </a:rPr>
              <a:t>, </a:t>
            </a:r>
            <a:r>
              <a:rPr lang="uk-UA" altLang="ru-RU" sz="3200" dirty="0" smtClean="0"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ʒ, </a:t>
            </a:r>
            <a:r>
              <a:rPr lang="en-US" altLang="ru-RU" sz="3200" dirty="0" smtClean="0"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h</a:t>
            </a:r>
            <a:r>
              <a:rPr lang="uk-UA" altLang="ru-RU" sz="3200" dirty="0" smtClean="0"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, </a:t>
            </a:r>
            <a:r>
              <a:rPr lang="en-US" altLang="ru-RU" sz="3200" dirty="0" smtClean="0"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j</a:t>
            </a:r>
            <a:r>
              <a:rPr lang="uk-UA" altLang="ru-RU" sz="3200" dirty="0" smtClean="0"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]</a:t>
            </a:r>
            <a:r>
              <a:rPr lang="uk-UA" altLang="ru-RU" sz="3200" dirty="0" smtClean="0">
                <a:cs typeface="Times New Roman" panose="02020603050405020304" pitchFamily="18" charset="0"/>
              </a:rPr>
              <a:t>;</a:t>
            </a:r>
            <a:endParaRPr lang="uk-UA" altLang="ru-RU" sz="3200" dirty="0" smtClean="0">
              <a:cs typeface="Times New Roman" panose="02020603050405020304" pitchFamily="18" charset="0"/>
            </a:endParaRPr>
          </a:p>
          <a:p>
            <a:pPr algn="just">
              <a:buFontTx/>
              <a:buNone/>
            </a:pPr>
            <a:r>
              <a:rPr lang="uk-UA" altLang="ru-RU" sz="3200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·</a:t>
            </a:r>
            <a:r>
              <a:rPr lang="uk-UA" altLang="ru-RU" sz="3200" dirty="0" smtClean="0">
                <a:cs typeface="Times New Roman" panose="02020603050405020304" pitchFamily="18" charset="0"/>
              </a:rPr>
              <a:t> </a:t>
            </a:r>
            <a:r>
              <a:rPr lang="uk-UA" altLang="ru-RU" sz="3200" dirty="0" err="1" smtClean="0">
                <a:cs typeface="Times New Roman" panose="02020603050405020304" pitchFamily="18" charset="0"/>
              </a:rPr>
              <a:t>аффрикативные</a:t>
            </a:r>
            <a:r>
              <a:rPr lang="uk-UA" altLang="ru-RU" sz="3200" dirty="0" smtClean="0">
                <a:cs typeface="Times New Roman" panose="02020603050405020304" pitchFamily="18" charset="0"/>
              </a:rPr>
              <a:t>: [</a:t>
            </a:r>
            <a:r>
              <a:rPr lang="en-US" altLang="ru-RU" sz="3200" dirty="0" smtClean="0">
                <a:cs typeface="Times New Roman" panose="02020603050405020304" pitchFamily="18" charset="0"/>
              </a:rPr>
              <a:t>t</a:t>
            </a:r>
            <a:r>
              <a:rPr lang="uk-UA" altLang="ru-RU" sz="3200" dirty="0" smtClean="0"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ʃ, </a:t>
            </a:r>
            <a:r>
              <a:rPr lang="en-US" altLang="ru-RU" sz="3200" dirty="0" smtClean="0"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d</a:t>
            </a:r>
            <a:r>
              <a:rPr lang="uk-UA" altLang="ru-RU" sz="3200" dirty="0" smtClean="0"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ʒ</a:t>
            </a:r>
            <a:r>
              <a:rPr lang="uk-UA" altLang="ru-RU" sz="3200" dirty="0" smtClean="0"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]</a:t>
            </a:r>
            <a:r>
              <a:rPr lang="en-US" altLang="ru-RU" sz="3200" dirty="0" smtClean="0">
                <a:cs typeface="Times New Roman" panose="02020603050405020304" pitchFamily="18" charset="0"/>
              </a:rPr>
              <a:t>.</a:t>
            </a:r>
            <a:endParaRPr lang="uk-UA" altLang="ru-RU" sz="3200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74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Г</a:t>
            </a:r>
            <a:r>
              <a:rPr lang="ru-R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РУППЫ СОГЛАСНЫХ ПО МЕСТУ ОБРАЗОВАНИЯ ПРЕГРАДЫ</a:t>
            </a:r>
            <a:endParaRPr lang="ru-RU" sz="3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514600" y="2286000"/>
            <a:ext cx="7772400" cy="4114800"/>
          </a:xfrm>
        </p:spPr>
        <p:txBody>
          <a:bodyPr/>
          <a:lstStyle/>
          <a:p>
            <a:pPr algn="just">
              <a:buFontTx/>
              <a:buNone/>
            </a:pPr>
            <a:r>
              <a:rPr lang="uk-UA" altLang="ru-RU" dirty="0" smtClean="0">
                <a:cs typeface="Times New Roman" panose="02020603050405020304" pitchFamily="18" charset="0"/>
              </a:rPr>
              <a:t>·</a:t>
            </a:r>
            <a:r>
              <a:rPr lang="uk-UA" altLang="ru-RU" sz="2800" dirty="0" smtClean="0">
                <a:cs typeface="Times New Roman" panose="02020603050405020304" pitchFamily="18" charset="0"/>
              </a:rPr>
              <a:t>губно-</a:t>
            </a:r>
            <a:r>
              <a:rPr lang="uk-UA" altLang="ru-RU" sz="2800" dirty="0" err="1" smtClean="0">
                <a:cs typeface="Times New Roman" panose="02020603050405020304" pitchFamily="18" charset="0"/>
              </a:rPr>
              <a:t>губные</a:t>
            </a:r>
            <a:r>
              <a:rPr lang="en-US" altLang="ru-RU" sz="2800" dirty="0" smtClean="0">
                <a:cs typeface="Times New Roman" panose="02020603050405020304" pitchFamily="18" charset="0"/>
              </a:rPr>
              <a:t>: [p ,b, m, w</a:t>
            </a:r>
            <a:r>
              <a:rPr lang="en-US" altLang="ru-RU" sz="2800" dirty="0" smtClean="0">
                <a:cs typeface="Times New Roman" panose="02020603050405020304" pitchFamily="18" charset="0"/>
              </a:rPr>
              <a:t>]</a:t>
            </a:r>
            <a:r>
              <a:rPr lang="uk-UA" altLang="ru-RU" sz="2800" dirty="0" smtClean="0">
                <a:cs typeface="Times New Roman" panose="02020603050405020304" pitchFamily="18" charset="0"/>
              </a:rPr>
              <a:t>;</a:t>
            </a:r>
            <a:endParaRPr lang="uk-UA" altLang="ru-RU" sz="2800" dirty="0" smtClean="0">
              <a:cs typeface="Times New Roman" panose="02020603050405020304" pitchFamily="18" charset="0"/>
            </a:endParaRPr>
          </a:p>
          <a:p>
            <a:pPr algn="just">
              <a:buFontTx/>
              <a:buNone/>
            </a:pPr>
            <a:r>
              <a:rPr lang="uk-UA" altLang="ru-RU" sz="2800" dirty="0" smtClean="0">
                <a:cs typeface="Times New Roman" panose="02020603050405020304" pitchFamily="18" charset="0"/>
              </a:rPr>
              <a:t>·</a:t>
            </a:r>
            <a:r>
              <a:rPr lang="ru-RU" altLang="ru-RU" sz="2800" dirty="0" smtClean="0">
                <a:cs typeface="Times New Roman" panose="02020603050405020304" pitchFamily="18" charset="0"/>
              </a:rPr>
              <a:t>губно-зубные</a:t>
            </a:r>
            <a:r>
              <a:rPr lang="en-US" altLang="ru-RU" sz="2800" dirty="0" smtClean="0">
                <a:cs typeface="Times New Roman" panose="02020603050405020304" pitchFamily="18" charset="0"/>
              </a:rPr>
              <a:t>: [v, f </a:t>
            </a:r>
            <a:r>
              <a:rPr lang="en-US" altLang="ru-RU" sz="2800" dirty="0" smtClean="0">
                <a:cs typeface="Times New Roman" panose="02020603050405020304" pitchFamily="18" charset="0"/>
              </a:rPr>
              <a:t>];</a:t>
            </a:r>
            <a:endParaRPr lang="uk-UA" altLang="ru-RU" sz="2800" dirty="0" smtClean="0">
              <a:cs typeface="Times New Roman" panose="02020603050405020304" pitchFamily="18" charset="0"/>
            </a:endParaRPr>
          </a:p>
          <a:p>
            <a:pPr algn="just">
              <a:buFontTx/>
              <a:buNone/>
            </a:pPr>
            <a:r>
              <a:rPr lang="uk-UA" altLang="ru-RU" sz="2800" dirty="0" smtClean="0">
                <a:cs typeface="Times New Roman" panose="02020603050405020304" pitchFamily="18" charset="0"/>
              </a:rPr>
              <a:t>·</a:t>
            </a:r>
            <a:r>
              <a:rPr lang="uk-UA" altLang="ru-RU" sz="2800" dirty="0" err="1" smtClean="0">
                <a:cs typeface="Times New Roman" panose="02020603050405020304" pitchFamily="18" charset="0"/>
              </a:rPr>
              <a:t>альвеолярные</a:t>
            </a:r>
            <a:r>
              <a:rPr lang="uk-UA" altLang="ru-RU" sz="2800" dirty="0" smtClean="0">
                <a:cs typeface="Times New Roman" panose="02020603050405020304" pitchFamily="18" charset="0"/>
              </a:rPr>
              <a:t>: [</a:t>
            </a:r>
            <a:r>
              <a:rPr lang="en-US" altLang="ru-RU" sz="2800" dirty="0" smtClean="0">
                <a:cs typeface="Times New Roman" panose="02020603050405020304" pitchFamily="18" charset="0"/>
              </a:rPr>
              <a:t>d</a:t>
            </a:r>
            <a:r>
              <a:rPr lang="uk-UA" altLang="ru-RU" sz="2800" dirty="0" smtClean="0">
                <a:cs typeface="Times New Roman" panose="02020603050405020304" pitchFamily="18" charset="0"/>
              </a:rPr>
              <a:t>, </a:t>
            </a:r>
            <a:r>
              <a:rPr lang="en-US" altLang="ru-RU" sz="2800" dirty="0" smtClean="0">
                <a:cs typeface="Times New Roman" panose="02020603050405020304" pitchFamily="18" charset="0"/>
              </a:rPr>
              <a:t>t</a:t>
            </a:r>
            <a:r>
              <a:rPr lang="uk-UA" altLang="ru-RU" sz="2800" dirty="0" smtClean="0">
                <a:cs typeface="Times New Roman" panose="02020603050405020304" pitchFamily="18" charset="0"/>
              </a:rPr>
              <a:t>, </a:t>
            </a:r>
            <a:r>
              <a:rPr lang="en-US" altLang="ru-RU" sz="2800" dirty="0" smtClean="0">
                <a:cs typeface="Times New Roman" panose="02020603050405020304" pitchFamily="18" charset="0"/>
              </a:rPr>
              <a:t>z</a:t>
            </a:r>
            <a:r>
              <a:rPr lang="uk-UA" altLang="ru-RU" sz="2800" dirty="0" smtClean="0">
                <a:cs typeface="Times New Roman" panose="02020603050405020304" pitchFamily="18" charset="0"/>
              </a:rPr>
              <a:t>, </a:t>
            </a:r>
            <a:r>
              <a:rPr lang="en-US" altLang="ru-RU" sz="2800" dirty="0" smtClean="0">
                <a:cs typeface="Times New Roman" panose="02020603050405020304" pitchFamily="18" charset="0"/>
              </a:rPr>
              <a:t>s</a:t>
            </a:r>
            <a:r>
              <a:rPr lang="uk-UA" altLang="ru-RU" sz="2800" dirty="0" smtClean="0">
                <a:cs typeface="Times New Roman" panose="02020603050405020304" pitchFamily="18" charset="0"/>
              </a:rPr>
              <a:t>, </a:t>
            </a:r>
            <a:r>
              <a:rPr lang="en-US" altLang="ru-RU" sz="2800" dirty="0" smtClean="0">
                <a:cs typeface="Times New Roman" panose="02020603050405020304" pitchFamily="18" charset="0"/>
              </a:rPr>
              <a:t>n</a:t>
            </a:r>
            <a:r>
              <a:rPr lang="uk-UA" altLang="ru-RU" sz="2800" dirty="0" smtClean="0">
                <a:cs typeface="Times New Roman" panose="02020603050405020304" pitchFamily="18" charset="0"/>
              </a:rPr>
              <a:t>, </a:t>
            </a:r>
            <a:r>
              <a:rPr lang="en-US" altLang="ru-RU" sz="2800" dirty="0" smtClean="0">
                <a:cs typeface="Times New Roman" panose="02020603050405020304" pitchFamily="18" charset="0"/>
              </a:rPr>
              <a:t>l</a:t>
            </a:r>
            <a:r>
              <a:rPr lang="uk-UA" altLang="ru-RU" sz="2800" dirty="0" smtClean="0">
                <a:cs typeface="Times New Roman" panose="02020603050405020304" pitchFamily="18" charset="0"/>
              </a:rPr>
              <a:t>, </a:t>
            </a:r>
            <a:r>
              <a:rPr lang="uk-UA" altLang="ru-RU" sz="2800" dirty="0" err="1" smtClean="0">
                <a:cs typeface="Times New Roman" panose="02020603050405020304" pitchFamily="18" charset="0"/>
              </a:rPr>
              <a:t>t</a:t>
            </a:r>
            <a:r>
              <a:rPr lang="uk-UA" altLang="ru-RU" sz="2800" dirty="0" err="1" smtClean="0"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ʃ</a:t>
            </a:r>
            <a:r>
              <a:rPr lang="uk-UA" altLang="ru-RU" sz="2800" dirty="0" smtClean="0"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, </a:t>
            </a:r>
            <a:r>
              <a:rPr lang="uk-UA" altLang="ru-RU" sz="2800" dirty="0" err="1" smtClean="0"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dʒ</a:t>
            </a:r>
            <a:r>
              <a:rPr lang="uk-UA" altLang="ru-RU" sz="2800" dirty="0" smtClean="0"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]</a:t>
            </a:r>
            <a:r>
              <a:rPr lang="uk-UA" altLang="ru-RU" sz="2800" dirty="0" smtClean="0">
                <a:cs typeface="Times New Roman" panose="02020603050405020304" pitchFamily="18" charset="0"/>
              </a:rPr>
              <a:t>;</a:t>
            </a:r>
            <a:endParaRPr lang="uk-UA" altLang="ru-RU" sz="2800" dirty="0" smtClean="0">
              <a:cs typeface="Times New Roman" panose="02020603050405020304" pitchFamily="18" charset="0"/>
            </a:endParaRPr>
          </a:p>
          <a:p>
            <a:pPr algn="just">
              <a:buFontTx/>
              <a:buNone/>
            </a:pPr>
            <a:r>
              <a:rPr lang="uk-UA" altLang="ru-RU" sz="2800" dirty="0" smtClean="0">
                <a:cs typeface="Times New Roman" panose="02020603050405020304" pitchFamily="18" charset="0"/>
              </a:rPr>
              <a:t>·</a:t>
            </a:r>
            <a:r>
              <a:rPr lang="uk-UA" altLang="ru-RU" sz="2800" dirty="0" err="1" smtClean="0">
                <a:cs typeface="Times New Roman" panose="02020603050405020304" pitchFamily="18" charset="0"/>
              </a:rPr>
              <a:t>плавные</a:t>
            </a:r>
            <a:r>
              <a:rPr lang="en-US" altLang="ru-RU" sz="2800" dirty="0" smtClean="0">
                <a:cs typeface="Times New Roman" panose="02020603050405020304" pitchFamily="18" charset="0"/>
              </a:rPr>
              <a:t>: [j</a:t>
            </a:r>
            <a:r>
              <a:rPr lang="en-US" altLang="ru-RU" sz="2800" dirty="0" smtClean="0">
                <a:cs typeface="Times New Roman" panose="02020603050405020304" pitchFamily="18" charset="0"/>
              </a:rPr>
              <a:t>];</a:t>
            </a:r>
            <a:endParaRPr lang="uk-UA" altLang="ru-RU" sz="2800" dirty="0" smtClean="0">
              <a:cs typeface="Times New Roman" panose="02020603050405020304" pitchFamily="18" charset="0"/>
            </a:endParaRPr>
          </a:p>
          <a:p>
            <a:pPr algn="just">
              <a:buFontTx/>
              <a:buNone/>
            </a:pPr>
            <a:r>
              <a:rPr lang="uk-UA" altLang="ru-RU" sz="2800" dirty="0" smtClean="0">
                <a:cs typeface="Times New Roman" panose="02020603050405020304" pitchFamily="18" charset="0"/>
              </a:rPr>
              <a:t>·</a:t>
            </a:r>
            <a:r>
              <a:rPr lang="uk-UA" altLang="ru-RU" sz="2800" dirty="0" err="1" smtClean="0">
                <a:cs typeface="Times New Roman" panose="02020603050405020304" pitchFamily="18" charset="0"/>
              </a:rPr>
              <a:t>заднеязычные</a:t>
            </a:r>
            <a:r>
              <a:rPr lang="en-US" altLang="ru-RU" sz="2800" dirty="0" smtClean="0">
                <a:cs typeface="Times New Roman" panose="02020603050405020304" pitchFamily="18" charset="0"/>
              </a:rPr>
              <a:t>: [k, g,</a:t>
            </a:r>
            <a:r>
              <a:rPr lang="en-US" altLang="ru-RU" sz="2800" dirty="0" smtClean="0">
                <a:latin typeface="Lucida Console" panose="020B0609040504020204" pitchFamily="49" charset="0"/>
                <a:cs typeface="Times New Roman" panose="02020603050405020304" pitchFamily="18" charset="0"/>
              </a:rPr>
              <a:t> </a:t>
            </a:r>
            <a:r>
              <a:rPr lang="uk-UA" altLang="ru-RU" sz="2800" dirty="0" smtClean="0"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ŋ</a:t>
            </a:r>
            <a:r>
              <a:rPr lang="en-US" altLang="ru-RU" sz="2800" dirty="0" smtClean="0">
                <a:cs typeface="Times New Roman" panose="02020603050405020304" pitchFamily="18" charset="0"/>
              </a:rPr>
              <a:t>].</a:t>
            </a:r>
            <a:endParaRPr lang="uk-UA" altLang="ru-RU" sz="2800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07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ВНИМАНИЕ!!!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031" y="2057400"/>
            <a:ext cx="4038600" cy="4038600"/>
          </a:xfrm>
        </p:spPr>
      </p:pic>
    </p:spTree>
    <p:extLst>
      <p:ext uri="{BB962C8B-B14F-4D97-AF65-F5344CB8AC3E}">
        <p14:creationId xmlns:p14="http://schemas.microsoft.com/office/powerpoint/2010/main" val="417309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/>
              <a:t>Особенности </a:t>
            </a:r>
            <a:r>
              <a:rPr lang="ru-RU" b="1" i="1" dirty="0" smtClean="0"/>
              <a:t>артикуляционной базы </a:t>
            </a:r>
            <a:r>
              <a:rPr lang="ru-RU" b="1" i="1" dirty="0"/>
              <a:t>английского </a:t>
            </a:r>
            <a:r>
              <a:rPr lang="ru-RU" b="1" i="1" dirty="0" smtClean="0"/>
              <a:t>языка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 произношении звуков английского языка губы напряженные, малоподвижные. В подавляющем большинстве губы прижаты к зубам, сохраняется плоское положение даже при произношении лабиализованных </a:t>
            </a:r>
            <a:r>
              <a:rPr lang="ru-RU" dirty="0" smtClean="0"/>
              <a:t>гласных.</a:t>
            </a:r>
            <a:endParaRPr lang="ru-RU" dirty="0"/>
          </a:p>
          <a:p>
            <a:r>
              <a:rPr lang="ru-RU" dirty="0" smtClean="0"/>
              <a:t>В </a:t>
            </a:r>
            <a:r>
              <a:rPr lang="ru-RU" dirty="0"/>
              <a:t>английском языке наблюдается соединение артикуляции губ с артикуляцией задней спинки языка при произношении фонемы /w</a:t>
            </a:r>
            <a:r>
              <a:rPr lang="ru-RU" dirty="0" smtClean="0"/>
              <a:t>/.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2792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Английские закрытые гласные переднего ряда являются более передними и более </a:t>
            </a:r>
            <a:r>
              <a:rPr lang="ru-RU" dirty="0" smtClean="0"/>
              <a:t>узкими, чем в русском языке; </a:t>
            </a:r>
            <a:r>
              <a:rPr lang="ru-RU" dirty="0"/>
              <a:t>английские длинные гласные заднего ряда являются более </a:t>
            </a:r>
            <a:r>
              <a:rPr lang="ru-RU" dirty="0" smtClean="0"/>
              <a:t>задними по сравнению с русским языком. </a:t>
            </a:r>
          </a:p>
          <a:p>
            <a:r>
              <a:rPr lang="ru-RU" dirty="0" smtClean="0"/>
              <a:t>При </a:t>
            </a:r>
            <a:r>
              <a:rPr lang="ru-RU" dirty="0"/>
              <a:t>произношении английских глухих согласных наблюдается сильное напряжение мышц органов речи, особенно в их положении в конце слова. Благодаря более сильному напряжению мышц органов речи во время произношения английских согласных и более сильной воздушной струе наблюдается аспирация английских глухих взрывных.</a:t>
            </a:r>
          </a:p>
        </p:txBody>
      </p:sp>
    </p:spTree>
    <p:extLst>
      <p:ext uri="{BB962C8B-B14F-4D97-AF65-F5344CB8AC3E}">
        <p14:creationId xmlns:p14="http://schemas.microsoft.com/office/powerpoint/2010/main" val="2403818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Когда произносятся английские переднеязычные согласные, язык оттягивается от верхних зубов, его тело более собрано, в то время как в русском языке при произношении таких согласных он занимает более переднее положение, а его тело более </a:t>
            </a:r>
            <a:r>
              <a:rPr lang="ru-RU" dirty="0" smtClean="0"/>
              <a:t>распластано.</a:t>
            </a:r>
          </a:p>
          <a:p>
            <a:r>
              <a:rPr lang="ru-RU" dirty="0" smtClean="0"/>
              <a:t>Английская </a:t>
            </a:r>
            <a:r>
              <a:rPr lang="ru-RU" dirty="0"/>
              <a:t>артикуляционная база характеризуется подвижностью кончика языка, его активной ролью в артикуляции большинства переднеязычных согласных. В русском языке наблюдается пассивное положение кончика языка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5170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Английская артикуляционная база характеризуется наличием скользящей артикуляции гласных, плавным переходом от одного гласного ко второму в пределах слога во время произношения </a:t>
            </a:r>
            <a:r>
              <a:rPr lang="ru-RU" dirty="0" smtClean="0"/>
              <a:t>дифтонгов.</a:t>
            </a:r>
          </a:p>
          <a:p>
            <a:r>
              <a:rPr lang="ru-RU" dirty="0" smtClean="0"/>
              <a:t>Английская </a:t>
            </a:r>
            <a:r>
              <a:rPr lang="ru-RU" dirty="0"/>
              <a:t>артикуляционная база характеризуется наличием фарингальной артикуляции, отсутствующей в фонемной системе русского </a:t>
            </a:r>
            <a:r>
              <a:rPr lang="ru-RU" dirty="0" smtClean="0"/>
              <a:t>языка.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9588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Артикуляционная база языка определяется ее фонологической системой, что сложилась в процессе исторического развития. Так, большую подвижность кончика языка в английском языке можно объяснить наличием в системе консонантизма этого языка апикальных и какуминальных согласных </a:t>
            </a:r>
            <a:r>
              <a:rPr lang="ru-RU" dirty="0" smtClean="0"/>
              <a:t>фонем.</a:t>
            </a:r>
          </a:p>
          <a:p>
            <a:r>
              <a:rPr lang="ru-RU" dirty="0" smtClean="0"/>
              <a:t>Напряженное</a:t>
            </a:r>
            <a:r>
              <a:rPr lang="ru-RU" dirty="0"/>
              <a:t>, "собранное" положение языка во время произношения английских согласных связано с преобладанием в системе консонантизма препятствия возле альвеол. Есть, однако, черты артикуляционной базы, где связь с фонологической системой языка на современном уровне развития языка трудно проследить. Это, например, более напряженная артикуляция губ, их более слабая мобильность во время произношения английских звуков и </a:t>
            </a:r>
            <a:r>
              <a:rPr lang="ru-RU" dirty="0" smtClean="0"/>
              <a:t>др.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3902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Типология вокализма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</a:t>
            </a:r>
            <a:r>
              <a:rPr lang="ru-RU" dirty="0"/>
              <a:t>современном английском языке количество гласных фонем превалирует над согласными. В современном английском языке: 20 гласная фонема (12 монофтонгов и 8 дифтонгов</a:t>
            </a:r>
            <a:r>
              <a:rPr lang="ru-RU" dirty="0" smtClean="0"/>
              <a:t>).</a:t>
            </a:r>
            <a:endParaRPr lang="ru-RU" dirty="0"/>
          </a:p>
          <a:p>
            <a:r>
              <a:rPr lang="ru-RU" dirty="0" smtClean="0"/>
              <a:t>По </a:t>
            </a:r>
            <a:r>
              <a:rPr lang="ru-RU" dirty="0"/>
              <a:t>ряду в английском языке наблюдаются фонологические противопоставления передний :: смешанный :: задний; в русском - передний :: средний :: задний. </a:t>
            </a:r>
            <a:r>
              <a:rPr lang="ru-RU" dirty="0" smtClean="0"/>
              <a:t>Передний </a:t>
            </a:r>
            <a:r>
              <a:rPr lang="ru-RU" dirty="0"/>
              <a:t>ряд гласных в английском языке насчитывает 4 </a:t>
            </a:r>
            <a:r>
              <a:rPr lang="ru-RU" dirty="0" smtClean="0"/>
              <a:t>фонемы. </a:t>
            </a:r>
            <a:r>
              <a:rPr lang="ru-RU" dirty="0"/>
              <a:t>К заднему ряду в английском языке </a:t>
            </a:r>
            <a:r>
              <a:rPr lang="ru-RU" dirty="0" smtClean="0"/>
              <a:t>принадлежит </a:t>
            </a:r>
            <a:r>
              <a:rPr lang="ru-RU" dirty="0"/>
              <a:t>6 гласных </a:t>
            </a:r>
            <a:r>
              <a:rPr lang="ru-RU" dirty="0" smtClean="0"/>
              <a:t>фонем.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6922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 </a:t>
            </a:r>
            <a:r>
              <a:rPr lang="ru-RU" sz="2400" dirty="0"/>
              <a:t>современном английском языке зарегистрирована оппозиция </a:t>
            </a:r>
            <a:r>
              <a:rPr lang="ru-RU" sz="2400" dirty="0" err="1"/>
              <a:t>усеченность</a:t>
            </a:r>
            <a:r>
              <a:rPr lang="ru-RU" sz="2400" dirty="0"/>
              <a:t>/</a:t>
            </a:r>
            <a:r>
              <a:rPr lang="ru-RU" sz="2400" dirty="0" err="1"/>
              <a:t>неусеченность</a:t>
            </a:r>
            <a:r>
              <a:rPr lang="ru-RU" sz="2400" dirty="0"/>
              <a:t> и сопутствующие ей долгота/краткость, напряженность/</a:t>
            </a:r>
            <a:r>
              <a:rPr lang="ru-RU" sz="2400" dirty="0" err="1"/>
              <a:t>ненапряженность</a:t>
            </a:r>
            <a:r>
              <a:rPr lang="ru-RU" sz="2400" dirty="0"/>
              <a:t>, а в русском языке этой оппозиции нет. По продолжительности выделяются английские  краткие / усеченные :: долгие / </a:t>
            </a:r>
            <a:r>
              <a:rPr lang="ru-RU" sz="2400" dirty="0" err="1"/>
              <a:t>неусеченные</a:t>
            </a:r>
            <a:r>
              <a:rPr lang="ru-RU" sz="2400" dirty="0"/>
              <a:t> гласные. Долгие английские гласные более напряжены, чем </a:t>
            </a:r>
            <a:r>
              <a:rPr lang="ru-RU" sz="2400" dirty="0" smtClean="0"/>
              <a:t>краткие</a:t>
            </a:r>
            <a:r>
              <a:rPr lang="en-US" sz="2400" dirty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7593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Типология консонантизма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Система консонантизма русского языка более сложна, чем аналогичная система английского языка, т.к. в ней наблюдается большее число оппозиций:</a:t>
            </a:r>
          </a:p>
          <a:p>
            <a:r>
              <a:rPr lang="ru-RU" dirty="0"/>
              <a:t>- в русском языке 32 согласные фонемы, а в английском – 24;</a:t>
            </a:r>
          </a:p>
          <a:p>
            <a:r>
              <a:rPr lang="ru-RU" dirty="0"/>
              <a:t>- наличие оппозиции твердость/мягкость в русском языке и отсутствие ее в английском языке;</a:t>
            </a:r>
          </a:p>
          <a:p>
            <a:r>
              <a:rPr lang="ru-RU" dirty="0"/>
              <a:t>- отсутствие долгих согласных фонем в английском языке и их наличие в русском языке - /ж/, /ш/;</a:t>
            </a:r>
          </a:p>
          <a:p>
            <a:r>
              <a:rPr lang="ru-RU" dirty="0"/>
              <a:t>- большие ограничения в дистрибуции согласных фонем в английском языке, чем  в русском языке, так /ŋ/ встречается только в конце морфем, /h/ - никогда не встречается в конце морфем;</a:t>
            </a:r>
          </a:p>
          <a:p>
            <a:r>
              <a:rPr lang="ru-RU" dirty="0"/>
              <a:t>- в обоих языках есть целый ряд специфических согласных фонем: в английском языке: /θ, ð, </a:t>
            </a:r>
            <a:r>
              <a:rPr lang="en-US" dirty="0"/>
              <a:t>h</a:t>
            </a:r>
            <a:r>
              <a:rPr lang="ru-RU" dirty="0"/>
              <a:t>, ŋ, r, w, ʤ</a:t>
            </a:r>
            <a:r>
              <a:rPr lang="uk-UA" dirty="0"/>
              <a:t>/</a:t>
            </a:r>
            <a:r>
              <a:rPr lang="ru-RU" dirty="0"/>
              <a:t>, в русском языке: /ц, х, р/;</a:t>
            </a:r>
          </a:p>
          <a:p>
            <a:r>
              <a:rPr lang="ru-RU" dirty="0"/>
              <a:t>- в русском языке чаще встречаются </a:t>
            </a:r>
            <a:r>
              <a:rPr lang="ru-RU" dirty="0" err="1"/>
              <a:t>дорсально</a:t>
            </a:r>
            <a:r>
              <a:rPr lang="ru-RU" dirty="0"/>
              <a:t>-зубные фонемы, а в английском языке – </a:t>
            </a:r>
            <a:r>
              <a:rPr lang="ru-RU" dirty="0" err="1"/>
              <a:t>аппекально</a:t>
            </a:r>
            <a:r>
              <a:rPr lang="ru-RU" dirty="0"/>
              <a:t>-альвеолярные;</a:t>
            </a:r>
          </a:p>
          <a:p>
            <a:r>
              <a:rPr lang="ru-RU" dirty="0"/>
              <a:t>- вместе с тем в английском языке носовые сонанты /</a:t>
            </a:r>
            <a:r>
              <a:rPr lang="en-US" dirty="0"/>
              <a:t>m</a:t>
            </a:r>
            <a:r>
              <a:rPr lang="ru-RU" dirty="0"/>
              <a:t>, </a:t>
            </a:r>
            <a:r>
              <a:rPr lang="en-US" dirty="0"/>
              <a:t>n</a:t>
            </a:r>
            <a:r>
              <a:rPr lang="ru-RU" dirty="0"/>
              <a:t>, ŋ/ более звучные, чем соответствующие сонанты /м, н/ русского </a:t>
            </a:r>
            <a:r>
              <a:rPr lang="ru-RU" dirty="0" smtClean="0"/>
              <a:t>языка.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9563998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TM03457444[[fn=Основа]]</Template>
  <TotalTime>340</TotalTime>
  <Words>946</Words>
  <Application>Microsoft Office PowerPoint</Application>
  <PresentationFormat>Широкоэкранный</PresentationFormat>
  <Paragraphs>42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Calibri</vt:lpstr>
      <vt:lpstr>Corbel</vt:lpstr>
      <vt:lpstr>Lucida Console</vt:lpstr>
      <vt:lpstr>Lucida Sans Unicode</vt:lpstr>
      <vt:lpstr>Symbol</vt:lpstr>
      <vt:lpstr>Tahoma</vt:lpstr>
      <vt:lpstr>Times New Roman</vt:lpstr>
      <vt:lpstr>Базис</vt:lpstr>
      <vt:lpstr>Типологические характеристики ФОНологической системы современного АНГЛИЙСКОГО ЯЗЫКа</vt:lpstr>
      <vt:lpstr>Особенности артикуляционной базы английского языка</vt:lpstr>
      <vt:lpstr>Презентация PowerPoint</vt:lpstr>
      <vt:lpstr>Презентация PowerPoint</vt:lpstr>
      <vt:lpstr>Презентация PowerPoint</vt:lpstr>
      <vt:lpstr>Презентация PowerPoint</vt:lpstr>
      <vt:lpstr>Типология вокализма</vt:lpstr>
      <vt:lpstr>Презентация PowerPoint</vt:lpstr>
      <vt:lpstr>Типология консонантизма</vt:lpstr>
      <vt:lpstr>Презентация PowerPoint</vt:lpstr>
      <vt:lpstr>Презентация PowerPoint</vt:lpstr>
      <vt:lpstr>ГРУППЫ СОГЛАСНЫХ ПО РОЛИ ГОЛОСА И ШУМА В ИХ РЕАЛИЗАЦИИ</vt:lpstr>
      <vt:lpstr>ГРУППЫ СОГЛАСНЫХ ПО СПОСОБУ ПРЕОДОЛЕНИЮ ПРЕГРАДЫ</vt:lpstr>
      <vt:lpstr>ГРУППЫ СОГЛАСНЫХ ПО МЕСТУ ОБРАЗОВАНИЯ ПРЕГРАДЫ</vt:lpstr>
      <vt:lpstr>СПАСИБО ЗА ВНИМАНИЕ!!!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ТИПОЛОГИЯ ФОНОЛОГИЧЕСКИХ СИСТЕМ</dc:title>
  <dc:creator>HP</dc:creator>
  <cp:lastModifiedBy>HP</cp:lastModifiedBy>
  <cp:revision>70</cp:revision>
  <dcterms:created xsi:type="dcterms:W3CDTF">2019-09-16T23:02:20Z</dcterms:created>
  <dcterms:modified xsi:type="dcterms:W3CDTF">2020-04-10T10:42:33Z</dcterms:modified>
</cp:coreProperties>
</file>