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5" r:id="rId8"/>
    <p:sldId id="262" r:id="rId9"/>
    <p:sldId id="263" r:id="rId10"/>
    <p:sldId id="264"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5B106E36-FD25-4E2D-B0AA-010F637433A0}" type="datetimeFigureOut">
              <a:rPr lang="ru-RU" smtClean="0"/>
              <a:pPr/>
              <a:t>09.06.2020</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09.06.2020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09.06.2020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09.06.2020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09.06.2020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09.06.2020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5B106E36-FD25-4E2D-B0AA-010F637433A0}" type="datetimeFigureOut">
              <a:rPr lang="ru-RU" smtClean="0"/>
              <a:pPr/>
              <a:t>09.06.2020</a:t>
            </a:fld>
            <a:endParaRPr lang="ru-RU"/>
          </a:p>
        </p:txBody>
      </p:sp>
      <p:sp>
        <p:nvSpPr>
          <p:cNvPr id="27" name="Номер слайда 26"/>
          <p:cNvSpPr>
            <a:spLocks noGrp="1"/>
          </p:cNvSpPr>
          <p:nvPr>
            <p:ph type="sldNum" sz="quarter" idx="11"/>
          </p:nvPr>
        </p:nvSpPr>
        <p:spPr/>
        <p:txBody>
          <a:bodyPr rtlCol="0"/>
          <a:lstStyle/>
          <a:p>
            <a:fld id="{725C68B6-61C2-468F-89AB-4B9F7531AA68}"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5B106E36-FD25-4E2D-B0AA-010F637433A0}" type="datetimeFigureOut">
              <a:rPr lang="ru-RU" smtClean="0"/>
              <a:pPr/>
              <a:t>09.06.2020</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09.06.2020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09.06.2020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B106E36-FD25-4E2D-B0AA-010F637433A0}" type="datetimeFigureOut">
              <a:rPr lang="ru-RU" smtClean="0"/>
              <a:pPr/>
              <a:t>09.06.2020</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2200" dirty="0" smtClean="0"/>
              <a:t>МЕТОДОЛОГИЯ ИССЛЕДОВАНИЯ ИНТОНАЦИИ В РУССКОЙ РЕЧИ АМУРСКИХ ЭВЕНКОВ</a:t>
            </a:r>
            <a:r>
              <a:rPr lang="ru-RU" dirty="0" smtClean="0"/>
              <a:t/>
            </a:r>
            <a:br>
              <a:rPr lang="ru-RU" dirty="0" smtClean="0"/>
            </a:br>
            <a:endParaRPr lang="ru-RU" dirty="0"/>
          </a:p>
        </p:txBody>
      </p:sp>
      <p:sp>
        <p:nvSpPr>
          <p:cNvPr id="3" name="Подзаголовок 2"/>
          <p:cNvSpPr>
            <a:spLocks noGrp="1"/>
          </p:cNvSpPr>
          <p:nvPr>
            <p:ph type="subTitle" idx="1"/>
          </p:nvPr>
        </p:nvSpPr>
        <p:spPr>
          <a:xfrm>
            <a:off x="722376" y="4500570"/>
            <a:ext cx="7772400" cy="1000132"/>
          </a:xfrm>
        </p:spPr>
        <p:txBody>
          <a:bodyPr>
            <a:normAutofit fontScale="85000" lnSpcReduction="10000"/>
          </a:bodyPr>
          <a:lstStyle/>
          <a:p>
            <a:pPr algn="r"/>
            <a:r>
              <a:rPr lang="ru-RU" dirty="0" smtClean="0"/>
              <a:t>Автор: Карачева </a:t>
            </a:r>
            <a:r>
              <a:rPr lang="ru-RU" dirty="0" smtClean="0"/>
              <a:t>О. Б.</a:t>
            </a:r>
          </a:p>
          <a:p>
            <a:pPr algn="r"/>
            <a:r>
              <a:rPr lang="en-US" i="1" dirty="0" smtClean="0"/>
              <a:t>c</a:t>
            </a:r>
            <a:r>
              <a:rPr lang="ru-RU" i="1" dirty="0" err="1" smtClean="0"/>
              <a:t>тарший</a:t>
            </a:r>
            <a:r>
              <a:rPr lang="ru-RU" i="1" dirty="0" smtClean="0"/>
              <a:t> преподаватель кафедры иностранных языков,  Амурский государственный университет, Благовещенск</a:t>
            </a:r>
            <a:endParaRPr lang="ru-RU" dirty="0" smtClean="0"/>
          </a:p>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latin typeface="Bahnschrift Condensed" pitchFamily="34" charset="0"/>
              </a:rPr>
              <a:t>Результаты </a:t>
            </a:r>
            <a:r>
              <a:rPr lang="ru-RU" b="1" dirty="0" smtClean="0">
                <a:latin typeface="Bahnschrift Condensed" pitchFamily="34" charset="0"/>
              </a:rPr>
              <a:t>исследований: построение моделей</a:t>
            </a:r>
            <a:r>
              <a:rPr lang="ru-RU" dirty="0" smtClean="0">
                <a:latin typeface="Bahnschrift Condensed" pitchFamily="34" charset="0"/>
              </a:rPr>
              <a:t> </a:t>
            </a:r>
            <a:endParaRPr lang="ru-RU" dirty="0">
              <a:latin typeface="Bahnschrift Condensed" pitchFamily="34" charset="0"/>
            </a:endParaRPr>
          </a:p>
        </p:txBody>
      </p:sp>
      <p:sp>
        <p:nvSpPr>
          <p:cNvPr id="3" name="Содержимое 2"/>
          <p:cNvSpPr>
            <a:spLocks noGrp="1"/>
          </p:cNvSpPr>
          <p:nvPr>
            <p:ph idx="1"/>
          </p:nvPr>
        </p:nvSpPr>
        <p:spPr/>
        <p:txBody>
          <a:bodyPr>
            <a:normAutofit fontScale="55000" lnSpcReduction="20000"/>
          </a:bodyPr>
          <a:lstStyle/>
          <a:p>
            <a:pPr algn="just"/>
            <a:r>
              <a:rPr lang="ru-RU" dirty="0" smtClean="0">
                <a:latin typeface="Bahnschrift Condensed" pitchFamily="34" charset="0"/>
              </a:rPr>
              <a:t>В ходе акустического анализа измерялись параметры основного тона: перечисление всех значений ЧОТ на выделенных участках, минимальные, максимальные и средние значения ЧОТ, а также и другие параметры компонентов мелодического </a:t>
            </a:r>
            <a:r>
              <a:rPr lang="ru-RU" dirty="0" err="1" smtClean="0">
                <a:latin typeface="Bahnschrift Condensed" pitchFamily="34" charset="0"/>
              </a:rPr>
              <a:t>контура.Полученные</a:t>
            </a:r>
            <a:r>
              <a:rPr lang="ru-RU" dirty="0" smtClean="0">
                <a:latin typeface="Bahnschrift Condensed" pitchFamily="34" charset="0"/>
              </a:rPr>
              <a:t> данные использовались для построения моделей, передающих те или иные значения высказывания. </a:t>
            </a:r>
            <a:endParaRPr lang="ru-RU" dirty="0" smtClean="0">
              <a:latin typeface="Bahnschrift Condensed" pitchFamily="34" charset="0"/>
            </a:endParaRPr>
          </a:p>
          <a:p>
            <a:pPr algn="just"/>
            <a:r>
              <a:rPr lang="ru-RU" dirty="0" smtClean="0">
                <a:latin typeface="Bahnschrift Condensed" pitchFamily="34" charset="0"/>
              </a:rPr>
              <a:t>Первым </a:t>
            </a:r>
            <a:r>
              <a:rPr lang="ru-RU" dirty="0" smtClean="0">
                <a:latin typeface="Bahnschrift Condensed" pitchFamily="34" charset="0"/>
              </a:rPr>
              <a:t>шагов в моделировании являлось разделение сегмента (синтагмы) на определенные части исходя из его акцентной структуры. За основу была взята классификация Д. </a:t>
            </a:r>
            <a:r>
              <a:rPr lang="ru-RU" dirty="0" err="1" smtClean="0">
                <a:latin typeface="Bahnschrift Condensed" pitchFamily="34" charset="0"/>
              </a:rPr>
              <a:t>Кристала</a:t>
            </a:r>
            <a:r>
              <a:rPr lang="ru-RU" dirty="0" smtClean="0">
                <a:latin typeface="Bahnschrift Condensed" pitchFamily="34" charset="0"/>
              </a:rPr>
              <a:t>, в том числе и основная терминология. В ходе исследования выделялись основные обязательные и необязательные компоненты, а именно </a:t>
            </a:r>
            <a:r>
              <a:rPr lang="ru-RU" dirty="0" err="1" smtClean="0">
                <a:latin typeface="Bahnschrift Condensed" pitchFamily="34" charset="0"/>
              </a:rPr>
              <a:t>предшкала</a:t>
            </a:r>
            <a:r>
              <a:rPr lang="ru-RU" dirty="0" smtClean="0">
                <a:latin typeface="Bahnschrift Condensed" pitchFamily="34" charset="0"/>
              </a:rPr>
              <a:t>, шкала, ядро и </a:t>
            </a:r>
            <a:r>
              <a:rPr lang="ru-RU" dirty="0" err="1" smtClean="0">
                <a:latin typeface="Bahnschrift Condensed" pitchFamily="34" charset="0"/>
              </a:rPr>
              <a:t>заядерная</a:t>
            </a:r>
            <a:r>
              <a:rPr lang="ru-RU" dirty="0" smtClean="0">
                <a:latin typeface="Bahnschrift Condensed" pitchFamily="34" charset="0"/>
              </a:rPr>
              <a:t> часть. </a:t>
            </a:r>
            <a:endParaRPr lang="ru-RU" dirty="0" smtClean="0">
              <a:latin typeface="Bahnschrift Condensed" pitchFamily="34" charset="0"/>
            </a:endParaRPr>
          </a:p>
          <a:p>
            <a:pPr lvl="1" algn="just"/>
            <a:r>
              <a:rPr lang="ru-RU" dirty="0" smtClean="0">
                <a:latin typeface="Bahnschrift Condensed" pitchFamily="34" charset="0"/>
              </a:rPr>
              <a:t>При </a:t>
            </a:r>
            <a:r>
              <a:rPr lang="ru-RU" dirty="0" smtClean="0">
                <a:latin typeface="Bahnschrift Condensed" pitchFamily="34" charset="0"/>
              </a:rPr>
              <a:t>наличии </a:t>
            </a:r>
            <a:r>
              <a:rPr lang="ru-RU" dirty="0" err="1" smtClean="0">
                <a:latin typeface="Bahnschrift Condensed" pitchFamily="34" charset="0"/>
              </a:rPr>
              <a:t>предшкалы</a:t>
            </a:r>
            <a:r>
              <a:rPr lang="ru-RU" dirty="0" smtClean="0">
                <a:latin typeface="Bahnschrift Condensed" pitchFamily="34" charset="0"/>
              </a:rPr>
              <a:t> выявлялся ее уровень, соответствующий началу высказывания: высокий, средний и низкий. </a:t>
            </a:r>
            <a:endParaRPr lang="ru-RU" dirty="0" smtClean="0">
              <a:latin typeface="Bahnschrift Condensed" pitchFamily="34" charset="0"/>
            </a:endParaRPr>
          </a:p>
          <a:p>
            <a:pPr lvl="1" algn="just"/>
            <a:r>
              <a:rPr lang="ru-RU" dirty="0" smtClean="0">
                <a:latin typeface="Bahnschrift Condensed" pitchFamily="34" charset="0"/>
              </a:rPr>
              <a:t>Во </a:t>
            </a:r>
            <a:r>
              <a:rPr lang="ru-RU" dirty="0" smtClean="0">
                <a:latin typeface="Bahnschrift Condensed" pitchFamily="34" charset="0"/>
              </a:rPr>
              <a:t>всех рассмотренных реализациях шкала исследовалась по нескольким параметрам: уровень начала шкалы (в Гц), направление движения основного тона от начала и до ядра (нисходящее, восходящее, ровное), а также способ его реализации (повышение тона, далее </a:t>
            </a:r>
            <a:r>
              <a:rPr lang="ru-RU" dirty="0" err="1" smtClean="0">
                <a:latin typeface="Bahnschrift Condensed" pitchFamily="34" charset="0"/>
              </a:rPr>
              <a:t>инклинация</a:t>
            </a:r>
            <a:r>
              <a:rPr lang="ru-RU" dirty="0" smtClean="0">
                <a:latin typeface="Bahnschrift Condensed" pitchFamily="34" charset="0"/>
              </a:rPr>
              <a:t>, понижение тона, далее деклинация, изменение высоты тона). </a:t>
            </a:r>
            <a:endParaRPr lang="ru-RU" dirty="0" smtClean="0">
              <a:latin typeface="Bahnschrift Condensed" pitchFamily="34" charset="0"/>
            </a:endParaRPr>
          </a:p>
          <a:p>
            <a:pPr lvl="1" algn="just"/>
            <a:r>
              <a:rPr lang="ru-RU" dirty="0" smtClean="0">
                <a:latin typeface="Bahnschrift Condensed" pitchFamily="34" charset="0"/>
              </a:rPr>
              <a:t>При </a:t>
            </a:r>
            <a:r>
              <a:rPr lang="ru-RU" dirty="0" smtClean="0">
                <a:latin typeface="Bahnschrift Condensed" pitchFamily="34" charset="0"/>
              </a:rPr>
              <a:t>анализе ядра, обязательного для всех конструкций, особое внимание уделялось направлению движения тона на </a:t>
            </a:r>
            <a:r>
              <a:rPr lang="ru-RU" dirty="0" err="1" smtClean="0">
                <a:latin typeface="Bahnschrift Condensed" pitchFamily="34" charset="0"/>
              </a:rPr>
              <a:t>главноударном</a:t>
            </a:r>
            <a:r>
              <a:rPr lang="ru-RU" dirty="0" smtClean="0">
                <a:latin typeface="Bahnschrift Condensed" pitchFamily="34" charset="0"/>
              </a:rPr>
              <a:t> слоге и интервалу изменения частоты основного тона (в полутонах). Скорость изменений являлась одной из исследуемых характеристик ядерных тонов. </a:t>
            </a:r>
            <a:endParaRPr lang="ru-RU" dirty="0" smtClean="0">
              <a:latin typeface="Bahnschrift Condensed" pitchFamily="34" charset="0"/>
            </a:endParaRPr>
          </a:p>
          <a:p>
            <a:pPr lvl="1" algn="just"/>
            <a:r>
              <a:rPr lang="ru-RU" dirty="0" err="1" smtClean="0">
                <a:latin typeface="Bahnschrift Condensed" pitchFamily="34" charset="0"/>
              </a:rPr>
              <a:t>Заядерная</a:t>
            </a:r>
            <a:r>
              <a:rPr lang="ru-RU" dirty="0" smtClean="0">
                <a:latin typeface="Bahnschrift Condensed" pitchFamily="34" charset="0"/>
              </a:rPr>
              <a:t> </a:t>
            </a:r>
            <a:r>
              <a:rPr lang="ru-RU" dirty="0" smtClean="0">
                <a:latin typeface="Bahnschrift Condensed" pitchFamily="34" charset="0"/>
              </a:rPr>
              <a:t>часть, при наличии таковой, описывалась с точки зрения направления мелодики. </a:t>
            </a:r>
            <a:endParaRPr lang="ru-RU" dirty="0" smtClean="0">
              <a:latin typeface="Bahnschrift Condensed" pitchFamily="34" charset="0"/>
            </a:endParaRPr>
          </a:p>
          <a:p>
            <a:pPr lvl="1" algn="just"/>
            <a:r>
              <a:rPr lang="ru-RU" dirty="0" smtClean="0">
                <a:latin typeface="Bahnschrift Condensed" pitchFamily="34" charset="0"/>
              </a:rPr>
              <a:t>Также </a:t>
            </a:r>
            <a:r>
              <a:rPr lang="ru-RU" dirty="0" smtClean="0">
                <a:latin typeface="Bahnschrift Condensed" pitchFamily="34" charset="0"/>
              </a:rPr>
              <a:t>определялось место и величина мелодического максимума и минимума в конструкции, и вычислялся мелодический диапазон данной фразы.</a:t>
            </a:r>
            <a:endParaRPr lang="ru-RU" dirty="0">
              <a:latin typeface="Bahnschrift Condensed"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latin typeface="Bahnschrift Condensed" pitchFamily="34" charset="0"/>
              </a:rPr>
              <a:t>Выводы</a:t>
            </a:r>
            <a:r>
              <a:rPr lang="ru-RU" dirty="0" smtClean="0"/>
              <a:t> </a:t>
            </a:r>
            <a:endParaRPr lang="ru-RU" dirty="0"/>
          </a:p>
        </p:txBody>
      </p:sp>
      <p:sp>
        <p:nvSpPr>
          <p:cNvPr id="3" name="Содержимое 2"/>
          <p:cNvSpPr>
            <a:spLocks noGrp="1"/>
          </p:cNvSpPr>
          <p:nvPr>
            <p:ph idx="1"/>
          </p:nvPr>
        </p:nvSpPr>
        <p:spPr/>
        <p:txBody>
          <a:bodyPr>
            <a:normAutofit fontScale="62500" lnSpcReduction="20000"/>
          </a:bodyPr>
          <a:lstStyle/>
          <a:p>
            <a:pPr marL="624078" indent="-514350" algn="just"/>
            <a:r>
              <a:rPr lang="ru-RU" dirty="0" smtClean="0"/>
              <a:t>Таким образом, роль экспериментального метода в изучении интонационных конструкций неоспорима, при этом подготовительный этап играет важную роль. </a:t>
            </a:r>
            <a:endParaRPr lang="ru-RU" dirty="0" smtClean="0"/>
          </a:p>
          <a:p>
            <a:pPr marL="624078" indent="-514350" algn="just"/>
            <a:r>
              <a:rPr lang="ru-RU" dirty="0" smtClean="0"/>
              <a:t>Исследователь </a:t>
            </a:r>
            <a:r>
              <a:rPr lang="ru-RU" dirty="0" smtClean="0"/>
              <a:t>должен осознанно подойти как к выбору диктора и отбору подходящего материала, так и к созданию условий записи речи. </a:t>
            </a:r>
            <a:endParaRPr lang="ru-RU" dirty="0" smtClean="0"/>
          </a:p>
          <a:p>
            <a:pPr marL="624078" indent="-514350" algn="just"/>
            <a:r>
              <a:rPr lang="ru-RU" dirty="0" smtClean="0"/>
              <a:t>Различные </a:t>
            </a:r>
            <a:r>
              <a:rPr lang="ru-RU" dirty="0" smtClean="0"/>
              <a:t>методики исследования, слуховой и инструментальный анализ нельзя применять изолированно, а необходимо комбинировать на протяжении всего эксперимента. </a:t>
            </a:r>
            <a:endParaRPr lang="ru-RU" dirty="0" smtClean="0"/>
          </a:p>
          <a:p>
            <a:pPr marL="624078" indent="-514350" algn="just"/>
            <a:r>
              <a:rPr lang="ru-RU" dirty="0" smtClean="0"/>
              <a:t>Неоспорима </a:t>
            </a:r>
            <a:r>
              <a:rPr lang="ru-RU" dirty="0" smtClean="0"/>
              <a:t>роль слухового анализа при проведении интонационных исследований, особенно на первом этапе эксперимента. Первичное прослушивание, анализ и составление интонационных схем, транскрибирование, все это способствует выделению более качественного материала для исследования. </a:t>
            </a:r>
            <a:endParaRPr lang="ru-RU" dirty="0" smtClean="0"/>
          </a:p>
          <a:p>
            <a:pPr marL="624078" indent="-514350" algn="just"/>
            <a:r>
              <a:rPr lang="ru-RU" dirty="0" smtClean="0"/>
              <a:t>Современные </a:t>
            </a:r>
            <a:r>
              <a:rPr lang="ru-RU" dirty="0" smtClean="0"/>
              <a:t>программы и оборудование позволяет провести более точный анализ основных интонационных характеристик мелодического контура путем составления динамических спектрограмм и </a:t>
            </a:r>
            <a:r>
              <a:rPr lang="ru-RU" dirty="0" err="1" smtClean="0"/>
              <a:t>интонограмм</a:t>
            </a:r>
            <a:r>
              <a:rPr lang="ru-RU" dirty="0" smtClean="0"/>
              <a:t>.</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latin typeface="Bahnschrift Condensed" pitchFamily="34" charset="0"/>
              </a:rPr>
              <a:t>Актуальность исследования</a:t>
            </a:r>
            <a:endParaRPr lang="ru-RU" b="1" dirty="0">
              <a:latin typeface="Bahnschrift Condensed" pitchFamily="34" charset="0"/>
            </a:endParaRPr>
          </a:p>
        </p:txBody>
      </p:sp>
      <p:sp>
        <p:nvSpPr>
          <p:cNvPr id="3" name="Содержимое 2"/>
          <p:cNvSpPr>
            <a:spLocks noGrp="1"/>
          </p:cNvSpPr>
          <p:nvPr>
            <p:ph idx="1"/>
          </p:nvPr>
        </p:nvSpPr>
        <p:spPr>
          <a:xfrm>
            <a:off x="285720" y="2249424"/>
            <a:ext cx="8401080" cy="4325112"/>
          </a:xfrm>
        </p:spPr>
        <p:txBody>
          <a:bodyPr>
            <a:normAutofit fontScale="92500" lnSpcReduction="10000"/>
          </a:bodyPr>
          <a:lstStyle/>
          <a:p>
            <a:pPr algn="just">
              <a:buNone/>
            </a:pPr>
            <a:r>
              <a:rPr lang="ru-RU" dirty="0" smtClean="0">
                <a:latin typeface="Bahnschrift Condensed" pitchFamily="34" charset="0"/>
                <a:cs typeface="Times New Roman" pitchFamily="18" charset="0"/>
              </a:rPr>
              <a:t>Сопоставительные исследования различных языков привлекают к себе все больше внимания в мировой лингвистике, в том числе исследования сходств и различий между интонационными системами сравниваемых языков, а также особенности проявления межъязыковой интерференции при контакте языков. Специфика проявления просодической интерференции при производстве русской речи эвенков представляет несомненный интерес. Важнейшим условием для успешности любого лингвистического исследования является правильный выбор методов и приемов исследования с целью упорядочения и систематизации полученной информации. </a:t>
            </a:r>
            <a:endParaRPr lang="ru-RU" dirty="0">
              <a:latin typeface="Bahnschrift Condensed"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latin typeface="Bahnschrift Condensed" pitchFamily="34" charset="0"/>
              </a:rPr>
              <a:t>Цель и задачи исследования</a:t>
            </a:r>
            <a:endParaRPr lang="ru-RU" dirty="0">
              <a:latin typeface="Bahnschrift Condensed" pitchFamily="34" charset="0"/>
            </a:endParaRPr>
          </a:p>
        </p:txBody>
      </p:sp>
      <p:sp>
        <p:nvSpPr>
          <p:cNvPr id="3" name="Содержимое 2"/>
          <p:cNvSpPr>
            <a:spLocks noGrp="1"/>
          </p:cNvSpPr>
          <p:nvPr>
            <p:ph idx="1"/>
          </p:nvPr>
        </p:nvSpPr>
        <p:spPr/>
        <p:txBody>
          <a:bodyPr>
            <a:normAutofit lnSpcReduction="10000"/>
          </a:bodyPr>
          <a:lstStyle/>
          <a:p>
            <a:pPr algn="just"/>
            <a:r>
              <a:rPr lang="ru-RU" b="1" dirty="0" smtClean="0">
                <a:latin typeface="Bahnschrift Condensed" pitchFamily="34" charset="0"/>
              </a:rPr>
              <a:t>Цель</a:t>
            </a:r>
            <a:r>
              <a:rPr lang="ru-RU" dirty="0" smtClean="0">
                <a:latin typeface="Bahnschrift Condensed" pitchFamily="34" charset="0"/>
              </a:rPr>
              <a:t>: </a:t>
            </a:r>
          </a:p>
          <a:p>
            <a:pPr algn="just">
              <a:buNone/>
            </a:pPr>
            <a:r>
              <a:rPr lang="ru-RU" dirty="0" smtClean="0">
                <a:latin typeface="Bahnschrift Condensed" pitchFamily="34" charset="0"/>
              </a:rPr>
              <a:t> </a:t>
            </a:r>
            <a:r>
              <a:rPr lang="ru-RU" dirty="0" smtClean="0">
                <a:latin typeface="Bahnschrift Condensed" pitchFamily="34" charset="0"/>
              </a:rPr>
              <a:t>  описание </a:t>
            </a:r>
            <a:r>
              <a:rPr lang="ru-RU" dirty="0" smtClean="0">
                <a:latin typeface="Bahnschrift Condensed" pitchFamily="34" charset="0"/>
              </a:rPr>
              <a:t>и анализ методологии  исследования  интерферированной русской  речи  амурских эвенков с целью  выявления  в  ней  комплекса  отличительных артикуляционно-акустических </a:t>
            </a:r>
            <a:r>
              <a:rPr lang="ru-RU" dirty="0" smtClean="0">
                <a:latin typeface="Bahnschrift Condensed" pitchFamily="34" charset="0"/>
              </a:rPr>
              <a:t>признаков</a:t>
            </a:r>
          </a:p>
          <a:p>
            <a:pPr algn="just"/>
            <a:r>
              <a:rPr lang="ru-RU" b="1" dirty="0" smtClean="0">
                <a:latin typeface="Bahnschrift Condensed" pitchFamily="34" charset="0"/>
              </a:rPr>
              <a:t>Задачи</a:t>
            </a:r>
            <a:r>
              <a:rPr lang="ru-RU" dirty="0" smtClean="0">
                <a:latin typeface="Bahnschrift Condensed" pitchFamily="34" charset="0"/>
              </a:rPr>
              <a:t>: </a:t>
            </a:r>
          </a:p>
          <a:p>
            <a:pPr algn="just">
              <a:buFontTx/>
              <a:buChar char="-"/>
            </a:pPr>
            <a:r>
              <a:rPr lang="ru-RU" dirty="0" smtClean="0">
                <a:latin typeface="Bahnschrift Condensed" pitchFamily="34" charset="0"/>
              </a:rPr>
              <a:t>рассмотреть общетеоретические вопросы </a:t>
            </a:r>
            <a:r>
              <a:rPr lang="ru-RU" dirty="0" smtClean="0">
                <a:latin typeface="Bahnschrift Condensed" pitchFamily="34" charset="0"/>
              </a:rPr>
              <a:t>методологии </a:t>
            </a:r>
            <a:r>
              <a:rPr lang="ru-RU" dirty="0" smtClean="0">
                <a:latin typeface="Bahnschrift Condensed" pitchFamily="34" charset="0"/>
              </a:rPr>
              <a:t>исследования;</a:t>
            </a:r>
          </a:p>
          <a:p>
            <a:pPr algn="just">
              <a:buFontTx/>
              <a:buChar char="-"/>
            </a:pPr>
            <a:r>
              <a:rPr lang="ru-RU" dirty="0" smtClean="0">
                <a:latin typeface="Bahnschrift Condensed" pitchFamily="34" charset="0"/>
              </a:rPr>
              <a:t>определить специфику </a:t>
            </a:r>
            <a:r>
              <a:rPr lang="ru-RU" dirty="0" smtClean="0">
                <a:latin typeface="Bahnschrift Condensed" pitchFamily="34" charset="0"/>
              </a:rPr>
              <a:t>методов исследования просодических единиц в </a:t>
            </a:r>
            <a:r>
              <a:rPr lang="ru-RU" dirty="0" smtClean="0">
                <a:latin typeface="Bahnschrift Condensed" pitchFamily="34" charset="0"/>
              </a:rPr>
              <a:t>интерферированной русской речи.</a:t>
            </a:r>
            <a:endParaRPr lang="ru-RU" dirty="0">
              <a:latin typeface="Bahnschrift Condensed"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latin typeface="Bahnschrift Condensed" pitchFamily="34" charset="0"/>
              </a:rPr>
              <a:t>Результаты </a:t>
            </a:r>
            <a:r>
              <a:rPr lang="ru-RU" b="1" dirty="0" smtClean="0">
                <a:latin typeface="Bahnschrift Condensed" pitchFamily="34" charset="0"/>
              </a:rPr>
              <a:t>исследований: отбор материала</a:t>
            </a:r>
            <a:endParaRPr lang="ru-RU" dirty="0">
              <a:latin typeface="Bahnschrift Condensed" pitchFamily="34" charset="0"/>
            </a:endParaRPr>
          </a:p>
        </p:txBody>
      </p:sp>
      <p:sp>
        <p:nvSpPr>
          <p:cNvPr id="3" name="Содержимое 2"/>
          <p:cNvSpPr>
            <a:spLocks noGrp="1"/>
          </p:cNvSpPr>
          <p:nvPr>
            <p:ph idx="1"/>
          </p:nvPr>
        </p:nvSpPr>
        <p:spPr/>
        <p:txBody>
          <a:bodyPr>
            <a:normAutofit fontScale="77500" lnSpcReduction="20000"/>
          </a:bodyPr>
          <a:lstStyle/>
          <a:p>
            <a:pPr algn="just">
              <a:buNone/>
            </a:pPr>
            <a:r>
              <a:rPr lang="ru-RU" u="sng" dirty="0" smtClean="0">
                <a:latin typeface="Bahnschrift Condensed" pitchFamily="34" charset="0"/>
              </a:rPr>
              <a:t>Теоретическая часть:</a:t>
            </a:r>
          </a:p>
          <a:p>
            <a:pPr algn="just"/>
            <a:r>
              <a:rPr lang="ru-RU" dirty="0" smtClean="0">
                <a:latin typeface="Bahnschrift Condensed" pitchFamily="34" charset="0"/>
              </a:rPr>
              <a:t>Спонтанная речь</a:t>
            </a:r>
            <a:r>
              <a:rPr lang="ru-RU" dirty="0" smtClean="0">
                <a:latin typeface="Bahnschrift Condensed" pitchFamily="34" charset="0"/>
              </a:rPr>
              <a:t>, текст которой заранее не подготовлен, или подготовлен </a:t>
            </a:r>
            <a:r>
              <a:rPr lang="ru-RU" dirty="0" smtClean="0">
                <a:latin typeface="Bahnschrift Condensed" pitchFamily="34" charset="0"/>
              </a:rPr>
              <a:t>частично</a:t>
            </a:r>
          </a:p>
          <a:p>
            <a:pPr algn="just"/>
            <a:r>
              <a:rPr lang="ru-RU" dirty="0" smtClean="0">
                <a:latin typeface="Bahnschrift Condensed" pitchFamily="34" charset="0"/>
              </a:rPr>
              <a:t>Репродуцированная </a:t>
            </a:r>
            <a:r>
              <a:rPr lang="ru-RU" dirty="0" smtClean="0">
                <a:latin typeface="Bahnschrift Condensed" pitchFamily="34" charset="0"/>
              </a:rPr>
              <a:t>речь, когда говорящий строго придерживается полностью подготовленного </a:t>
            </a:r>
            <a:r>
              <a:rPr lang="ru-RU" dirty="0" smtClean="0">
                <a:latin typeface="Bahnschrift Condensed" pitchFamily="34" charset="0"/>
              </a:rPr>
              <a:t>текста (одним </a:t>
            </a:r>
            <a:r>
              <a:rPr lang="ru-RU" dirty="0" smtClean="0">
                <a:latin typeface="Bahnschrift Condensed" pitchFamily="34" charset="0"/>
              </a:rPr>
              <a:t>из примеров </a:t>
            </a:r>
            <a:r>
              <a:rPr lang="ru-RU" dirty="0" smtClean="0">
                <a:latin typeface="Bahnschrift Condensed" pitchFamily="34" charset="0"/>
              </a:rPr>
              <a:t>являются </a:t>
            </a:r>
            <a:r>
              <a:rPr lang="ru-RU" dirty="0" smtClean="0">
                <a:latin typeface="Bahnschrift Condensed" pitchFamily="34" charset="0"/>
              </a:rPr>
              <a:t>рамочные </a:t>
            </a:r>
            <a:r>
              <a:rPr lang="ru-RU" dirty="0" smtClean="0">
                <a:latin typeface="Bahnschrift Condensed" pitchFamily="34" charset="0"/>
              </a:rPr>
              <a:t>конструкции)</a:t>
            </a:r>
          </a:p>
          <a:p>
            <a:pPr algn="just">
              <a:buNone/>
            </a:pPr>
            <a:r>
              <a:rPr lang="ru-RU" u="sng" dirty="0" smtClean="0">
                <a:latin typeface="Bahnschrift Condensed" pitchFamily="34" charset="0"/>
              </a:rPr>
              <a:t>Экспериментальная часть:</a:t>
            </a:r>
          </a:p>
          <a:p>
            <a:pPr algn="just"/>
            <a:r>
              <a:rPr lang="ru-RU" dirty="0" smtClean="0">
                <a:latin typeface="Bahnschrift Condensed" pitchFamily="34" charset="0"/>
              </a:rPr>
              <a:t>В </a:t>
            </a:r>
            <a:r>
              <a:rPr lang="ru-RU" dirty="0" smtClean="0">
                <a:latin typeface="Bahnschrift Condensed" pitchFamily="34" charset="0"/>
              </a:rPr>
              <a:t>ходе исследования был проведен анализ рамочных конструкций, воспроизведенных дикторами, представляющих собой примеры повествовательных предложений с нейтральной интонацией, общих и специальных (частных) вопросов,  а также предложений с интонацией особого выделения, включающих восклицательные и побудительные предложения. </a:t>
            </a:r>
            <a:endParaRPr lang="ru-RU" dirty="0" smtClean="0">
              <a:latin typeface="Bahnschrift Condensed" pitchFamily="34" charset="0"/>
            </a:endParaRPr>
          </a:p>
          <a:p>
            <a:pPr algn="just"/>
            <a:r>
              <a:rPr lang="ru-RU" dirty="0" smtClean="0">
                <a:latin typeface="Bahnschrift Condensed" pitchFamily="34" charset="0"/>
              </a:rPr>
              <a:t>Спонтанная </a:t>
            </a:r>
            <a:r>
              <a:rPr lang="ru-RU" dirty="0" smtClean="0">
                <a:latin typeface="Bahnschrift Condensed" pitchFamily="34" charset="0"/>
              </a:rPr>
              <a:t>речь эвенкийских дикторов была представлена как монологической речью, так и диалогами. </a:t>
            </a:r>
            <a:r>
              <a:rPr lang="ru-RU" dirty="0" smtClean="0">
                <a:latin typeface="Bahnschrift Condensed" pitchFamily="34" charset="0"/>
              </a:rPr>
              <a:t>Все </a:t>
            </a:r>
            <a:r>
              <a:rPr lang="ru-RU" dirty="0" smtClean="0">
                <a:latin typeface="Bahnschrift Condensed" pitchFamily="34" charset="0"/>
              </a:rPr>
              <a:t>рассмотренные высказывания состояли из одного знаменательного слова и или нескольких знаменательных слов, не осложненные за счет наличия в них однородных членов или деепричастных оборотов.</a:t>
            </a:r>
            <a:endParaRPr lang="ru-RU" dirty="0">
              <a:latin typeface="Bahnschrift Condensed"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b="1" dirty="0" smtClean="0">
                <a:latin typeface="Bahnschrift Condensed" pitchFamily="34" charset="0"/>
              </a:rPr>
              <a:t>Результаты </a:t>
            </a:r>
            <a:r>
              <a:rPr lang="ru-RU" b="1" dirty="0" smtClean="0">
                <a:latin typeface="Bahnschrift Condensed" pitchFamily="34" charset="0"/>
              </a:rPr>
              <a:t>исследований: выбор дикторов </a:t>
            </a:r>
            <a:endParaRPr lang="ru-RU" b="1" dirty="0">
              <a:latin typeface="Bahnschrift Condensed" pitchFamily="34" charset="0"/>
            </a:endParaRPr>
          </a:p>
        </p:txBody>
      </p:sp>
      <p:sp>
        <p:nvSpPr>
          <p:cNvPr id="3" name="Содержимое 2"/>
          <p:cNvSpPr>
            <a:spLocks noGrp="1"/>
          </p:cNvSpPr>
          <p:nvPr>
            <p:ph idx="1"/>
          </p:nvPr>
        </p:nvSpPr>
        <p:spPr/>
        <p:txBody>
          <a:bodyPr>
            <a:normAutofit fontScale="62500" lnSpcReduction="20000"/>
          </a:bodyPr>
          <a:lstStyle/>
          <a:p>
            <a:pPr>
              <a:buNone/>
            </a:pPr>
            <a:r>
              <a:rPr lang="ru-RU" u="sng" dirty="0" smtClean="0">
                <a:latin typeface="Bahnschrift Condensed" pitchFamily="34" charset="0"/>
              </a:rPr>
              <a:t>Теоретическая часть:</a:t>
            </a:r>
          </a:p>
          <a:p>
            <a:r>
              <a:rPr lang="ru-RU" dirty="0" smtClean="0">
                <a:latin typeface="Bahnschrift Condensed" pitchFamily="34" charset="0"/>
              </a:rPr>
              <a:t>Чрезвычайно </a:t>
            </a:r>
            <a:r>
              <a:rPr lang="ru-RU" dirty="0" smtClean="0">
                <a:latin typeface="Bahnschrift Condensed" pitchFamily="34" charset="0"/>
              </a:rPr>
              <a:t>важную роль в интонационных исследованиях играет выбор дикторов, произносящих или читающих экспериментальный материал. </a:t>
            </a:r>
            <a:endParaRPr lang="ru-RU" dirty="0" smtClean="0">
              <a:latin typeface="Bahnschrift Condensed" pitchFamily="34" charset="0"/>
            </a:endParaRPr>
          </a:p>
          <a:p>
            <a:r>
              <a:rPr lang="ru-RU" dirty="0" smtClean="0">
                <a:latin typeface="Bahnschrift Condensed" pitchFamily="34" charset="0"/>
              </a:rPr>
              <a:t>Для </a:t>
            </a:r>
            <a:r>
              <a:rPr lang="ru-RU" dirty="0" smtClean="0">
                <a:latin typeface="Bahnschrift Condensed" pitchFamily="34" charset="0"/>
              </a:rPr>
              <a:t>выявления индивидуальных отличительных черт говорящих и исключения последствий их влияния на интонационные характеристики не следует ограничиваться записью одного диктора. </a:t>
            </a:r>
            <a:endParaRPr lang="ru-RU" dirty="0" smtClean="0">
              <a:latin typeface="Bahnschrift Condensed" pitchFamily="34" charset="0"/>
            </a:endParaRPr>
          </a:p>
          <a:p>
            <a:r>
              <a:rPr lang="ru-RU" dirty="0" smtClean="0">
                <a:latin typeface="Bahnschrift Condensed" pitchFamily="34" charset="0"/>
              </a:rPr>
              <a:t>С </a:t>
            </a:r>
            <a:r>
              <a:rPr lang="ru-RU" dirty="0" smtClean="0">
                <a:latin typeface="Bahnschrift Condensed" pitchFamily="34" charset="0"/>
              </a:rPr>
              <a:t>другой стороны, необходимо подбирать группу дикторов, лишенных резких индивидуальных особенностей, со средним темпом речи, речью не монотонной, но и не </a:t>
            </a:r>
            <a:r>
              <a:rPr lang="ru-RU" dirty="0" err="1" smtClean="0">
                <a:latin typeface="Bahnschrift Condensed" pitchFamily="34" charset="0"/>
              </a:rPr>
              <a:t>гипервыразительной</a:t>
            </a:r>
            <a:r>
              <a:rPr lang="ru-RU" dirty="0" smtClean="0">
                <a:latin typeface="Bahnschrift Condensed" pitchFamily="34" charset="0"/>
              </a:rPr>
              <a:t> и т. д. </a:t>
            </a:r>
            <a:endParaRPr lang="ru-RU" dirty="0" smtClean="0">
              <a:latin typeface="Bahnschrift Condensed" pitchFamily="34" charset="0"/>
            </a:endParaRPr>
          </a:p>
          <a:p>
            <a:pPr>
              <a:buNone/>
            </a:pPr>
            <a:r>
              <a:rPr lang="ru-RU" u="sng" dirty="0" smtClean="0">
                <a:latin typeface="Bahnschrift Condensed" pitchFamily="34" charset="0"/>
              </a:rPr>
              <a:t>Экспериментальная часть:</a:t>
            </a:r>
          </a:p>
          <a:p>
            <a:r>
              <a:rPr lang="ru-RU" dirty="0" smtClean="0">
                <a:latin typeface="Bahnschrift Condensed" pitchFamily="34" charset="0"/>
              </a:rPr>
              <a:t>Как показало социологическое  исследование  языковой  ситуации  мест компактного проживания эвенков Амурской области в 2002 г., проведенное политологами и юристами  А.С.  Сафроновым,  Д.В.  Сафроновым  и  Ю.И.  </a:t>
            </a:r>
            <a:r>
              <a:rPr lang="ru-RU" dirty="0" err="1" smtClean="0">
                <a:latin typeface="Bahnschrift Condensed" pitchFamily="34" charset="0"/>
              </a:rPr>
              <a:t>Заварзиным</a:t>
            </a:r>
            <a:r>
              <a:rPr lang="ru-RU" dirty="0" smtClean="0">
                <a:latin typeface="Bahnschrift Condensed" pitchFamily="34" charset="0"/>
              </a:rPr>
              <a:t>, язык эвенков, как и других народов Севера, испытывает огромное давление социально  доминирующего  русского  языка, в результате чего родным  языком  владеет  только  старшее поколение эвенков. Большая часть среднего поколения, молодежь и дети не понимают родную речь предков и общаются между собой на русском языке, поэтому материалом для проведенного исследования послужили аудиозаписи дикторов-женщин, носителей русского и эвенкийского языков в возрасте старше 50 лет.</a:t>
            </a:r>
            <a:endParaRPr lang="ru-RU" dirty="0">
              <a:latin typeface="Bahnschrift Condensed"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b="1" dirty="0" smtClean="0">
                <a:latin typeface="Bahnschrift Condensed" pitchFamily="34" charset="0"/>
              </a:rPr>
              <a:t>Результаты </a:t>
            </a:r>
            <a:r>
              <a:rPr lang="ru-RU" b="1" dirty="0" smtClean="0">
                <a:latin typeface="Bahnschrift Condensed" pitchFamily="34" charset="0"/>
              </a:rPr>
              <a:t>исследований: запись материала </a:t>
            </a:r>
            <a:endParaRPr lang="ru-RU" b="1" dirty="0">
              <a:latin typeface="Bahnschrift Condensed" pitchFamily="34" charset="0"/>
            </a:endParaRPr>
          </a:p>
        </p:txBody>
      </p:sp>
      <p:sp>
        <p:nvSpPr>
          <p:cNvPr id="3" name="Содержимое 2"/>
          <p:cNvSpPr>
            <a:spLocks noGrp="1"/>
          </p:cNvSpPr>
          <p:nvPr>
            <p:ph idx="1"/>
          </p:nvPr>
        </p:nvSpPr>
        <p:spPr/>
        <p:txBody>
          <a:bodyPr>
            <a:normAutofit fontScale="77500" lnSpcReduction="20000"/>
          </a:bodyPr>
          <a:lstStyle/>
          <a:p>
            <a:pPr algn="just">
              <a:buNone/>
            </a:pPr>
            <a:r>
              <a:rPr lang="ru-RU" u="sng" dirty="0" smtClean="0">
                <a:latin typeface="Bahnschrift Condensed" pitchFamily="34" charset="0"/>
              </a:rPr>
              <a:t>Теоретическая часть:</a:t>
            </a:r>
          </a:p>
          <a:p>
            <a:pPr algn="just"/>
            <a:r>
              <a:rPr lang="ru-RU" dirty="0" smtClean="0">
                <a:latin typeface="Bahnschrift Condensed" pitchFamily="34" charset="0"/>
              </a:rPr>
              <a:t>Запись </a:t>
            </a:r>
            <a:r>
              <a:rPr lang="ru-RU" dirty="0" smtClean="0">
                <a:latin typeface="Bahnschrift Condensed" pitchFamily="34" charset="0"/>
              </a:rPr>
              <a:t>исходного речевого материала должна производиться желательно в студийных условиях, с использованием высококачественных микрофонов и магнитофонов. </a:t>
            </a:r>
            <a:endParaRPr lang="ru-RU" dirty="0" smtClean="0">
              <a:latin typeface="Bahnschrift Condensed" pitchFamily="34" charset="0"/>
            </a:endParaRPr>
          </a:p>
          <a:p>
            <a:pPr algn="just">
              <a:buNone/>
            </a:pPr>
            <a:r>
              <a:rPr lang="ru-RU" u="sng" dirty="0" smtClean="0">
                <a:latin typeface="Bahnschrift Condensed" pitchFamily="34" charset="0"/>
              </a:rPr>
              <a:t>Экспериментальная часть:</a:t>
            </a:r>
          </a:p>
          <a:p>
            <a:pPr algn="just"/>
            <a:r>
              <a:rPr lang="ru-RU" dirty="0" smtClean="0">
                <a:latin typeface="Bahnschrift Condensed" pitchFamily="34" charset="0"/>
              </a:rPr>
              <a:t>Запись </a:t>
            </a:r>
            <a:r>
              <a:rPr lang="ru-RU" dirty="0" smtClean="0">
                <a:latin typeface="Bahnschrift Condensed" pitchFamily="34" charset="0"/>
              </a:rPr>
              <a:t>материала для данного исследования осуществлялась в лаборатории экспериментально-фонетических исследований кафедры иностранных языков Амурского государственного университета</a:t>
            </a:r>
            <a:r>
              <a:rPr lang="ru-RU" dirty="0" smtClean="0">
                <a:latin typeface="Bahnschrift Condensed" pitchFamily="34" charset="0"/>
              </a:rPr>
              <a:t>.</a:t>
            </a:r>
          </a:p>
          <a:p>
            <a:pPr algn="just"/>
            <a:r>
              <a:rPr lang="ru-RU" dirty="0" smtClean="0">
                <a:latin typeface="Bahnschrift Condensed" pitchFamily="34" charset="0"/>
              </a:rPr>
              <a:t>Запись </a:t>
            </a:r>
            <a:r>
              <a:rPr lang="ru-RU" dirty="0" smtClean="0">
                <a:latin typeface="Bahnschrift Condensed" pitchFamily="34" charset="0"/>
              </a:rPr>
              <a:t>производилась с микрофона через </a:t>
            </a:r>
            <a:r>
              <a:rPr lang="ru-RU" dirty="0" err="1" smtClean="0">
                <a:latin typeface="Bahnschrift Condensed" pitchFamily="34" charset="0"/>
              </a:rPr>
              <a:t>микшерный</a:t>
            </a:r>
            <a:r>
              <a:rPr lang="ru-RU" dirty="0" smtClean="0">
                <a:latin typeface="Bahnschrift Condensed" pitchFamily="34" charset="0"/>
              </a:rPr>
              <a:t> пульт на звуковую плату компьютера при помощи программы </a:t>
            </a:r>
            <a:r>
              <a:rPr lang="ru-RU" dirty="0" err="1" smtClean="0">
                <a:latin typeface="Bahnschrift Condensed" pitchFamily="34" charset="0"/>
              </a:rPr>
              <a:t>Audacity</a:t>
            </a:r>
            <a:r>
              <a:rPr lang="ru-RU" dirty="0" smtClean="0">
                <a:latin typeface="Bahnschrift Condensed" pitchFamily="34" charset="0"/>
              </a:rPr>
              <a:t>. Устройство с микрофоном было закреплено на голове на расстоянии 2,5 см от лица говорящего. При записи использовались стандартные параметры оцифровки: частота дискретизации – 44 кГц, разрядность – 1 6 бит, моно. </a:t>
            </a:r>
            <a:endParaRPr lang="ru-RU" dirty="0" smtClean="0">
              <a:latin typeface="Bahnschrift Condensed" pitchFamily="34" charset="0"/>
            </a:endParaRPr>
          </a:p>
          <a:p>
            <a:pPr algn="just"/>
            <a:r>
              <a:rPr lang="ru-RU" dirty="0" smtClean="0">
                <a:latin typeface="Bahnschrift Condensed" pitchFamily="34" charset="0"/>
              </a:rPr>
              <a:t>В </a:t>
            </a:r>
            <a:r>
              <a:rPr lang="ru-RU" dirty="0" smtClean="0">
                <a:latin typeface="Bahnschrift Condensed" pitchFamily="34" charset="0"/>
              </a:rPr>
              <a:t>ходе записи был сформирован корпус исследования: предложения, которые были сохранены в отдельные файлы формата </a:t>
            </a:r>
            <a:r>
              <a:rPr lang="ru-RU" dirty="0" err="1" smtClean="0">
                <a:latin typeface="Bahnschrift Condensed" pitchFamily="34" charset="0"/>
              </a:rPr>
              <a:t>wav</a:t>
            </a:r>
            <a:r>
              <a:rPr lang="ru-RU" dirty="0" smtClean="0">
                <a:latin typeface="Bahnschrift Condensed" pitchFamily="34" charset="0"/>
              </a:rPr>
              <a:t>. </a:t>
            </a:r>
            <a:endParaRPr lang="ru-RU" dirty="0">
              <a:latin typeface="Bahnschrift Condensed"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latin typeface="Bahnschrift Condensed" pitchFamily="34" charset="0"/>
              </a:rPr>
              <a:t>Результаты исследований: </a:t>
            </a:r>
            <a:r>
              <a:rPr lang="ru-RU" b="1" dirty="0" smtClean="0">
                <a:latin typeface="Bahnschrift Condensed" pitchFamily="34" charset="0"/>
              </a:rPr>
              <a:t>слуховой анализ</a:t>
            </a:r>
            <a:endParaRPr lang="ru-RU" dirty="0"/>
          </a:p>
        </p:txBody>
      </p:sp>
      <p:sp>
        <p:nvSpPr>
          <p:cNvPr id="3" name="Содержимое 2"/>
          <p:cNvSpPr>
            <a:spLocks noGrp="1"/>
          </p:cNvSpPr>
          <p:nvPr>
            <p:ph idx="1"/>
          </p:nvPr>
        </p:nvSpPr>
        <p:spPr/>
        <p:txBody>
          <a:bodyPr>
            <a:normAutofit fontScale="62500" lnSpcReduction="20000"/>
          </a:bodyPr>
          <a:lstStyle/>
          <a:p>
            <a:pPr algn="just">
              <a:buNone/>
            </a:pPr>
            <a:r>
              <a:rPr lang="ru-RU" u="sng" dirty="0" smtClean="0">
                <a:latin typeface="Bahnschrift Condensed" pitchFamily="34" charset="0"/>
              </a:rPr>
              <a:t>Теоретическая часть:</a:t>
            </a:r>
          </a:p>
          <a:p>
            <a:pPr algn="just"/>
            <a:r>
              <a:rPr lang="ru-RU" dirty="0" smtClean="0">
                <a:latin typeface="Bahnschrift Condensed" pitchFamily="34" charset="0"/>
              </a:rPr>
              <a:t>Традиционно </a:t>
            </a:r>
            <a:r>
              <a:rPr lang="ru-RU" dirty="0" smtClean="0">
                <a:latin typeface="Bahnschrift Condensed" pitchFamily="34" charset="0"/>
              </a:rPr>
              <a:t>исследование интонационных  характеристик начинается со слухового анализа. Л. Р. </a:t>
            </a:r>
            <a:r>
              <a:rPr lang="ru-RU" dirty="0" err="1" smtClean="0">
                <a:latin typeface="Bahnschrift Condensed" pitchFamily="34" charset="0"/>
              </a:rPr>
              <a:t>Зиндер</a:t>
            </a:r>
            <a:r>
              <a:rPr lang="ru-RU" dirty="0" smtClean="0">
                <a:latin typeface="Bahnschrift Condensed" pitchFamily="34" charset="0"/>
              </a:rPr>
              <a:t> подчеркивает его значимость, отмечая, что «применение субъективного метода вполне допустимо с общеметодологической точки зрения, так как наше восприятие существует не независимо от объективной действительности, а отражает ее». </a:t>
            </a:r>
            <a:endParaRPr lang="ru-RU" dirty="0" smtClean="0">
              <a:latin typeface="Bahnschrift Condensed" pitchFamily="34" charset="0"/>
            </a:endParaRPr>
          </a:p>
          <a:p>
            <a:pPr algn="just">
              <a:buNone/>
            </a:pPr>
            <a:r>
              <a:rPr lang="ru-RU" u="sng" dirty="0" smtClean="0">
                <a:latin typeface="Bahnschrift Condensed" pitchFamily="34" charset="0"/>
              </a:rPr>
              <a:t>Экспериментальная часть:</a:t>
            </a:r>
          </a:p>
          <a:p>
            <a:pPr algn="just"/>
            <a:r>
              <a:rPr lang="ru-RU" dirty="0" smtClean="0">
                <a:latin typeface="Bahnschrift Condensed" pitchFamily="34" charset="0"/>
              </a:rPr>
              <a:t>Отборочный </a:t>
            </a:r>
            <a:r>
              <a:rPr lang="ru-RU" dirty="0" smtClean="0">
                <a:latin typeface="Bahnschrift Condensed" pitchFamily="34" charset="0"/>
              </a:rPr>
              <a:t>слуховой анализ позволил исключить неудачные реализации, в которых особо ярко проявлялись индивидуальные особенности диктора, эмоциональная напряженность, а также запинки, повторения и </a:t>
            </a:r>
            <a:r>
              <a:rPr lang="ru-RU" dirty="0" err="1" smtClean="0">
                <a:latin typeface="Bahnschrift Condensed" pitchFamily="34" charset="0"/>
              </a:rPr>
              <a:t>хезитационные</a:t>
            </a:r>
            <a:r>
              <a:rPr lang="ru-RU" dirty="0" smtClean="0">
                <a:latin typeface="Bahnschrift Condensed" pitchFamily="34" charset="0"/>
              </a:rPr>
              <a:t> паузы. </a:t>
            </a:r>
            <a:endParaRPr lang="ru-RU" dirty="0" smtClean="0">
              <a:latin typeface="Bahnschrift Condensed" pitchFamily="34" charset="0"/>
            </a:endParaRPr>
          </a:p>
          <a:p>
            <a:pPr algn="just"/>
            <a:r>
              <a:rPr lang="ru-RU" dirty="0" smtClean="0">
                <a:latin typeface="Bahnschrift Condensed" pitchFamily="34" charset="0"/>
              </a:rPr>
              <a:t>Не </a:t>
            </a:r>
            <a:r>
              <a:rPr lang="ru-RU" dirty="0" smtClean="0">
                <a:latin typeface="Bahnschrift Condensed" pitchFamily="34" charset="0"/>
              </a:rPr>
              <a:t>вошли в корпус исследуемого материала реализации с наличием нескольких синтагм, что позволило соотнести фразовое и синтагматическое ударение в рамках данного исследования. </a:t>
            </a:r>
            <a:endParaRPr lang="ru-RU" dirty="0" smtClean="0">
              <a:latin typeface="Bahnschrift Condensed" pitchFamily="34" charset="0"/>
            </a:endParaRPr>
          </a:p>
          <a:p>
            <a:pPr algn="just"/>
            <a:r>
              <a:rPr lang="ru-RU" dirty="0" smtClean="0">
                <a:latin typeface="Bahnschrift Condensed" pitchFamily="34" charset="0"/>
              </a:rPr>
              <a:t>Были </a:t>
            </a:r>
            <a:r>
              <a:rPr lang="ru-RU" dirty="0" smtClean="0">
                <a:latin typeface="Bahnschrift Condensed" pitchFamily="34" charset="0"/>
              </a:rPr>
              <a:t>исключены примеры с логическим ударением, которое привело бы к сдвигу интонационного центра. При анализе восклицательных предложений функция выделения была реализована эмфатическим ударением. </a:t>
            </a:r>
            <a:endParaRPr lang="ru-RU" dirty="0" smtClean="0">
              <a:latin typeface="Bahnschrift Condensed" pitchFamily="34" charset="0"/>
            </a:endParaRPr>
          </a:p>
          <a:p>
            <a:pPr algn="just"/>
            <a:r>
              <a:rPr lang="ru-RU" dirty="0" smtClean="0">
                <a:latin typeface="Bahnschrift Condensed" pitchFamily="34" charset="0"/>
              </a:rPr>
              <a:t>Несомненно</a:t>
            </a:r>
            <a:r>
              <a:rPr lang="ru-RU" dirty="0" smtClean="0">
                <a:latin typeface="Bahnschrift Condensed" pitchFamily="34" charset="0"/>
              </a:rPr>
              <a:t>, при анализе материала учитывались особенности словесной просодики, так как несомненно ее влияние на мелодический контур в целом. </a:t>
            </a:r>
            <a:endParaRPr lang="ru-RU" dirty="0">
              <a:latin typeface="Bahnschrift Condensed"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latin typeface="Bahnschrift Condensed" pitchFamily="34" charset="0"/>
              </a:rPr>
              <a:t>Результаты </a:t>
            </a:r>
            <a:r>
              <a:rPr lang="ru-RU" b="1" dirty="0" smtClean="0">
                <a:latin typeface="Bahnschrift Condensed" pitchFamily="34" charset="0"/>
              </a:rPr>
              <a:t>исследований: основные принципы акустического анализа</a:t>
            </a:r>
            <a:r>
              <a:rPr lang="ru-RU" dirty="0" smtClean="0">
                <a:latin typeface="Bahnschrift Condensed" pitchFamily="34" charset="0"/>
              </a:rPr>
              <a:t> </a:t>
            </a:r>
            <a:endParaRPr lang="ru-RU" dirty="0">
              <a:latin typeface="Bahnschrift Condensed" pitchFamily="34" charset="0"/>
            </a:endParaRPr>
          </a:p>
        </p:txBody>
      </p:sp>
      <p:sp>
        <p:nvSpPr>
          <p:cNvPr id="3" name="Содержимое 2"/>
          <p:cNvSpPr>
            <a:spLocks noGrp="1"/>
          </p:cNvSpPr>
          <p:nvPr>
            <p:ph idx="1"/>
          </p:nvPr>
        </p:nvSpPr>
        <p:spPr/>
        <p:txBody>
          <a:bodyPr>
            <a:normAutofit fontScale="62500" lnSpcReduction="20000"/>
          </a:bodyPr>
          <a:lstStyle/>
          <a:p>
            <a:pPr algn="just">
              <a:buNone/>
            </a:pPr>
            <a:r>
              <a:rPr lang="ru-RU" dirty="0" smtClean="0">
                <a:latin typeface="Bahnschrift Condensed" pitchFamily="34" charset="0"/>
              </a:rPr>
              <a:t>Объективный </a:t>
            </a:r>
            <a:r>
              <a:rPr lang="ru-RU" dirty="0" smtClean="0">
                <a:latin typeface="Bahnschrift Condensed" pitchFamily="34" charset="0"/>
              </a:rPr>
              <a:t>метод является собственно акустическим и представляет собой применение физических измерений параметров речевого сигнала. Целью акустического анализа является выявление в речевом сигнале тех физических явлений, которым принадлежит определенная роль в языке, и описание их существенных для языка акустических качеств. </a:t>
            </a:r>
            <a:endParaRPr lang="ru-RU" dirty="0" smtClean="0">
              <a:latin typeface="Bahnschrift Condensed" pitchFamily="34" charset="0"/>
            </a:endParaRPr>
          </a:p>
          <a:p>
            <a:pPr algn="just">
              <a:buNone/>
            </a:pPr>
            <a:r>
              <a:rPr lang="ru-RU" dirty="0" smtClean="0">
                <a:latin typeface="Bahnschrift Condensed" pitchFamily="34" charset="0"/>
              </a:rPr>
              <a:t>Выбор </a:t>
            </a:r>
            <a:r>
              <a:rPr lang="ru-RU" dirty="0" err="1" smtClean="0">
                <a:latin typeface="Bahnschrift Condensed" pitchFamily="34" charset="0"/>
              </a:rPr>
              <a:t>лингвоакустических</a:t>
            </a:r>
            <a:r>
              <a:rPr lang="ru-RU" dirty="0" smtClean="0">
                <a:latin typeface="Bahnschrift Condensed" pitchFamily="34" charset="0"/>
              </a:rPr>
              <a:t> характеристик интонации  осуществляется при соблюдении нескольких </a:t>
            </a:r>
            <a:r>
              <a:rPr lang="ru-RU" dirty="0" smtClean="0">
                <a:latin typeface="Bahnschrift Condensed" pitchFamily="34" charset="0"/>
              </a:rPr>
              <a:t>принципов:</a:t>
            </a:r>
          </a:p>
          <a:p>
            <a:pPr algn="just"/>
            <a:r>
              <a:rPr lang="ru-RU" b="1" i="1" dirty="0" smtClean="0">
                <a:latin typeface="Bahnschrift Condensed" pitchFamily="34" charset="0"/>
              </a:rPr>
              <a:t>принцип </a:t>
            </a:r>
            <a:r>
              <a:rPr lang="ru-RU" b="1" i="1" dirty="0" smtClean="0">
                <a:latin typeface="Bahnschrift Condensed" pitchFamily="34" charset="0"/>
              </a:rPr>
              <a:t>релевантности</a:t>
            </a:r>
            <a:r>
              <a:rPr lang="ru-RU" dirty="0" smtClean="0">
                <a:latin typeface="Bahnschrift Condensed" pitchFamily="34" charset="0"/>
              </a:rPr>
              <a:t>, который означает, что характеристика должна отражать значимые для языка акустические </a:t>
            </a:r>
            <a:r>
              <a:rPr lang="ru-RU" dirty="0" smtClean="0">
                <a:latin typeface="Bahnschrift Condensed" pitchFamily="34" charset="0"/>
              </a:rPr>
              <a:t>свойства;</a:t>
            </a:r>
          </a:p>
          <a:p>
            <a:pPr algn="just"/>
            <a:r>
              <a:rPr lang="ru-RU" b="1" i="1" dirty="0" smtClean="0">
                <a:latin typeface="Bahnschrift Condensed" pitchFamily="34" charset="0"/>
              </a:rPr>
              <a:t>принцип </a:t>
            </a:r>
            <a:r>
              <a:rPr lang="ru-RU" b="1" i="1" dirty="0" smtClean="0">
                <a:latin typeface="Bahnschrift Condensed" pitchFamily="34" charset="0"/>
              </a:rPr>
              <a:t>относительности</a:t>
            </a:r>
            <a:r>
              <a:rPr lang="ru-RU" dirty="0" smtClean="0">
                <a:latin typeface="Bahnschrift Condensed" pitchFamily="34" charset="0"/>
              </a:rPr>
              <a:t>, в соответствии с которым </a:t>
            </a:r>
            <a:r>
              <a:rPr lang="ru-RU" dirty="0" err="1" smtClean="0">
                <a:latin typeface="Bahnschrift Condensed" pitchFamily="34" charset="0"/>
              </a:rPr>
              <a:t>лингвоакустические</a:t>
            </a:r>
            <a:r>
              <a:rPr lang="ru-RU" dirty="0" smtClean="0">
                <a:latin typeface="Bahnschrift Condensed" pitchFamily="34" charset="0"/>
              </a:rPr>
              <a:t> характеристики должны отражать тот факт, что в акустическом строе интонации с языковой точки зрения важны не абсолютные величины сигнала, а соотношения этих </a:t>
            </a:r>
            <a:r>
              <a:rPr lang="ru-RU" dirty="0" smtClean="0">
                <a:latin typeface="Bahnschrift Condensed" pitchFamily="34" charset="0"/>
              </a:rPr>
              <a:t>величин;</a:t>
            </a:r>
          </a:p>
          <a:p>
            <a:pPr algn="just"/>
            <a:r>
              <a:rPr lang="ru-RU" b="1" i="1" dirty="0" smtClean="0">
                <a:latin typeface="Bahnschrift Condensed" pitchFamily="34" charset="0"/>
              </a:rPr>
              <a:t>принцип </a:t>
            </a:r>
            <a:r>
              <a:rPr lang="ru-RU" b="1" i="1" dirty="0" smtClean="0">
                <a:latin typeface="Bahnschrift Condensed" pitchFamily="34" charset="0"/>
              </a:rPr>
              <a:t>метрологической корректности</a:t>
            </a:r>
            <a:r>
              <a:rPr lang="ru-RU" dirty="0" smtClean="0">
                <a:latin typeface="Bahnschrift Condensed" pitchFamily="34" charset="0"/>
              </a:rPr>
              <a:t>, который относится к выбору общепринятых единиц измерения и их толкованию согласно установленным в метрологии </a:t>
            </a:r>
            <a:r>
              <a:rPr lang="ru-RU" dirty="0" smtClean="0">
                <a:latin typeface="Bahnschrift Condensed" pitchFamily="34" charset="0"/>
              </a:rPr>
              <a:t>определениям;</a:t>
            </a:r>
          </a:p>
          <a:p>
            <a:pPr algn="just"/>
            <a:r>
              <a:rPr lang="ru-RU" b="1" i="1" dirty="0" smtClean="0">
                <a:latin typeface="Bahnschrift Condensed" pitchFamily="34" charset="0"/>
              </a:rPr>
              <a:t>принцип </a:t>
            </a:r>
            <a:r>
              <a:rPr lang="ru-RU" b="1" i="1" dirty="0" smtClean="0">
                <a:latin typeface="Bahnschrift Condensed" pitchFamily="34" charset="0"/>
              </a:rPr>
              <a:t>наглядности </a:t>
            </a:r>
            <a:r>
              <a:rPr lang="ru-RU" dirty="0" smtClean="0">
                <a:latin typeface="Bahnschrift Condensed" pitchFamily="34" charset="0"/>
              </a:rPr>
              <a:t>заключается в том, что </a:t>
            </a:r>
            <a:r>
              <a:rPr lang="ru-RU" dirty="0" err="1" smtClean="0">
                <a:latin typeface="Bahnschrift Condensed" pitchFamily="34" charset="0"/>
              </a:rPr>
              <a:t>лингвоакустические</a:t>
            </a:r>
            <a:r>
              <a:rPr lang="ru-RU" dirty="0" smtClean="0">
                <a:latin typeface="Bahnschrift Condensed" pitchFamily="34" charset="0"/>
              </a:rPr>
              <a:t> характеристики должны давать возможность воспроизвести интонационное звучание по результатам анализа, что не всегда возможно, или может быть приблизительным .</a:t>
            </a:r>
            <a:endParaRPr lang="ru-RU" dirty="0">
              <a:latin typeface="Bahnschrift Condensed"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latin typeface="Bahnschrift Condensed" pitchFamily="34" charset="0"/>
              </a:rPr>
              <a:t>Результаты </a:t>
            </a:r>
            <a:r>
              <a:rPr lang="ru-RU" b="1" dirty="0" smtClean="0">
                <a:latin typeface="Bahnschrift Condensed" pitchFamily="34" charset="0"/>
              </a:rPr>
              <a:t>исследований: роль </a:t>
            </a:r>
            <a:r>
              <a:rPr lang="en-US" b="1" dirty="0" smtClean="0">
                <a:latin typeface="Bahnschrift Condensed" pitchFamily="34" charset="0"/>
              </a:rPr>
              <a:t>PRAAT </a:t>
            </a:r>
            <a:r>
              <a:rPr lang="ru-RU" b="1" dirty="0" smtClean="0">
                <a:latin typeface="Bahnschrift Condensed" pitchFamily="34" charset="0"/>
              </a:rPr>
              <a:t>в акустическом анализе </a:t>
            </a:r>
            <a:r>
              <a:rPr lang="ru-RU" dirty="0" smtClean="0">
                <a:latin typeface="Bahnschrift Condensed" pitchFamily="34" charset="0"/>
              </a:rPr>
              <a:t> </a:t>
            </a:r>
            <a:endParaRPr lang="ru-RU" dirty="0">
              <a:latin typeface="Bahnschrift Condensed" pitchFamily="34" charset="0"/>
            </a:endParaRPr>
          </a:p>
        </p:txBody>
      </p:sp>
      <p:sp>
        <p:nvSpPr>
          <p:cNvPr id="3" name="Содержимое 2"/>
          <p:cNvSpPr>
            <a:spLocks noGrp="1"/>
          </p:cNvSpPr>
          <p:nvPr>
            <p:ph idx="1"/>
          </p:nvPr>
        </p:nvSpPr>
        <p:spPr/>
        <p:txBody>
          <a:bodyPr>
            <a:normAutofit fontScale="47500" lnSpcReduction="20000"/>
          </a:bodyPr>
          <a:lstStyle/>
          <a:p>
            <a:pPr algn="just"/>
            <a:r>
              <a:rPr lang="ru-RU" dirty="0" smtClean="0">
                <a:latin typeface="Bahnschrift Condensed" pitchFamily="34" charset="0"/>
              </a:rPr>
              <a:t>Акустический, или инструментальный анализ предполагает извлечение сведений об интонационных параметрах, их обработка, обобщение и интерпретация полученных данных. Такой анализ возможен при использовании  программы свободного доступа PRAAT.</a:t>
            </a:r>
          </a:p>
          <a:p>
            <a:pPr algn="just"/>
            <a:r>
              <a:rPr lang="ru-RU" dirty="0" smtClean="0">
                <a:latin typeface="Bahnschrift Condensed" pitchFamily="34" charset="0"/>
              </a:rPr>
              <a:t>Основные характеристики и функциональные возможности данной программы описываются в работе С. В. Андросовой «Акустический анализ речевого сигнала». PRAAT – это уникальное и многофункциональное приложение, специально разработанное, чтобы помочь фонетистам в проведении анализа, синтеза и обработки речи. С помощью этого приложения можно анализировать и синтезировать высоту тона, формат и интенсивность речи, а также изменить её характер и тон. </a:t>
            </a:r>
            <a:endParaRPr lang="ru-RU" dirty="0" smtClean="0">
              <a:latin typeface="Bahnschrift Condensed" pitchFamily="34" charset="0"/>
            </a:endParaRPr>
          </a:p>
          <a:p>
            <a:pPr algn="just"/>
            <a:r>
              <a:rPr lang="ru-RU" dirty="0" smtClean="0">
                <a:latin typeface="Bahnschrift Condensed" pitchFamily="34" charset="0"/>
              </a:rPr>
              <a:t>Программа </a:t>
            </a:r>
            <a:r>
              <a:rPr lang="ru-RU" dirty="0" smtClean="0">
                <a:latin typeface="Bahnschrift Condensed" pitchFamily="34" charset="0"/>
              </a:rPr>
              <a:t>позволяет осуществлять цифровую запись аудиоматериала и различные операции с записанным материалом. Программа работает с файлами формата </a:t>
            </a:r>
            <a:r>
              <a:rPr lang="ru-RU" dirty="0" err="1" smtClean="0">
                <a:latin typeface="Bahnschrift Condensed" pitchFamily="34" charset="0"/>
              </a:rPr>
              <a:t>wav</a:t>
            </a:r>
            <a:r>
              <a:rPr lang="ru-RU" dirty="0" smtClean="0">
                <a:latin typeface="Bahnschrift Condensed" pitchFamily="34" charset="0"/>
              </a:rPr>
              <a:t>, </a:t>
            </a:r>
            <a:r>
              <a:rPr lang="ru-RU" dirty="0" err="1" smtClean="0">
                <a:latin typeface="Bahnschrift Condensed" pitchFamily="34" charset="0"/>
              </a:rPr>
              <a:t>flac</a:t>
            </a:r>
            <a:r>
              <a:rPr lang="ru-RU" dirty="0" smtClean="0">
                <a:latin typeface="Bahnschrift Condensed" pitchFamily="34" charset="0"/>
              </a:rPr>
              <a:t> и некоторыми другими, а самые современные её версии – mp3. Рекомендуются следующие параметры оцифровки </a:t>
            </a:r>
            <a:r>
              <a:rPr lang="ru-RU" dirty="0" err="1" smtClean="0">
                <a:latin typeface="Bahnschrift Condensed" pitchFamily="34" charset="0"/>
              </a:rPr>
              <a:t>аудиосигнала</a:t>
            </a:r>
            <a:r>
              <a:rPr lang="ru-RU" dirty="0" smtClean="0">
                <a:latin typeface="Bahnschrift Condensed" pitchFamily="34" charset="0"/>
              </a:rPr>
              <a:t>: частота дискретизации – 44 кГц (частота дискретизации должна в четыре раза превышать верхнюю границу полезного речевого сигнала, которая составляет 10 кГц), разрядность – 16 бит, количество каналов – 1 (моно). Данная программа даёт возможность дальнейшего редактирования файла: удаление/вставка сегментов, вставка тишины, наложение различных видов шума и т. д.), а также получение картин видимой речи, к которым в том числе график основного тона (или </a:t>
            </a:r>
            <a:r>
              <a:rPr lang="ru-RU" dirty="0" err="1" smtClean="0">
                <a:latin typeface="Bahnschrift Condensed" pitchFamily="34" charset="0"/>
              </a:rPr>
              <a:t>интонограмма</a:t>
            </a:r>
            <a:r>
              <a:rPr lang="ru-RU" dirty="0" smtClean="0">
                <a:latin typeface="Bahnschrift Condensed" pitchFamily="34" charset="0"/>
              </a:rPr>
              <a:t>).</a:t>
            </a:r>
          </a:p>
          <a:p>
            <a:pPr algn="just"/>
            <a:r>
              <a:rPr lang="ru-RU" dirty="0" smtClean="0">
                <a:latin typeface="Bahnschrift Condensed" pitchFamily="34" charset="0"/>
              </a:rPr>
              <a:t> </a:t>
            </a:r>
            <a:r>
              <a:rPr lang="ru-RU" dirty="0" smtClean="0">
                <a:latin typeface="Bahnschrift Condensed" pitchFamily="34" charset="0"/>
              </a:rPr>
              <a:t>В рамках данной программы также возможно редактирование полученного графического изображения, измерение основных интонационных характеристик мелодического контура, таких как значения основного тона, скорость повышения или падения тона и др. Отображение графика основного тона может производиться либо в герцах, либо в полутонах (</a:t>
            </a:r>
            <a:r>
              <a:rPr lang="ru-RU" dirty="0" err="1" smtClean="0">
                <a:latin typeface="Bahnschrift Condensed" pitchFamily="34" charset="0"/>
              </a:rPr>
              <a:t>Semitones</a:t>
            </a:r>
            <a:r>
              <a:rPr lang="ru-RU" dirty="0" smtClean="0">
                <a:latin typeface="Bahnschrift Condensed" pitchFamily="34" charset="0"/>
              </a:rPr>
              <a:t>). Расстановка меток, стрелок и прочих дополнительных графических изображений на графиках основного тона позволяет зафиксировать полученные результаты анализа. </a:t>
            </a:r>
            <a:endParaRPr lang="ru-RU" dirty="0" smtClean="0">
              <a:latin typeface="Bahnschrift Condensed" pitchFamily="34" charset="0"/>
            </a:endParaRPr>
          </a:p>
          <a:p>
            <a:pPr algn="just"/>
            <a:r>
              <a:rPr lang="ru-RU" dirty="0" smtClean="0">
                <a:latin typeface="Bahnschrift Condensed" pitchFamily="34" charset="0"/>
              </a:rPr>
              <a:t>Подписи </a:t>
            </a:r>
            <a:r>
              <a:rPr lang="ru-RU" dirty="0" smtClean="0">
                <a:latin typeface="Bahnschrift Condensed" pitchFamily="34" charset="0"/>
              </a:rPr>
              <a:t>транскрипционных знаков можно выполнять в </a:t>
            </a:r>
            <a:r>
              <a:rPr lang="ru-RU" i="1" dirty="0" err="1" smtClean="0">
                <a:latin typeface="Bahnschrift Condensed" pitchFamily="34" charset="0"/>
              </a:rPr>
              <a:t>Praat</a:t>
            </a:r>
            <a:r>
              <a:rPr lang="ru-RU" i="1" dirty="0" smtClean="0">
                <a:latin typeface="Bahnschrift Condensed" pitchFamily="34" charset="0"/>
              </a:rPr>
              <a:t> </a:t>
            </a:r>
            <a:r>
              <a:rPr lang="ru-RU" i="1" dirty="0" err="1" smtClean="0">
                <a:latin typeface="Bahnschrift Condensed" pitchFamily="34" charset="0"/>
              </a:rPr>
              <a:t>Picture</a:t>
            </a:r>
            <a:r>
              <a:rPr lang="ru-RU" dirty="0" smtClean="0">
                <a:latin typeface="Bahnschrift Condensed" pitchFamily="34" charset="0"/>
              </a:rPr>
              <a:t>, однако более эффективно это получается в графических редакторах, например, </a:t>
            </a:r>
            <a:r>
              <a:rPr lang="ru-RU" i="1" dirty="0" err="1" smtClean="0">
                <a:latin typeface="Bahnschrift Condensed" pitchFamily="34" charset="0"/>
              </a:rPr>
              <a:t>Gimp</a:t>
            </a:r>
            <a:r>
              <a:rPr lang="ru-RU" i="1" dirty="0" smtClean="0">
                <a:latin typeface="Bahnschrift Condensed" pitchFamily="34" charset="0"/>
              </a:rPr>
              <a:t> </a:t>
            </a:r>
            <a:r>
              <a:rPr lang="ru-RU" dirty="0" smtClean="0">
                <a:latin typeface="Bahnschrift Condensed" pitchFamily="34" charset="0"/>
              </a:rPr>
              <a:t>с использованием шрифтов международного фонетического алфавита (IPA) – </a:t>
            </a:r>
            <a:r>
              <a:rPr lang="ru-RU" i="1" dirty="0" err="1" smtClean="0">
                <a:latin typeface="Bahnschrift Condensed" pitchFamily="34" charset="0"/>
              </a:rPr>
              <a:t>SilDoulos</a:t>
            </a:r>
            <a:r>
              <a:rPr lang="ru-RU" i="1" dirty="0" smtClean="0">
                <a:latin typeface="Bahnschrift Condensed" pitchFamily="34" charset="0"/>
              </a:rPr>
              <a:t>, </a:t>
            </a:r>
            <a:r>
              <a:rPr lang="ru-RU" i="1" dirty="0" err="1" smtClean="0">
                <a:latin typeface="Bahnschrift Condensed" pitchFamily="34" charset="0"/>
              </a:rPr>
              <a:t>DoulosSil</a:t>
            </a:r>
            <a:r>
              <a:rPr lang="ru-RU" dirty="0" smtClean="0">
                <a:latin typeface="Bahnschrift Condensed" pitchFamily="34" charset="0"/>
              </a:rPr>
              <a:t>. Предпочтительно использование шрифтов, использующих юникод (</a:t>
            </a:r>
            <a:r>
              <a:rPr lang="ru-RU" dirty="0" err="1" smtClean="0">
                <a:latin typeface="Bahnschrift Condensed" pitchFamily="34" charset="0"/>
              </a:rPr>
              <a:t>Unicode</a:t>
            </a:r>
            <a:r>
              <a:rPr lang="ru-RU" dirty="0" smtClean="0">
                <a:latin typeface="Bahnschrift Condensed" pitchFamily="34" charset="0"/>
              </a:rPr>
              <a:t>). </a:t>
            </a:r>
            <a:endParaRPr lang="ru-RU" dirty="0">
              <a:latin typeface="Bahnschrift Condensed"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22</TotalTime>
  <Words>994</Words>
  <PresentationFormat>Экран (4:3)</PresentationFormat>
  <Paragraphs>67</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Городская</vt:lpstr>
      <vt:lpstr>МЕТОДОЛОГИЯ ИССЛЕДОВАНИЯ ИНТОНАЦИИ В РУССКОЙ РЕЧИ АМУРСКИХ ЭВЕНКОВ </vt:lpstr>
      <vt:lpstr>Актуальность исследования</vt:lpstr>
      <vt:lpstr>Цель и задачи исследования</vt:lpstr>
      <vt:lpstr>Результаты исследований: отбор материала</vt:lpstr>
      <vt:lpstr>Результаты исследований: выбор дикторов </vt:lpstr>
      <vt:lpstr>Результаты исследований: запись материала </vt:lpstr>
      <vt:lpstr>Результаты исследований: слуховой анализ</vt:lpstr>
      <vt:lpstr>Результаты исследований: основные принципы акустического анализа </vt:lpstr>
      <vt:lpstr>Результаты исследований: роль PRAAT в акустическом анализе  </vt:lpstr>
      <vt:lpstr>Результаты исследований: построение моделей </vt:lpstr>
      <vt:lpstr>Выводы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МЕТОДОЛОГИЯ ИССЛЕДОВАНИЯ ИНТОНАЦИИ В РУССКОЙ РЕЧИ АМУРСКИХ ЭВЕНКОВ </dc:title>
  <dc:creator>1</dc:creator>
  <cp:lastModifiedBy>1</cp:lastModifiedBy>
  <cp:revision>4</cp:revision>
  <dcterms:created xsi:type="dcterms:W3CDTF">2020-06-09T14:52:11Z</dcterms:created>
  <dcterms:modified xsi:type="dcterms:W3CDTF">2020-06-09T15:24:29Z</dcterms:modified>
</cp:coreProperties>
</file>