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2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3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05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1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57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7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0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4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5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2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5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0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3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0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95282-8B1F-4983-8119-6FF993CBCA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6ADCF6-D06C-493B-AD1C-0F512FFA7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92397" y="1686627"/>
            <a:ext cx="6815669" cy="1472183"/>
          </a:xfrm>
        </p:spPr>
        <p:txBody>
          <a:bodyPr/>
          <a:lstStyle/>
          <a:p>
            <a:r>
              <a:rPr lang="ru-RU" sz="2400" b="1" dirty="0"/>
              <a:t>О МЕТОДИЧЕСКИХ ПРИНЦИПАХ СОЦИОФОНЕТИЧЕСКОГО ИССЛЕДОВАНИЯ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Исаев Э.Ш.</a:t>
            </a:r>
          </a:p>
          <a:p>
            <a:r>
              <a:rPr lang="ru-RU" sz="1600" i="1" dirty="0"/>
              <a:t>кандидат филологических наук, доцент кафедры теории языка, литературы и социолингвистики, Институт иностранной филологии (</a:t>
            </a:r>
            <a:r>
              <a:rPr lang="ru-RU" sz="1600" i="1" dirty="0" err="1"/>
              <a:t>сп</a:t>
            </a:r>
            <a:r>
              <a:rPr lang="ru-RU" sz="1600" i="1" dirty="0"/>
              <a:t>),</a:t>
            </a:r>
            <a:endParaRPr lang="ru-RU" sz="1600" dirty="0"/>
          </a:p>
          <a:p>
            <a:r>
              <a:rPr lang="ru-RU" sz="1600" i="1" dirty="0"/>
              <a:t>ФГАОУ ВО «Крымский федеральный университет имени В.И. Вернадского»</a:t>
            </a:r>
            <a:endParaRPr lang="ru-RU" sz="1600" dirty="0"/>
          </a:p>
          <a:p>
            <a:r>
              <a:rPr lang="en-US" sz="1600" i="1" dirty="0" err="1"/>
              <a:t>isayev</a:t>
            </a:r>
            <a:r>
              <a:rPr lang="ru-RU" sz="1600" i="1" dirty="0"/>
              <a:t>@</a:t>
            </a:r>
            <a:r>
              <a:rPr lang="en-US" sz="1600" i="1" dirty="0" err="1"/>
              <a:t>crimea</a:t>
            </a:r>
            <a:r>
              <a:rPr lang="ru-RU" sz="1600" i="1" dirty="0"/>
              <a:t>.</a:t>
            </a:r>
            <a:r>
              <a:rPr lang="en-US" sz="1600" i="1" dirty="0" err="1"/>
              <a:t>edu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591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981" y="2259449"/>
            <a:ext cx="9527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3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endParaRPr lang="ru-RU" sz="3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986" y="899836"/>
            <a:ext cx="9601196" cy="1303867"/>
          </a:xfrm>
        </p:spPr>
        <p:txBody>
          <a:bodyPr/>
          <a:lstStyle/>
          <a:p>
            <a:r>
              <a:rPr lang="ru-RU" b="1" dirty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70048"/>
            <a:ext cx="9601196" cy="3205820"/>
          </a:xfrm>
        </p:spPr>
        <p:txBody>
          <a:bodyPr/>
          <a:lstStyle/>
          <a:p>
            <a:pPr algn="just"/>
            <a:r>
              <a:rPr lang="ru-RU" dirty="0"/>
              <a:t>Основные принципы и практические примеры анализа вариативности языковой системы под влиянием различных социальных факторов описываются в работах А. Д. Петренко и представителей научной школы (Л. С. Бор, Д. С. Бородина, Т. В. </a:t>
            </a:r>
            <a:r>
              <a:rPr lang="ru-RU" dirty="0" err="1"/>
              <a:t>Бридко</a:t>
            </a:r>
            <a:r>
              <a:rPr lang="ru-RU" dirty="0"/>
              <a:t>, О. И. Гладких, Н. М. Евстафьева, Э. Ш. Исаев, Э. В. Лихачев, К. А. </a:t>
            </a:r>
            <a:r>
              <a:rPr lang="ru-RU" dirty="0" err="1"/>
              <a:t>Мележик</a:t>
            </a:r>
            <a:r>
              <a:rPr lang="ru-RU" dirty="0"/>
              <a:t>, С. Е.</a:t>
            </a:r>
            <a:r>
              <a:rPr lang="en-GB" dirty="0"/>
              <a:t> </a:t>
            </a:r>
            <a:r>
              <a:rPr lang="ru-RU" dirty="0" err="1"/>
              <a:t>Перепечкина</a:t>
            </a:r>
            <a:r>
              <a:rPr lang="ru-RU" dirty="0"/>
              <a:t>, Д.</a:t>
            </a:r>
            <a:r>
              <a:rPr lang="en-GB" dirty="0"/>
              <a:t> </a:t>
            </a:r>
            <a:r>
              <a:rPr lang="ru-RU" dirty="0"/>
              <a:t>А.</a:t>
            </a:r>
            <a:r>
              <a:rPr lang="en-GB" dirty="0"/>
              <a:t> </a:t>
            </a:r>
            <a:r>
              <a:rPr lang="ru-RU" dirty="0"/>
              <a:t>Петренко, А.</a:t>
            </a:r>
            <a:r>
              <a:rPr lang="en-GB" dirty="0"/>
              <a:t> </a:t>
            </a:r>
            <a:r>
              <a:rPr lang="ru-RU" dirty="0"/>
              <a:t>В.</a:t>
            </a:r>
            <a:r>
              <a:rPr lang="en-GB" dirty="0"/>
              <a:t> </a:t>
            </a:r>
            <a:r>
              <a:rPr lang="ru-RU" dirty="0"/>
              <a:t>Пономарева, Е.</a:t>
            </a:r>
            <a:r>
              <a:rPr lang="en-GB" dirty="0"/>
              <a:t> </a:t>
            </a:r>
            <a:r>
              <a:rPr lang="ru-RU" dirty="0"/>
              <a:t>А.</a:t>
            </a:r>
            <a:r>
              <a:rPr lang="en-GB" dirty="0"/>
              <a:t> </a:t>
            </a:r>
            <a:r>
              <a:rPr lang="ru-RU" dirty="0"/>
              <a:t>Устинович, Ю. Б. Федотова, Д. М. </a:t>
            </a:r>
            <a:r>
              <a:rPr lang="ru-RU" dirty="0" err="1"/>
              <a:t>Храбскова</a:t>
            </a:r>
            <a:r>
              <a:rPr lang="ru-RU" dirty="0"/>
              <a:t> и др.). </a:t>
            </a:r>
          </a:p>
        </p:txBody>
      </p:sp>
    </p:spTree>
    <p:extLst>
      <p:ext uri="{BB962C8B-B14F-4D97-AF65-F5344CB8AC3E}">
        <p14:creationId xmlns:p14="http://schemas.microsoft.com/office/powerpoint/2010/main" val="39239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71236"/>
            <a:ext cx="9601196" cy="1303867"/>
          </a:xfrm>
        </p:spPr>
        <p:txBody>
          <a:bodyPr/>
          <a:lstStyle/>
          <a:p>
            <a:r>
              <a:rPr lang="ru-RU" b="1" dirty="0"/>
              <a:t>Цель и 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Цель</a:t>
            </a:r>
            <a:r>
              <a:rPr lang="ru-RU" dirty="0"/>
              <a:t> работы – изучение основных методических принципов социолингвистического изучения вариативности произношения.</a:t>
            </a:r>
          </a:p>
          <a:p>
            <a:pPr marL="0" indent="0" algn="just">
              <a:buNone/>
            </a:pPr>
            <a:r>
              <a:rPr lang="ru-RU" dirty="0"/>
              <a:t> Для достижения поставленной цели необходимо решить ряд </a:t>
            </a:r>
            <a:r>
              <a:rPr lang="ru-RU" b="1" dirty="0"/>
              <a:t>задач</a:t>
            </a:r>
            <a:r>
              <a:rPr lang="ru-RU" dirty="0"/>
              <a:t> теоретического и практического характера:</a:t>
            </a:r>
          </a:p>
          <a:p>
            <a:pPr lvl="0" algn="just"/>
            <a:r>
              <a:rPr lang="ru-RU" dirty="0"/>
              <a:t>изучить ключевые вопросы теории вариативности;</a:t>
            </a:r>
          </a:p>
          <a:p>
            <a:pPr lvl="0" algn="just"/>
            <a:r>
              <a:rPr lang="ru-RU" dirty="0"/>
              <a:t>проанализировать базовые критерии описания произносительных стилей;</a:t>
            </a:r>
          </a:p>
          <a:p>
            <a:pPr lvl="0" algn="just"/>
            <a:r>
              <a:rPr lang="ru-RU" dirty="0"/>
              <a:t>определить основополагающие принципы описания фонологической системы немецкого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6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СОЦИОФОНЕТИКА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 err="1"/>
              <a:t>социофонетического</a:t>
            </a:r>
            <a:r>
              <a:rPr lang="ru-RU" dirty="0"/>
              <a:t> исследования особый интерес представляет изучение особенностей ситуативно обусловленных реализаций. При изучении распределения языковых вариантов в рамках определенного речевого коллектива необходимо проделать ряд последовательных операций: осуществить подбор информантов, установить контакт с ними, побудить их говорить свободно в записываемых интервью. Необходимый языковой материал избирается в зависимости от характера и целей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По своему характеру языковой материал может быть объективным и </a:t>
            </a:r>
            <a:r>
              <a:rPr lang="ru-RU" sz="3600" b="1" dirty="0" smtClean="0"/>
              <a:t>субъективным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Объективный </a:t>
            </a:r>
            <a:r>
              <a:rPr lang="ru-RU" dirty="0"/>
              <a:t>языковой материал - языковые данные, полученные от информанта в процессе говорения. Субъективный языковой материал - информация, собираемая от информанта относительно тех или иных языковых явлений, употребления или неупотребления тех или иных форм, реакция говорящего на те или иные различия и пр.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“Парадокс </a:t>
            </a:r>
            <a:r>
              <a:rPr lang="ru-RU" b="1" dirty="0"/>
              <a:t>наблюдателя”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smtClean="0"/>
              <a:t>	Наибольшую </a:t>
            </a:r>
            <a:r>
              <a:rPr lang="ru-RU" sz="3600" dirty="0"/>
              <a:t>ценность для исследователя представляют материалы неконтролируемого речевого поведения, а получить такие данные можно лишь путем регулярного систематического наблюдения.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4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</a:t>
            </a:r>
            <a:r>
              <a:rPr lang="ru-RU" b="1" dirty="0" smtClean="0"/>
              <a:t>нтервью</a:t>
            </a:r>
            <a:r>
              <a:rPr lang="ru-RU" b="1" dirty="0"/>
              <a:t>: стандартное, нестандартное, </a:t>
            </a:r>
            <a:r>
              <a:rPr lang="ru-RU" b="1" dirty="0" err="1" smtClean="0"/>
              <a:t>полустандартное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 основным особенностям стандартного интервью относятся строго продуманные </a:t>
            </a:r>
            <a:r>
              <a:rPr lang="ru-RU" dirty="0" smtClean="0"/>
              <a:t>вопросы.</a:t>
            </a:r>
          </a:p>
          <a:p>
            <a:pPr algn="just"/>
            <a:r>
              <a:rPr lang="ru-RU" dirty="0"/>
              <a:t>В нестандартном интервью вопросы абсолютно произвольны и варьируются от одного опрашиваемого к </a:t>
            </a:r>
            <a:r>
              <a:rPr lang="ru-RU" dirty="0" smtClean="0"/>
              <a:t>другому.</a:t>
            </a:r>
          </a:p>
          <a:p>
            <a:pPr algn="just"/>
            <a:r>
              <a:rPr lang="ru-RU" dirty="0"/>
              <a:t>По ходу </a:t>
            </a:r>
            <a:r>
              <a:rPr lang="ru-RU" dirty="0" err="1"/>
              <a:t>полустандартного</a:t>
            </a:r>
            <a:r>
              <a:rPr lang="ru-RU" dirty="0"/>
              <a:t> интервью интервьюирующий имеет возможность в зависимости от обстоятельств варьировать форму вопроса, оставаясь при этом в строго заданном </a:t>
            </a:r>
            <a:r>
              <a:rPr lang="ru-RU" dirty="0" smtClean="0"/>
              <a:t>содержании.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По степени официальности различают личную беседу, неофициальный разговор и официальный разговор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Исследователь </a:t>
            </a:r>
            <a:r>
              <a:rPr lang="ru-RU" dirty="0"/>
              <a:t>должен смоделировать коммуникативную ситуацию таким образом, чтобы избежать официальной беседы и настроить говорящего на неофициальный разговор. При этом варьирование норм </a:t>
            </a:r>
            <a:r>
              <a:rPr lang="ru-RU" dirty="0" err="1"/>
              <a:t>социолекта</a:t>
            </a:r>
            <a:r>
              <a:rPr lang="ru-RU" dirty="0"/>
              <a:t> наиболее ярко проявляется в ситуациях официального и неофициального общения. Причинами вариативности могут быть как лингвистические факторы (позиционно обусловленная вариативность), так и экстралингвистические факторы (ситуативно обусловленная вариативность).</a:t>
            </a:r>
          </a:p>
        </p:txBody>
      </p:sp>
    </p:spTree>
    <p:extLst>
      <p:ext uri="{BB962C8B-B14F-4D97-AF65-F5344CB8AC3E}">
        <p14:creationId xmlns:p14="http://schemas.microsoft.com/office/powerpoint/2010/main" val="20274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результате подобного комплексного интервью представляется возможным проанализировать речевое поведение говорящих при постепенном переходе от ситуации непринужденного общения до официального, сравнить полученные результаты и определить своеобразие вариативности произношения информантов, объединенных действием социального признака (т.е. принадлежностью к определенной социальной группе).</a:t>
            </a:r>
          </a:p>
        </p:txBody>
      </p:sp>
    </p:spTree>
    <p:extLst>
      <p:ext uri="{BB962C8B-B14F-4D97-AF65-F5344CB8AC3E}">
        <p14:creationId xmlns:p14="http://schemas.microsoft.com/office/powerpoint/2010/main" val="3806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293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О МЕТОДИЧЕСКИХ ПРИНЦИПАХ СОЦИОФОНЕТИЧЕСКОГО ИССЛЕДОВАНИЯ</vt:lpstr>
      <vt:lpstr>Введение</vt:lpstr>
      <vt:lpstr>Цель и задачи исследования</vt:lpstr>
      <vt:lpstr>СОЦИОФОНЕТИКА</vt:lpstr>
      <vt:lpstr>По своему характеру языковой материал может быть объективным и субъективным</vt:lpstr>
      <vt:lpstr>“Парадокс наблюдателя”</vt:lpstr>
      <vt:lpstr>Интервью: стандартное, нестандартное, полустандартное</vt:lpstr>
      <vt:lpstr>По степени официальности различают личную беседу, неофициальный разговор и официальный разговор</vt:lpstr>
      <vt:lpstr>Выводы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Eduard</dc:creator>
  <cp:lastModifiedBy>Eduard</cp:lastModifiedBy>
  <cp:revision>21</cp:revision>
  <dcterms:created xsi:type="dcterms:W3CDTF">2020-05-21T12:35:16Z</dcterms:created>
  <dcterms:modified xsi:type="dcterms:W3CDTF">2020-05-21T13:33:21Z</dcterms:modified>
</cp:coreProperties>
</file>