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E3D0C-7676-4643-8F45-AE257E177C76}" type="datetimeFigureOut">
              <a:rPr lang="ru-RU" smtClean="0"/>
              <a:t>07.05.2020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8EEE1-44B0-4E94-A256-11448A9F94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46688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E3D0C-7676-4643-8F45-AE257E177C76}" type="datetimeFigureOut">
              <a:rPr lang="ru-RU" smtClean="0"/>
              <a:t>07.05.2020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8EEE1-44B0-4E94-A256-11448A9F94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74887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E3D0C-7676-4643-8F45-AE257E177C76}" type="datetimeFigureOut">
              <a:rPr lang="ru-RU" smtClean="0"/>
              <a:t>07.05.2020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8EEE1-44B0-4E94-A256-11448A9F94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97202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E3D0C-7676-4643-8F45-AE257E177C76}" type="datetimeFigureOut">
              <a:rPr lang="ru-RU" smtClean="0"/>
              <a:t>07.05.2020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8EEE1-44B0-4E94-A256-11448A9F94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58299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E3D0C-7676-4643-8F45-AE257E177C76}" type="datetimeFigureOut">
              <a:rPr lang="ru-RU" smtClean="0"/>
              <a:t>07.05.2020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8EEE1-44B0-4E94-A256-11448A9F94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6708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E3D0C-7676-4643-8F45-AE257E177C76}" type="datetimeFigureOut">
              <a:rPr lang="ru-RU" smtClean="0"/>
              <a:t>07.05.2020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8EEE1-44B0-4E94-A256-11448A9F94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66791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E3D0C-7676-4643-8F45-AE257E177C76}" type="datetimeFigureOut">
              <a:rPr lang="ru-RU" smtClean="0"/>
              <a:t>07.05.2020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8EEE1-44B0-4E94-A256-11448A9F94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10875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E3D0C-7676-4643-8F45-AE257E177C76}" type="datetimeFigureOut">
              <a:rPr lang="ru-RU" smtClean="0"/>
              <a:t>07.05.2020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8EEE1-44B0-4E94-A256-11448A9F94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12935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E3D0C-7676-4643-8F45-AE257E177C76}" type="datetimeFigureOut">
              <a:rPr lang="ru-RU" smtClean="0"/>
              <a:t>07.05.2020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8EEE1-44B0-4E94-A256-11448A9F94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67263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E3D0C-7676-4643-8F45-AE257E177C76}" type="datetimeFigureOut">
              <a:rPr lang="ru-RU" smtClean="0"/>
              <a:t>07.05.2020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8EEE1-44B0-4E94-A256-11448A9F94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78197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E3D0C-7676-4643-8F45-AE257E177C76}" type="datetimeFigureOut">
              <a:rPr lang="ru-RU" smtClean="0"/>
              <a:t>07.05.2020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8EEE1-44B0-4E94-A256-11448A9F94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02318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BE3D0C-7676-4643-8F45-AE257E177C76}" type="datetimeFigureOut">
              <a:rPr lang="ru-RU" smtClean="0"/>
              <a:t>07.05.2020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78EEE1-44B0-4E94-A256-11448A9F94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60811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uk-UA" sz="1800" b="1" dirty="0"/>
              <a:t>ИНОСТРАННАЯ ФИЛОЛОГИЯ</a:t>
            </a:r>
            <a:r>
              <a:rPr lang="uk-UA" sz="1800" b="1" dirty="0" smtClean="0"/>
              <a:t>.  </a:t>
            </a:r>
            <a:br>
              <a:rPr lang="uk-UA" sz="1800" b="1" dirty="0" smtClean="0"/>
            </a:br>
            <a:r>
              <a:rPr lang="uk-UA" sz="1800" b="1" dirty="0" smtClean="0"/>
              <a:t>СОЦИАЛЬНАЯ </a:t>
            </a:r>
            <a:r>
              <a:rPr lang="uk-UA" sz="1800" b="1" dirty="0"/>
              <a:t>И НАЦИОНАЛЬНАЯ </a:t>
            </a:r>
            <a:r>
              <a:rPr lang="uk-UA" sz="1800" b="1" dirty="0" smtClean="0"/>
              <a:t>ВАРИАТИВНОСТЬ ЯЗЫКА </a:t>
            </a:r>
            <a:r>
              <a:rPr lang="uk-UA" sz="1800" b="1" dirty="0"/>
              <a:t>И ЛИТЕРАТУРЫ</a:t>
            </a:r>
            <a:r>
              <a:rPr lang="ru-RU" sz="1800" dirty="0"/>
              <a:t/>
            </a:r>
            <a:br>
              <a:rPr lang="ru-RU" sz="1800" dirty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en-US" sz="1800" i="1" dirty="0" smtClean="0"/>
              <a:t>V</a:t>
            </a:r>
            <a:r>
              <a:rPr lang="uk-UA" sz="1800" i="1" dirty="0" smtClean="0"/>
              <a:t> </a:t>
            </a:r>
            <a:r>
              <a:rPr lang="uk-UA" sz="1800" i="1" dirty="0"/>
              <a:t>МЕЖДУНАРОДНЫЙ НАУЧНЫЙ КОНГРЕСС</a:t>
            </a:r>
            <a:r>
              <a:rPr lang="ru-RU" sz="1800" dirty="0"/>
              <a:t/>
            </a:r>
            <a:br>
              <a:rPr lang="ru-RU" sz="1800" dirty="0"/>
            </a:br>
            <a:endParaRPr lang="ru-RU" sz="1800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ru-RU" b="1" dirty="0"/>
              <a:t>МЕТОД МОДЕЛИРОВАНИЯ КОММУНИКАТИВНОЙ СИТУАЦИИ: ЧТЕНИЕ ТЕКСТА ИНФОРМАНТАМИ В ОБСТАНОВКЕ ОФИЦИАЛЬНОГО </a:t>
            </a:r>
            <a:r>
              <a:rPr lang="ru-RU" b="1" dirty="0" smtClean="0"/>
              <a:t>ОБЩЕНИЯ</a:t>
            </a:r>
          </a:p>
          <a:p>
            <a:pPr marL="0" indent="0" algn="ctr">
              <a:buNone/>
            </a:pPr>
            <a:endParaRPr lang="ru-RU" b="1" dirty="0"/>
          </a:p>
          <a:p>
            <a:pPr marL="0" indent="0" algn="r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200" b="1" i="1" dirty="0"/>
              <a:t>А.Д. Петренко, </a:t>
            </a:r>
            <a:endParaRPr lang="ru-RU" sz="2200" dirty="0"/>
          </a:p>
          <a:p>
            <a:pPr marL="0" indent="0" algn="r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200" i="1" dirty="0"/>
              <a:t>доктор филологических наук, профессор, заведующий кафедрой теории языка, литературы и социолингвистики, Институт иностранной филологии (</a:t>
            </a:r>
            <a:r>
              <a:rPr lang="ru-RU" sz="2200" i="1" dirty="0" err="1"/>
              <a:t>сп</a:t>
            </a:r>
            <a:r>
              <a:rPr lang="ru-RU" sz="2200" i="1" dirty="0"/>
              <a:t>), </a:t>
            </a:r>
            <a:endParaRPr lang="ru-RU" sz="2200" i="1" dirty="0" smtClean="0"/>
          </a:p>
          <a:p>
            <a:pPr marL="0" indent="0" algn="r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200" i="1" dirty="0" smtClean="0"/>
              <a:t>Крымский </a:t>
            </a:r>
            <a:r>
              <a:rPr lang="ru-RU" sz="2200" i="1" dirty="0"/>
              <a:t>федеральный университет имени </a:t>
            </a:r>
            <a:r>
              <a:rPr lang="ru-RU" sz="2200" i="1" dirty="0" err="1"/>
              <a:t>В.И.Вернадского</a:t>
            </a:r>
            <a:r>
              <a:rPr lang="ru-RU" sz="2200" i="1" dirty="0"/>
              <a:t>, Симферополь </a:t>
            </a:r>
            <a:endParaRPr lang="ru-RU" sz="2200" dirty="0"/>
          </a:p>
          <a:p>
            <a:pPr marL="0" indent="0" algn="r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200" b="1" i="1" dirty="0"/>
              <a:t>Д.А. Петренко, </a:t>
            </a:r>
            <a:endParaRPr lang="ru-RU" sz="2200" dirty="0"/>
          </a:p>
          <a:p>
            <a:pPr marL="0" indent="0" algn="r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200" i="1" dirty="0"/>
              <a:t>кандидат филологических наук, доцент, заведующий кафедрой немецкой филологии, </a:t>
            </a:r>
            <a:endParaRPr lang="ru-RU" sz="2200" i="1" dirty="0" smtClean="0"/>
          </a:p>
          <a:p>
            <a:pPr marL="0" indent="0" algn="r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200" i="1" dirty="0" smtClean="0"/>
              <a:t>Институт </a:t>
            </a:r>
            <a:r>
              <a:rPr lang="ru-RU" sz="2200" i="1" dirty="0"/>
              <a:t>иностранной филологии (</a:t>
            </a:r>
            <a:r>
              <a:rPr lang="ru-RU" sz="2200" i="1" dirty="0" err="1"/>
              <a:t>сп</a:t>
            </a:r>
            <a:r>
              <a:rPr lang="ru-RU" sz="2200" i="1" dirty="0"/>
              <a:t>), </a:t>
            </a:r>
            <a:endParaRPr lang="ru-RU" sz="2200" dirty="0"/>
          </a:p>
          <a:p>
            <a:pPr marL="0" indent="0" algn="r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200" i="1" dirty="0"/>
              <a:t>Крымский федеральный университет имени </a:t>
            </a:r>
            <a:r>
              <a:rPr lang="ru-RU" sz="2200" i="1" dirty="0" err="1"/>
              <a:t>В.И.Вернадского</a:t>
            </a:r>
            <a:r>
              <a:rPr lang="ru-RU" sz="2200" i="1" dirty="0"/>
              <a:t>, Симферополь </a:t>
            </a:r>
            <a:endParaRPr lang="ru-RU" sz="2200" dirty="0"/>
          </a:p>
          <a:p>
            <a:pPr marL="0" indent="0" algn="r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200" b="1" i="1" dirty="0"/>
              <a:t>Н.А. Вовк,</a:t>
            </a:r>
            <a:endParaRPr lang="ru-RU" sz="2200" dirty="0"/>
          </a:p>
          <a:p>
            <a:pPr marL="0" indent="0" algn="r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200" i="1" dirty="0"/>
              <a:t>аспирант кафедры теории языка, литературы и социолингвистики, </a:t>
            </a:r>
            <a:endParaRPr lang="ru-RU" sz="2200" i="1" dirty="0" smtClean="0"/>
          </a:p>
          <a:p>
            <a:pPr marL="0" indent="0" algn="r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200" i="1" dirty="0" smtClean="0"/>
              <a:t>Институт </a:t>
            </a:r>
            <a:r>
              <a:rPr lang="ru-RU" sz="2200" i="1" dirty="0"/>
              <a:t>иностранной филологии (</a:t>
            </a:r>
            <a:r>
              <a:rPr lang="ru-RU" sz="2200" i="1" dirty="0" err="1"/>
              <a:t>сп</a:t>
            </a:r>
            <a:r>
              <a:rPr lang="ru-RU" sz="2200" i="1" dirty="0"/>
              <a:t>), </a:t>
            </a:r>
            <a:endParaRPr lang="ru-RU" sz="2200" dirty="0"/>
          </a:p>
          <a:p>
            <a:pPr marL="0" indent="0" algn="r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200" i="1" dirty="0"/>
              <a:t>Крымский федеральный университет имени </a:t>
            </a:r>
            <a:r>
              <a:rPr lang="ru-RU" sz="2200" i="1" dirty="0" err="1"/>
              <a:t>В.И.Вернадского</a:t>
            </a:r>
            <a:r>
              <a:rPr lang="ru-RU" sz="2200" i="1" dirty="0"/>
              <a:t>, Симферополь</a:t>
            </a:r>
            <a:endParaRPr lang="ru-RU" sz="2200" dirty="0"/>
          </a:p>
          <a:p>
            <a:pPr marL="0" indent="0" algn="ctr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84023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1800" b="1" dirty="0"/>
              <a:t>ИНОСТРАННАЯ ФИЛОЛОГИЯ.  </a:t>
            </a:r>
            <a:br>
              <a:rPr lang="uk-UA" sz="1800" b="1" dirty="0"/>
            </a:br>
            <a:r>
              <a:rPr lang="uk-UA" sz="1800" b="1" dirty="0"/>
              <a:t>СОЦИАЛЬНАЯ И НАЦИОНАЛЬНАЯ ВАРИАТИВНОСТЬ ЯЗЫКА И ЛИТЕРАТУРЫ</a:t>
            </a:r>
            <a:r>
              <a:rPr lang="ru-RU" sz="1800" dirty="0"/>
              <a:t/>
            </a:r>
            <a:br>
              <a:rPr lang="ru-RU" sz="1800" dirty="0"/>
            </a:br>
            <a:r>
              <a:rPr lang="ru-RU" sz="1800" dirty="0"/>
              <a:t/>
            </a:r>
            <a:br>
              <a:rPr lang="ru-RU" sz="1800" dirty="0"/>
            </a:br>
            <a:r>
              <a:rPr lang="en-US" sz="1800" i="1" dirty="0"/>
              <a:t>V</a:t>
            </a:r>
            <a:r>
              <a:rPr lang="uk-UA" sz="1800" i="1" dirty="0"/>
              <a:t> МЕЖДУНАРОДНЫЙ НАУЧНЫЙ КОНГРЕСС</a:t>
            </a:r>
            <a:endParaRPr lang="ru-RU" sz="1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ru-RU" dirty="0" smtClean="0"/>
          </a:p>
          <a:p>
            <a:pPr marL="0" indent="0" algn="ctr">
              <a:buNone/>
            </a:pPr>
            <a:endParaRPr lang="ru-RU" dirty="0"/>
          </a:p>
          <a:p>
            <a:pPr algn="ctr"/>
            <a:endParaRPr lang="ru-RU" dirty="0" smtClean="0"/>
          </a:p>
          <a:p>
            <a:pPr marL="0" indent="0" algn="ctr">
              <a:buNone/>
            </a:pPr>
            <a:r>
              <a:rPr lang="ru-RU" sz="8000" dirty="0" smtClean="0"/>
              <a:t>Спасибо за внимание!</a:t>
            </a:r>
            <a:endParaRPr lang="ru-RU" sz="8000" dirty="0"/>
          </a:p>
        </p:txBody>
      </p:sp>
    </p:spTree>
    <p:extLst>
      <p:ext uri="{BB962C8B-B14F-4D97-AF65-F5344CB8AC3E}">
        <p14:creationId xmlns:p14="http://schemas.microsoft.com/office/powerpoint/2010/main" val="41395514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1800" b="1" dirty="0"/>
              <a:t>ИНОСТРАННАЯ ФИЛОЛОГИЯ.  </a:t>
            </a:r>
            <a:br>
              <a:rPr lang="uk-UA" sz="1800" b="1" dirty="0"/>
            </a:br>
            <a:r>
              <a:rPr lang="uk-UA" sz="1800" b="1" dirty="0"/>
              <a:t>СОЦИАЛЬНАЯ И НАЦИОНАЛЬНАЯ ВАРИАТИВНОСТЬ ЯЗЫКА И ЛИТЕРАТУРЫ</a:t>
            </a:r>
            <a:r>
              <a:rPr lang="ru-RU" sz="1800" dirty="0"/>
              <a:t/>
            </a:r>
            <a:br>
              <a:rPr lang="ru-RU" sz="1800" dirty="0"/>
            </a:br>
            <a:r>
              <a:rPr lang="ru-RU" sz="1800" dirty="0"/>
              <a:t/>
            </a:r>
            <a:br>
              <a:rPr lang="ru-RU" sz="1800" dirty="0"/>
            </a:br>
            <a:r>
              <a:rPr lang="en-US" sz="1800" i="1" dirty="0"/>
              <a:t>V</a:t>
            </a:r>
            <a:r>
              <a:rPr lang="uk-UA" sz="1800" i="1" dirty="0"/>
              <a:t> МЕЖДУНАРОДНЫЙ НАУЧНЫЙ КОНГРЕСС</a:t>
            </a:r>
            <a:endParaRPr lang="ru-RU" sz="1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just"/>
            <a:endParaRPr lang="ru-RU" dirty="0" smtClean="0"/>
          </a:p>
          <a:p>
            <a:pPr algn="just"/>
            <a:r>
              <a:rPr lang="ru-RU" dirty="0" smtClean="0"/>
              <a:t>Фонетика успешно </a:t>
            </a:r>
            <a:r>
              <a:rPr lang="ru-RU" dirty="0"/>
              <a:t>рассматривает соотношение нормы и </a:t>
            </a:r>
            <a:r>
              <a:rPr lang="ru-RU" dirty="0" smtClean="0"/>
              <a:t>варьирования. </a:t>
            </a:r>
            <a:r>
              <a:rPr lang="ru-RU" dirty="0"/>
              <a:t>Охвачен целый список факторов, влияющих на произносительные средства в речевой реализации. Языковеды в своих работах основываются на важности детального рассмотрения форм вариативности языка, которая соотносится с конкретными социальными признаками его </a:t>
            </a:r>
            <a:r>
              <a:rPr lang="ru-RU" dirty="0" smtClean="0"/>
              <a:t>носителей.</a:t>
            </a:r>
            <a:endParaRPr lang="ru-RU" dirty="0"/>
          </a:p>
          <a:p>
            <a:pPr algn="just"/>
            <a:r>
              <a:rPr lang="ru-RU" dirty="0"/>
              <a:t>Анализ вариативности с позиций социолингвистики обусловливает определение закономерностей, характеризующих речевое поведение не постоянного, а переменного вида. Единицы вариантных структур произношения представлены фонологическими </a:t>
            </a:r>
            <a:r>
              <a:rPr lang="ru-RU" dirty="0" smtClean="0"/>
              <a:t>переменными. </a:t>
            </a:r>
            <a:endParaRPr lang="ru-RU" dirty="0"/>
          </a:p>
          <a:p>
            <a:pPr algn="just"/>
            <a:r>
              <a:rPr lang="ru-RU" dirty="0"/>
              <a:t>Современная социолингвистика вводит в фокус исследования такую важную проблему, как социально обусловленная вариативность международного английского языка. Последний применяется для коммуникации и демонстрирует наличие социальных норм, которые определяют речевое поведение. </a:t>
            </a:r>
            <a:endParaRPr lang="ru-RU" dirty="0" smtClean="0"/>
          </a:p>
          <a:p>
            <a:pPr algn="just"/>
            <a:r>
              <a:rPr lang="ru-RU" dirty="0" smtClean="0"/>
              <a:t>Современные </a:t>
            </a:r>
            <a:r>
              <a:rPr lang="ru-RU" dirty="0"/>
              <a:t>исследования международного английского языка позволяют методологически построить механизм селекции вариантов, имеющих социальную </a:t>
            </a:r>
            <a:r>
              <a:rPr lang="ru-RU" dirty="0" smtClean="0"/>
              <a:t>значимость. </a:t>
            </a:r>
            <a:r>
              <a:rPr lang="ru-RU" dirty="0"/>
              <a:t>Одним из вариантов английского языка является нигерийский вариант АЯ, система фонем которого подвергается влиянию гласных и согласных местных языков, которые присутствуют в Федеративной Республике Нигерия в большом количестве, примером чему служит язык йоруба, на котором разговаривает одноименный этнос.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165510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1800" b="1" dirty="0"/>
              <a:t>ИНОСТРАННАЯ ФИЛОЛОГИЯ.  </a:t>
            </a:r>
            <a:br>
              <a:rPr lang="uk-UA" sz="1800" b="1" dirty="0"/>
            </a:br>
            <a:r>
              <a:rPr lang="uk-UA" sz="1800" b="1" dirty="0"/>
              <a:t>СОЦИАЛЬНАЯ И НАЦИОНАЛЬНАЯ ВАРИАТИВНОСТЬ ЯЗЫКА И ЛИТЕРАТУРЫ</a:t>
            </a:r>
            <a:r>
              <a:rPr lang="ru-RU" sz="1800" dirty="0"/>
              <a:t/>
            </a:r>
            <a:br>
              <a:rPr lang="ru-RU" sz="1800" dirty="0"/>
            </a:br>
            <a:r>
              <a:rPr lang="ru-RU" sz="1800" dirty="0"/>
              <a:t/>
            </a:r>
            <a:br>
              <a:rPr lang="ru-RU" sz="1800" dirty="0"/>
            </a:br>
            <a:r>
              <a:rPr lang="en-US" sz="1800" i="1" dirty="0"/>
              <a:t>V</a:t>
            </a:r>
            <a:r>
              <a:rPr lang="uk-UA" sz="1800" i="1" dirty="0"/>
              <a:t> МЕЖДУНАРОДНЫЙ НАУЧНЫЙ КОНГРЕСС</a:t>
            </a:r>
            <a:endParaRPr lang="ru-RU" sz="1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ru-RU" dirty="0"/>
              <a:t>В процессе </a:t>
            </a:r>
            <a:r>
              <a:rPr lang="ru-RU" dirty="0" err="1"/>
              <a:t>социофонетических</a:t>
            </a:r>
            <a:r>
              <a:rPr lang="ru-RU" dirty="0"/>
              <a:t> изысканий важную роль играет методика сбора материала исследования, предполагающая использование метода фиксации языкового и речевого материала на определенные носители и метод моделирования коммуникативной ситуации. В рамках последнего важную роль играют конструируемые контексты общения: непринужденное общение информантов между собой; общение информантов с участием экспериментатора; нестандартное интервью; более официальное общение с тестированием информантов и выполнением упражнений с исследуемыми фонологическими переменными в рамках программы исследования; официальное общение с выразительным чтением списков слов и отрывков текстов для приближения произношения информантов к эталону корректной </a:t>
            </a:r>
            <a:r>
              <a:rPr lang="ru-RU" dirty="0" smtClean="0"/>
              <a:t>речи.</a:t>
            </a:r>
            <a:endParaRPr lang="ru-RU" dirty="0"/>
          </a:p>
          <a:p>
            <a:pPr algn="just"/>
            <a:r>
              <a:rPr lang="ru-RU" dirty="0"/>
              <a:t>Контекст официального общения создавался в ходе работы с информантами, с девушками из ФРН. Специфика такого вида коммуникации выражается в точности и четкости артикуляции. Официальное общение представляет собой сравнительно медленный тип коммуникации. Такие свойства официально-деловой речи определяются задачами общения, суть которых состоит в том, чтобы правильно и точно передать информацию реципиенту, используя при этом минимум языковых средств. Прежде чем перейти к анализу записей текста, который ими выразительно читался, необходимо сказать о системах вокализма и консонантизма ЯЙ.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581950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1800" b="1" dirty="0"/>
              <a:t>ИНОСТРАННАЯ ФИЛОЛОГИЯ.  </a:t>
            </a:r>
            <a:br>
              <a:rPr lang="uk-UA" sz="1800" b="1" dirty="0"/>
            </a:br>
            <a:r>
              <a:rPr lang="uk-UA" sz="1800" b="1" dirty="0"/>
              <a:t>СОЦИАЛЬНАЯ И НАЦИОНАЛЬНАЯ ВАРИАТИВНОСТЬ ЯЗЫКА И ЛИТЕРАТУРЫ</a:t>
            </a:r>
            <a:r>
              <a:rPr lang="ru-RU" sz="1800" dirty="0"/>
              <a:t/>
            </a:r>
            <a:br>
              <a:rPr lang="ru-RU" sz="1800" dirty="0"/>
            </a:br>
            <a:r>
              <a:rPr lang="ru-RU" sz="1800" dirty="0"/>
              <a:t/>
            </a:r>
            <a:br>
              <a:rPr lang="ru-RU" sz="1800" dirty="0"/>
            </a:br>
            <a:r>
              <a:rPr lang="en-US" sz="1800" i="1" dirty="0"/>
              <a:t>V</a:t>
            </a:r>
            <a:r>
              <a:rPr lang="uk-UA" sz="1800" i="1" dirty="0"/>
              <a:t> МЕЖДУНАРОДНЫЙ НАУЧНЫЙ КОНГРЕСС</a:t>
            </a:r>
            <a:endParaRPr lang="ru-RU" sz="1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/>
              <a:t>Система вокализма языка йоруба представлена семью </a:t>
            </a:r>
            <a:r>
              <a:rPr lang="ru-RU" dirty="0" err="1"/>
              <a:t>ртовыми</a:t>
            </a:r>
            <a:r>
              <a:rPr lang="ru-RU" dirty="0"/>
              <a:t> гласными </a:t>
            </a:r>
            <a:r>
              <a:rPr lang="ru-RU" dirty="0" err="1"/>
              <a:t>фонеми</a:t>
            </a:r>
            <a:r>
              <a:rPr lang="ru-RU" dirty="0"/>
              <a:t> /</a:t>
            </a:r>
            <a:r>
              <a:rPr lang="en-US" dirty="0" err="1"/>
              <a:t>i</a:t>
            </a:r>
            <a:r>
              <a:rPr lang="ru-RU" dirty="0"/>
              <a:t>; </a:t>
            </a:r>
            <a:r>
              <a:rPr lang="en-US" dirty="0"/>
              <a:t>e</a:t>
            </a:r>
            <a:r>
              <a:rPr lang="ru-RU" dirty="0"/>
              <a:t>; ɛ; </a:t>
            </a:r>
            <a:r>
              <a:rPr lang="en-US" dirty="0"/>
              <a:t>a</a:t>
            </a:r>
            <a:r>
              <a:rPr lang="ru-RU" dirty="0"/>
              <a:t>; </a:t>
            </a:r>
            <a:r>
              <a:rPr lang="en-US" dirty="0"/>
              <a:t>o</a:t>
            </a:r>
            <a:r>
              <a:rPr lang="ru-RU" dirty="0"/>
              <a:t>; ɔ; </a:t>
            </a:r>
            <a:r>
              <a:rPr lang="en-US" dirty="0"/>
              <a:t>u</a:t>
            </a:r>
            <a:r>
              <a:rPr lang="ru-RU" dirty="0"/>
              <a:t>/ и пятью назальными гласными /ĩ; ɛ̃; ã; ɔ̃; ũ</a:t>
            </a:r>
            <a:r>
              <a:rPr lang="ru-RU" dirty="0" smtClean="0"/>
              <a:t>/. </a:t>
            </a:r>
            <a:endParaRPr lang="ru-RU" dirty="0"/>
          </a:p>
          <a:p>
            <a:r>
              <a:rPr lang="ru-RU" dirty="0"/>
              <a:t>Точное число согласных фонем в ЯЙ вызывает определенные споры. Распространенной точкой зрения является тот факт, что система консонантизма этого языка представлена восемнадцатью согласными фонемами. Это количество соответствует числу согласных букв: /</a:t>
            </a:r>
            <a:r>
              <a:rPr lang="en-US" dirty="0"/>
              <a:t>b</a:t>
            </a:r>
            <a:r>
              <a:rPr lang="ru-RU" dirty="0"/>
              <a:t>, </a:t>
            </a:r>
            <a:r>
              <a:rPr lang="en-US" dirty="0"/>
              <a:t>t</a:t>
            </a:r>
            <a:r>
              <a:rPr lang="ru-RU" dirty="0"/>
              <a:t>, </a:t>
            </a:r>
            <a:r>
              <a:rPr lang="en-US" dirty="0"/>
              <a:t>d</a:t>
            </a:r>
            <a:r>
              <a:rPr lang="ru-RU" dirty="0"/>
              <a:t>, </a:t>
            </a:r>
            <a:r>
              <a:rPr lang="en-US" dirty="0"/>
              <a:t>k</a:t>
            </a:r>
            <a:r>
              <a:rPr lang="ru-RU" dirty="0"/>
              <a:t>, </a:t>
            </a:r>
            <a:r>
              <a:rPr lang="en-US" dirty="0"/>
              <a:t>g</a:t>
            </a:r>
            <a:r>
              <a:rPr lang="ru-RU" dirty="0"/>
              <a:t>, </a:t>
            </a:r>
            <a:r>
              <a:rPr lang="en-US" dirty="0"/>
              <a:t>k</a:t>
            </a:r>
            <a:r>
              <a:rPr lang="ru-RU" dirty="0"/>
              <a:t>͡</a:t>
            </a:r>
            <a:r>
              <a:rPr lang="en-US" dirty="0"/>
              <a:t>p</a:t>
            </a:r>
            <a:r>
              <a:rPr lang="ru-RU" dirty="0"/>
              <a:t>, </a:t>
            </a:r>
            <a:r>
              <a:rPr lang="ru-RU" dirty="0" err="1"/>
              <a:t>ɡ͡b</a:t>
            </a:r>
            <a:r>
              <a:rPr lang="ru-RU" dirty="0"/>
              <a:t>, </a:t>
            </a:r>
            <a:r>
              <a:rPr lang="en-US" dirty="0"/>
              <a:t>f</a:t>
            </a:r>
            <a:r>
              <a:rPr lang="ru-RU" dirty="0"/>
              <a:t>, </a:t>
            </a:r>
            <a:r>
              <a:rPr lang="en-US" dirty="0"/>
              <a:t>s</a:t>
            </a:r>
            <a:r>
              <a:rPr lang="ru-RU" dirty="0"/>
              <a:t>, ʃ, </a:t>
            </a:r>
            <a:r>
              <a:rPr lang="en-US" dirty="0"/>
              <a:t>h</a:t>
            </a:r>
            <a:r>
              <a:rPr lang="ru-RU" dirty="0"/>
              <a:t>, ʤ, </a:t>
            </a:r>
            <a:r>
              <a:rPr lang="en-US" dirty="0"/>
              <a:t>m</a:t>
            </a:r>
            <a:r>
              <a:rPr lang="ru-RU" dirty="0"/>
              <a:t>, </a:t>
            </a:r>
            <a:r>
              <a:rPr lang="en-US" dirty="0"/>
              <a:t>n</a:t>
            </a:r>
            <a:r>
              <a:rPr lang="ru-RU" dirty="0"/>
              <a:t>, </a:t>
            </a:r>
            <a:r>
              <a:rPr lang="en-US" dirty="0"/>
              <a:t>r</a:t>
            </a:r>
            <a:r>
              <a:rPr lang="ru-RU" dirty="0"/>
              <a:t>, </a:t>
            </a:r>
            <a:r>
              <a:rPr lang="en-US" dirty="0"/>
              <a:t>l</a:t>
            </a:r>
            <a:r>
              <a:rPr lang="ru-RU" dirty="0"/>
              <a:t>, </a:t>
            </a:r>
            <a:r>
              <a:rPr lang="en-US" dirty="0"/>
              <a:t>j</a:t>
            </a:r>
            <a:r>
              <a:rPr lang="ru-RU" dirty="0"/>
              <a:t>, </a:t>
            </a:r>
            <a:r>
              <a:rPr lang="en-US" dirty="0"/>
              <a:t>w</a:t>
            </a:r>
            <a:r>
              <a:rPr lang="ru-RU" dirty="0" smtClean="0"/>
              <a:t>/.</a:t>
            </a:r>
            <a:endParaRPr lang="ru-RU" dirty="0"/>
          </a:p>
          <a:p>
            <a:r>
              <a:rPr lang="ru-RU" dirty="0"/>
              <a:t>Британский английский содержит двенадцать монофтонгов: /ɪ; </a:t>
            </a:r>
            <a:r>
              <a:rPr lang="en-US" dirty="0"/>
              <a:t>e</a:t>
            </a:r>
            <a:r>
              <a:rPr lang="ru-RU" dirty="0"/>
              <a:t>; æ; ɒ; ʌ; ʊ; ə; </a:t>
            </a:r>
            <a:r>
              <a:rPr lang="en-US" dirty="0" err="1"/>
              <a:t>i</a:t>
            </a:r>
            <a:r>
              <a:rPr lang="ru-RU" dirty="0"/>
              <a:t>:; </a:t>
            </a:r>
            <a:r>
              <a:rPr lang="en-US" dirty="0"/>
              <a:t>u</a:t>
            </a:r>
            <a:r>
              <a:rPr lang="ru-RU" dirty="0"/>
              <a:t>:; ɑ:; ɔ:; ɜ:/. Число дифтонгов – восемь: /</a:t>
            </a:r>
            <a:r>
              <a:rPr lang="en-US" dirty="0"/>
              <a:t>e</a:t>
            </a:r>
            <a:r>
              <a:rPr lang="ru-RU" dirty="0"/>
              <a:t>ɪ; </a:t>
            </a:r>
            <a:r>
              <a:rPr lang="en-US" dirty="0"/>
              <a:t>a</a:t>
            </a:r>
            <a:r>
              <a:rPr lang="ru-RU" dirty="0"/>
              <a:t>ɪ; </a:t>
            </a:r>
            <a:r>
              <a:rPr lang="ru-RU" dirty="0" err="1"/>
              <a:t>ɔɪ</a:t>
            </a:r>
            <a:r>
              <a:rPr lang="ru-RU" dirty="0"/>
              <a:t>; </a:t>
            </a:r>
            <a:r>
              <a:rPr lang="ru-RU" dirty="0" err="1"/>
              <a:t>əʊ</a:t>
            </a:r>
            <a:r>
              <a:rPr lang="ru-RU" dirty="0"/>
              <a:t>; </a:t>
            </a:r>
            <a:r>
              <a:rPr lang="en-US" dirty="0"/>
              <a:t>a</a:t>
            </a:r>
            <a:r>
              <a:rPr lang="ru-RU" dirty="0"/>
              <a:t>ʊ; </a:t>
            </a:r>
            <a:r>
              <a:rPr lang="ru-RU" dirty="0" err="1"/>
              <a:t>ɪə</a:t>
            </a:r>
            <a:r>
              <a:rPr lang="ru-RU" dirty="0"/>
              <a:t>; </a:t>
            </a:r>
            <a:r>
              <a:rPr lang="en-US" dirty="0"/>
              <a:t>e</a:t>
            </a:r>
            <a:r>
              <a:rPr lang="ru-RU" dirty="0"/>
              <a:t>ə; </a:t>
            </a:r>
            <a:r>
              <a:rPr lang="ru-RU" dirty="0" err="1"/>
              <a:t>ʊə</a:t>
            </a:r>
            <a:r>
              <a:rPr lang="ru-RU" dirty="0" smtClean="0"/>
              <a:t>/.</a:t>
            </a:r>
            <a:endParaRPr lang="ru-RU" dirty="0"/>
          </a:p>
          <a:p>
            <a:r>
              <a:rPr lang="ru-RU" dirty="0"/>
              <a:t>Система консонантизма британского варианта английского языка формируется двадцатью четырьмя фонемами: /p; b; t; d; k; g; f; v; θ; ð; s; z; ʃ; ʒ; h; </a:t>
            </a:r>
            <a:r>
              <a:rPr lang="ru-RU" dirty="0" err="1"/>
              <a:t>tʃ</a:t>
            </a:r>
            <a:r>
              <a:rPr lang="ru-RU" dirty="0"/>
              <a:t>; </a:t>
            </a:r>
            <a:r>
              <a:rPr lang="ru-RU" dirty="0" err="1"/>
              <a:t>dʒ</a:t>
            </a:r>
            <a:r>
              <a:rPr lang="ru-RU" dirty="0"/>
              <a:t>; m; n; ŋ; w; r; j; l</a:t>
            </a:r>
            <a:r>
              <a:rPr lang="ru-RU" dirty="0" smtClean="0"/>
              <a:t>/.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75717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1800" b="1" dirty="0"/>
              <a:t>ИНОСТРАННАЯ ФИЛОЛОГИЯ.  </a:t>
            </a:r>
            <a:br>
              <a:rPr lang="uk-UA" sz="1800" b="1" dirty="0"/>
            </a:br>
            <a:r>
              <a:rPr lang="uk-UA" sz="1800" b="1" dirty="0"/>
              <a:t>СОЦИАЛЬНАЯ И НАЦИОНАЛЬНАЯ ВАРИАТИВНОСТЬ ЯЗЫКА И ЛИТЕРАТУРЫ</a:t>
            </a:r>
            <a:r>
              <a:rPr lang="ru-RU" sz="1800" dirty="0"/>
              <a:t/>
            </a:r>
            <a:br>
              <a:rPr lang="ru-RU" sz="1800" dirty="0"/>
            </a:br>
            <a:r>
              <a:rPr lang="ru-RU" sz="1800" dirty="0"/>
              <a:t/>
            </a:r>
            <a:br>
              <a:rPr lang="ru-RU" sz="1800" dirty="0"/>
            </a:br>
            <a:r>
              <a:rPr lang="en-US" sz="1800" i="1" dirty="0"/>
              <a:t>V</a:t>
            </a:r>
            <a:r>
              <a:rPr lang="uk-UA" sz="1800" i="1" dirty="0"/>
              <a:t> МЕЖДУНАРОДНЫЙ НАУЧНЫЙ КОНГРЕСС</a:t>
            </a:r>
            <a:endParaRPr lang="ru-RU" sz="1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dirty="0"/>
              <a:t>В ходе работы информантам было предложено прочитать текст. С этой целью был выбран рассказ известной нигерийской писательницы </a:t>
            </a:r>
            <a:r>
              <a:rPr lang="ru-RU" dirty="0" err="1"/>
              <a:t>Чимаманды</a:t>
            </a:r>
            <a:r>
              <a:rPr lang="ru-RU" dirty="0"/>
              <a:t> </a:t>
            </a:r>
            <a:r>
              <a:rPr lang="ru-RU" dirty="0" err="1"/>
              <a:t>Нгози</a:t>
            </a:r>
            <a:r>
              <a:rPr lang="ru-RU" dirty="0"/>
              <a:t> </a:t>
            </a:r>
            <a:r>
              <a:rPr lang="ru-RU" dirty="0" err="1"/>
              <a:t>Адичи</a:t>
            </a:r>
            <a:r>
              <a:rPr lang="ru-RU" dirty="0"/>
              <a:t> (</a:t>
            </a:r>
            <a:r>
              <a:rPr lang="ru-RU" dirty="0" err="1"/>
              <a:t>Chimamanda</a:t>
            </a:r>
            <a:r>
              <a:rPr lang="ru-RU" dirty="0"/>
              <a:t> </a:t>
            </a:r>
            <a:r>
              <a:rPr lang="ru-RU" dirty="0" err="1"/>
              <a:t>Ngozi</a:t>
            </a:r>
            <a:r>
              <a:rPr lang="ru-RU" dirty="0"/>
              <a:t> </a:t>
            </a:r>
            <a:r>
              <a:rPr lang="ru-RU" dirty="0" err="1"/>
              <a:t>Adichie</a:t>
            </a:r>
            <a:r>
              <a:rPr lang="ru-RU" dirty="0"/>
              <a:t>) «Призраки» («</a:t>
            </a:r>
            <a:r>
              <a:rPr lang="ru-RU" dirty="0" err="1"/>
              <a:t>Ghosts</a:t>
            </a:r>
            <a:r>
              <a:rPr lang="ru-RU" dirty="0"/>
              <a:t>»), который по очереди читали семь студенток из Нигерии, принадлежащих к этносу йоруба и для которых ЯЙ является родным. Для анализа было отобрано первое предложение из этого произведения: «</a:t>
            </a:r>
            <a:r>
              <a:rPr lang="en-US" dirty="0"/>
              <a:t>Today I saw </a:t>
            </a:r>
            <a:r>
              <a:rPr lang="en-US" dirty="0" err="1"/>
              <a:t>Ikenna</a:t>
            </a:r>
            <a:r>
              <a:rPr lang="en-US" dirty="0"/>
              <a:t> </a:t>
            </a:r>
            <a:r>
              <a:rPr lang="en-US" dirty="0" err="1"/>
              <a:t>Okoro</a:t>
            </a:r>
            <a:r>
              <a:rPr lang="ru-RU" dirty="0"/>
              <a:t>, </a:t>
            </a:r>
            <a:r>
              <a:rPr lang="en-US" dirty="0"/>
              <a:t>a man I had long thought was dead</a:t>
            </a:r>
            <a:r>
              <a:rPr lang="ru-RU" dirty="0" smtClean="0"/>
              <a:t>».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994787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1800" b="1" dirty="0"/>
              <a:t>ИНОСТРАННАЯ ФИЛОЛОГИЯ.  </a:t>
            </a:r>
            <a:br>
              <a:rPr lang="uk-UA" sz="1800" b="1" dirty="0"/>
            </a:br>
            <a:r>
              <a:rPr lang="uk-UA" sz="1800" b="1" dirty="0"/>
              <a:t>СОЦИАЛЬНАЯ И НАЦИОНАЛЬНАЯ ВАРИАТИВНОСТЬ ЯЗЫКА И ЛИТЕРАТУРЫ</a:t>
            </a:r>
            <a:r>
              <a:rPr lang="ru-RU" sz="1800" dirty="0"/>
              <a:t/>
            </a:r>
            <a:br>
              <a:rPr lang="ru-RU" sz="1800" dirty="0"/>
            </a:br>
            <a:r>
              <a:rPr lang="ru-RU" sz="1800" dirty="0"/>
              <a:t/>
            </a:r>
            <a:br>
              <a:rPr lang="ru-RU" sz="1800" dirty="0"/>
            </a:br>
            <a:r>
              <a:rPr lang="en-US" sz="1800" i="1" dirty="0"/>
              <a:t>V</a:t>
            </a:r>
            <a:r>
              <a:rPr lang="uk-UA" sz="1800" i="1" dirty="0"/>
              <a:t> МЕЖДУНАРОДНЫЙ НАУЧНЫЙ КОНГРЕСС</a:t>
            </a:r>
            <a:endParaRPr lang="ru-RU" sz="1800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dirty="0" smtClean="0"/>
              <a:t>Проводился сопоставительный анализ фонетической реализации этой синтаксической единицы семью девушками-информантами, которые участвовали в записи. Произношение этого предложения в виде транскрипции выглядит следующим образом:</a:t>
            </a:r>
          </a:p>
          <a:p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half" idx="2"/>
          </p:nvPr>
        </p:nvGraphicFramePr>
        <p:xfrm>
          <a:off x="6172200" y="2883466"/>
          <a:ext cx="5181600" cy="223565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97867">
                  <a:extLst>
                    <a:ext uri="{9D8B030D-6E8A-4147-A177-3AD203B41FA5}">
                      <a16:colId xmlns:a16="http://schemas.microsoft.com/office/drawing/2014/main" val="399153674"/>
                    </a:ext>
                  </a:extLst>
                </a:gridCol>
                <a:gridCol w="4083733">
                  <a:extLst>
                    <a:ext uri="{9D8B030D-6E8A-4147-A177-3AD203B41FA5}">
                      <a16:colId xmlns:a16="http://schemas.microsoft.com/office/drawing/2014/main" val="600664140"/>
                    </a:ext>
                  </a:extLst>
                </a:gridCol>
              </a:tblGrid>
              <a:tr h="279457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Информант 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884" marR="598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Транскрипция предложения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884" marR="59884" marT="0" marB="0"/>
                </a:tc>
                <a:extLst>
                  <a:ext uri="{0D108BD9-81ED-4DB2-BD59-A6C34878D82A}">
                    <a16:rowId xmlns:a16="http://schemas.microsoft.com/office/drawing/2014/main" val="3204744791"/>
                  </a:ext>
                </a:extLst>
              </a:tr>
              <a:tr h="279457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Девушка 1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884" marR="5988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[</a:t>
                      </a:r>
                      <a:r>
                        <a:rPr lang="en-US" sz="1200">
                          <a:effectLst/>
                        </a:rPr>
                        <a:t>t</a:t>
                      </a:r>
                      <a:r>
                        <a:rPr lang="ru-RU" sz="1200">
                          <a:effectLst/>
                        </a:rPr>
                        <a:t>ə'</a:t>
                      </a:r>
                      <a:r>
                        <a:rPr lang="en-US" sz="1200">
                          <a:effectLst/>
                        </a:rPr>
                        <a:t>de</a:t>
                      </a:r>
                      <a:r>
                        <a:rPr lang="ru-RU" sz="1200">
                          <a:effectLst/>
                        </a:rPr>
                        <a:t>ɪ </a:t>
                      </a:r>
                      <a:r>
                        <a:rPr lang="en-US" sz="1200">
                          <a:effectLst/>
                        </a:rPr>
                        <a:t>a</a:t>
                      </a:r>
                      <a:r>
                        <a:rPr lang="ru-RU" sz="1200">
                          <a:effectLst/>
                        </a:rPr>
                        <a:t>ɪ '</a:t>
                      </a:r>
                      <a:r>
                        <a:rPr lang="en-US" sz="1200">
                          <a:effectLst/>
                        </a:rPr>
                        <a:t>s</a:t>
                      </a:r>
                      <a:r>
                        <a:rPr lang="ru-RU" sz="1200">
                          <a:effectLst/>
                        </a:rPr>
                        <a:t>ɔ </a:t>
                      </a:r>
                      <a:r>
                        <a:rPr lang="en-US" sz="1200">
                          <a:effectLst/>
                        </a:rPr>
                        <a:t>i</a:t>
                      </a:r>
                      <a:r>
                        <a:rPr lang="ru-RU" sz="1200">
                          <a:effectLst/>
                        </a:rPr>
                        <a:t>'</a:t>
                      </a:r>
                      <a:r>
                        <a:rPr lang="en-US" sz="1200">
                          <a:effectLst/>
                        </a:rPr>
                        <a:t>kena </a:t>
                      </a:r>
                      <a:r>
                        <a:rPr lang="ru-RU" sz="1200">
                          <a:effectLst/>
                        </a:rPr>
                        <a:t>ɔ'</a:t>
                      </a:r>
                      <a:r>
                        <a:rPr lang="en-US" sz="1200">
                          <a:effectLst/>
                        </a:rPr>
                        <a:t>k</a:t>
                      </a:r>
                      <a:r>
                        <a:rPr lang="ru-RU" sz="1200">
                          <a:effectLst/>
                        </a:rPr>
                        <a:t>ɔ</a:t>
                      </a:r>
                      <a:r>
                        <a:rPr lang="en-US" sz="1200">
                          <a:effectLst/>
                        </a:rPr>
                        <a:t>r</a:t>
                      </a:r>
                      <a:r>
                        <a:rPr lang="ru-RU" sz="1200">
                          <a:effectLst/>
                        </a:rPr>
                        <a:t>ɔ, ə '</a:t>
                      </a:r>
                      <a:r>
                        <a:rPr lang="en-US" sz="1200">
                          <a:effectLst/>
                        </a:rPr>
                        <a:t>m</a:t>
                      </a:r>
                      <a:r>
                        <a:rPr lang="ru-RU" sz="1200">
                          <a:effectLst/>
                        </a:rPr>
                        <a:t>æ</a:t>
                      </a:r>
                      <a:r>
                        <a:rPr lang="en-US" sz="1200">
                          <a:effectLst/>
                        </a:rPr>
                        <a:t>n a</a:t>
                      </a:r>
                      <a:r>
                        <a:rPr lang="ru-RU" sz="1200">
                          <a:effectLst/>
                        </a:rPr>
                        <a:t>ɪ (</a:t>
                      </a:r>
                      <a:r>
                        <a:rPr lang="en-US" sz="1200">
                          <a:effectLst/>
                        </a:rPr>
                        <a:t>had</a:t>
                      </a:r>
                      <a:r>
                        <a:rPr lang="ru-RU" sz="1200">
                          <a:effectLst/>
                        </a:rPr>
                        <a:t>) '</a:t>
                      </a:r>
                      <a:r>
                        <a:rPr lang="en-US" sz="1200">
                          <a:effectLst/>
                        </a:rPr>
                        <a:t>l</a:t>
                      </a:r>
                      <a:r>
                        <a:rPr lang="ru-RU" sz="1200">
                          <a:effectLst/>
                        </a:rPr>
                        <a:t>ɔ</a:t>
                      </a:r>
                      <a:r>
                        <a:rPr lang="en-US" sz="1200">
                          <a:effectLst/>
                        </a:rPr>
                        <a:t>n</a:t>
                      </a:r>
                      <a:r>
                        <a:rPr lang="ru-RU" sz="1200">
                          <a:effectLst/>
                        </a:rPr>
                        <a:t> '</a:t>
                      </a:r>
                      <a:r>
                        <a:rPr lang="en-US" sz="1200">
                          <a:effectLst/>
                        </a:rPr>
                        <a:t>t</a:t>
                      </a:r>
                      <a:r>
                        <a:rPr lang="ru-RU" sz="1200">
                          <a:effectLst/>
                        </a:rPr>
                        <a:t>ɔ</a:t>
                      </a:r>
                      <a:r>
                        <a:rPr lang="en-US" sz="1200">
                          <a:effectLst/>
                        </a:rPr>
                        <a:t>t w</a:t>
                      </a:r>
                      <a:r>
                        <a:rPr lang="ru-RU" sz="1200">
                          <a:effectLst/>
                        </a:rPr>
                        <a:t>ɔ</a:t>
                      </a:r>
                      <a:r>
                        <a:rPr lang="en-US" sz="1200">
                          <a:effectLst/>
                        </a:rPr>
                        <a:t>s ded</a:t>
                      </a:r>
                      <a:r>
                        <a:rPr lang="ru-RU" sz="1200">
                          <a:effectLst/>
                        </a:rPr>
                        <a:t>]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884" marR="59884" marT="0" marB="0"/>
                </a:tc>
                <a:extLst>
                  <a:ext uri="{0D108BD9-81ED-4DB2-BD59-A6C34878D82A}">
                    <a16:rowId xmlns:a16="http://schemas.microsoft.com/office/drawing/2014/main" val="2653526286"/>
                  </a:ext>
                </a:extLst>
              </a:tr>
              <a:tr h="279457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Девушка 2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884" marR="5988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[</a:t>
                      </a:r>
                      <a:r>
                        <a:rPr lang="en-US" sz="1200">
                          <a:effectLst/>
                        </a:rPr>
                        <a:t>t</a:t>
                      </a:r>
                      <a:r>
                        <a:rPr lang="ru-RU" sz="1200">
                          <a:effectLst/>
                        </a:rPr>
                        <a:t>ə'</a:t>
                      </a:r>
                      <a:r>
                        <a:rPr lang="en-US" sz="1200">
                          <a:effectLst/>
                        </a:rPr>
                        <a:t>de</a:t>
                      </a:r>
                      <a:r>
                        <a:rPr lang="ru-RU" sz="1200">
                          <a:effectLst/>
                        </a:rPr>
                        <a:t>ɪ </a:t>
                      </a:r>
                      <a:r>
                        <a:rPr lang="en-US" sz="1200">
                          <a:effectLst/>
                        </a:rPr>
                        <a:t>a</a:t>
                      </a:r>
                      <a:r>
                        <a:rPr lang="ru-RU" sz="1200">
                          <a:effectLst/>
                        </a:rPr>
                        <a:t>ɪ '</a:t>
                      </a:r>
                      <a:r>
                        <a:rPr lang="en-US" sz="1200">
                          <a:effectLst/>
                        </a:rPr>
                        <a:t>s</a:t>
                      </a:r>
                      <a:r>
                        <a:rPr lang="ru-RU" sz="1200">
                          <a:effectLst/>
                        </a:rPr>
                        <a:t>ɔ </a:t>
                      </a:r>
                      <a:r>
                        <a:rPr lang="en-US" sz="1200">
                          <a:effectLst/>
                        </a:rPr>
                        <a:t>i</a:t>
                      </a:r>
                      <a:r>
                        <a:rPr lang="ru-RU" sz="1200">
                          <a:effectLst/>
                        </a:rPr>
                        <a:t>'</a:t>
                      </a:r>
                      <a:r>
                        <a:rPr lang="en-US" sz="1200">
                          <a:effectLst/>
                        </a:rPr>
                        <a:t>kena </a:t>
                      </a:r>
                      <a:r>
                        <a:rPr lang="ru-RU" sz="1200">
                          <a:effectLst/>
                        </a:rPr>
                        <a:t>ɔ'</a:t>
                      </a:r>
                      <a:r>
                        <a:rPr lang="en-US" sz="1200">
                          <a:effectLst/>
                        </a:rPr>
                        <a:t>k</a:t>
                      </a:r>
                      <a:r>
                        <a:rPr lang="ru-RU" sz="1200">
                          <a:effectLst/>
                        </a:rPr>
                        <a:t>ɔ</a:t>
                      </a:r>
                      <a:r>
                        <a:rPr lang="en-US" sz="1200">
                          <a:effectLst/>
                        </a:rPr>
                        <a:t>r</a:t>
                      </a:r>
                      <a:r>
                        <a:rPr lang="ru-RU" sz="1200">
                          <a:effectLst/>
                        </a:rPr>
                        <a:t>ɔ, </a:t>
                      </a:r>
                      <a:r>
                        <a:rPr lang="en-US" sz="1200">
                          <a:effectLst/>
                        </a:rPr>
                        <a:t>i</a:t>
                      </a:r>
                      <a:r>
                        <a:rPr lang="ru-RU" sz="1200">
                          <a:effectLst/>
                        </a:rPr>
                        <a:t> '</a:t>
                      </a:r>
                      <a:r>
                        <a:rPr lang="en-US" sz="1200">
                          <a:effectLst/>
                        </a:rPr>
                        <a:t>m</a:t>
                      </a:r>
                      <a:r>
                        <a:rPr lang="ru-RU" sz="1200">
                          <a:effectLst/>
                        </a:rPr>
                        <a:t>ɛ</a:t>
                      </a:r>
                      <a:r>
                        <a:rPr lang="en-US" sz="1200">
                          <a:effectLst/>
                        </a:rPr>
                        <a:t>n a</a:t>
                      </a:r>
                      <a:r>
                        <a:rPr lang="ru-RU" sz="1200">
                          <a:effectLst/>
                        </a:rPr>
                        <a:t>ɪ </a:t>
                      </a:r>
                      <a:r>
                        <a:rPr lang="en-US" sz="1200">
                          <a:effectLst/>
                        </a:rPr>
                        <a:t>hed</a:t>
                      </a:r>
                      <a:r>
                        <a:rPr lang="ru-RU" sz="1200">
                          <a:effectLst/>
                        </a:rPr>
                        <a:t> '</a:t>
                      </a:r>
                      <a:r>
                        <a:rPr lang="en-US" sz="1200">
                          <a:effectLst/>
                        </a:rPr>
                        <a:t>l</a:t>
                      </a:r>
                      <a:r>
                        <a:rPr lang="ru-RU" sz="1200">
                          <a:effectLst/>
                        </a:rPr>
                        <a:t>ɔ</a:t>
                      </a:r>
                      <a:r>
                        <a:rPr lang="en-US" sz="1200">
                          <a:effectLst/>
                        </a:rPr>
                        <a:t>n</a:t>
                      </a:r>
                      <a:r>
                        <a:rPr lang="ru-RU" sz="1200">
                          <a:effectLst/>
                        </a:rPr>
                        <a:t> '</a:t>
                      </a:r>
                      <a:r>
                        <a:rPr lang="en-US" sz="1200">
                          <a:effectLst/>
                        </a:rPr>
                        <a:t>t</a:t>
                      </a:r>
                      <a:r>
                        <a:rPr lang="ru-RU" sz="1200">
                          <a:effectLst/>
                        </a:rPr>
                        <a:t>ɔ</a:t>
                      </a:r>
                      <a:r>
                        <a:rPr lang="en-US" sz="1200">
                          <a:effectLst/>
                        </a:rPr>
                        <a:t>t w</a:t>
                      </a:r>
                      <a:r>
                        <a:rPr lang="ru-RU" sz="1200">
                          <a:effectLst/>
                        </a:rPr>
                        <a:t>ɔ</a:t>
                      </a:r>
                      <a:r>
                        <a:rPr lang="en-US" sz="1200">
                          <a:effectLst/>
                        </a:rPr>
                        <a:t>s ded</a:t>
                      </a:r>
                      <a:r>
                        <a:rPr lang="ru-RU" sz="1200">
                          <a:effectLst/>
                        </a:rPr>
                        <a:t>]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884" marR="59884" marT="0" marB="0"/>
                </a:tc>
                <a:extLst>
                  <a:ext uri="{0D108BD9-81ED-4DB2-BD59-A6C34878D82A}">
                    <a16:rowId xmlns:a16="http://schemas.microsoft.com/office/drawing/2014/main" val="1450697814"/>
                  </a:ext>
                </a:extLst>
              </a:tr>
              <a:tr h="279457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Девушка 3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884" marR="5988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[</a:t>
                      </a:r>
                      <a:r>
                        <a:rPr lang="en-US" sz="1200">
                          <a:effectLst/>
                        </a:rPr>
                        <a:t>t</a:t>
                      </a:r>
                      <a:r>
                        <a:rPr lang="ru-RU" sz="1200">
                          <a:effectLst/>
                        </a:rPr>
                        <a:t>ə'</a:t>
                      </a:r>
                      <a:r>
                        <a:rPr lang="en-US" sz="1200">
                          <a:effectLst/>
                        </a:rPr>
                        <a:t>de</a:t>
                      </a:r>
                      <a:r>
                        <a:rPr lang="ru-RU" sz="1200">
                          <a:effectLst/>
                        </a:rPr>
                        <a:t>ɪ </a:t>
                      </a:r>
                      <a:r>
                        <a:rPr lang="en-US" sz="1200">
                          <a:effectLst/>
                        </a:rPr>
                        <a:t>a</a:t>
                      </a:r>
                      <a:r>
                        <a:rPr lang="ru-RU" sz="1200">
                          <a:effectLst/>
                        </a:rPr>
                        <a:t>ɪ '</a:t>
                      </a:r>
                      <a:r>
                        <a:rPr lang="en-US" sz="1200">
                          <a:effectLst/>
                        </a:rPr>
                        <a:t>s</a:t>
                      </a:r>
                      <a:r>
                        <a:rPr lang="ru-RU" sz="1200">
                          <a:effectLst/>
                        </a:rPr>
                        <a:t>ɔ </a:t>
                      </a:r>
                      <a:r>
                        <a:rPr lang="en-US" sz="1200">
                          <a:effectLst/>
                        </a:rPr>
                        <a:t>i</a:t>
                      </a:r>
                      <a:r>
                        <a:rPr lang="ru-RU" sz="1200">
                          <a:effectLst/>
                        </a:rPr>
                        <a:t>'</a:t>
                      </a:r>
                      <a:r>
                        <a:rPr lang="en-US" sz="1200">
                          <a:effectLst/>
                        </a:rPr>
                        <a:t>kina u</a:t>
                      </a:r>
                      <a:r>
                        <a:rPr lang="ru-RU" sz="1200">
                          <a:effectLst/>
                        </a:rPr>
                        <a:t>'</a:t>
                      </a:r>
                      <a:r>
                        <a:rPr lang="en-US" sz="1200">
                          <a:effectLst/>
                        </a:rPr>
                        <a:t>kuru</a:t>
                      </a:r>
                      <a:r>
                        <a:rPr lang="ru-RU" sz="1200">
                          <a:effectLst/>
                        </a:rPr>
                        <a:t>, </a:t>
                      </a:r>
                      <a:r>
                        <a:rPr lang="en-US" sz="1200">
                          <a:effectLst/>
                        </a:rPr>
                        <a:t>i</a:t>
                      </a:r>
                      <a:r>
                        <a:rPr lang="ru-RU" sz="1200">
                          <a:effectLst/>
                        </a:rPr>
                        <a:t> '</a:t>
                      </a:r>
                      <a:r>
                        <a:rPr lang="en-US" sz="1200">
                          <a:effectLst/>
                        </a:rPr>
                        <a:t>m</a:t>
                      </a:r>
                      <a:r>
                        <a:rPr lang="ru-RU" sz="1200">
                          <a:effectLst/>
                        </a:rPr>
                        <a:t>æ</a:t>
                      </a:r>
                      <a:r>
                        <a:rPr lang="en-US" sz="1200">
                          <a:effectLst/>
                        </a:rPr>
                        <a:t>n a</a:t>
                      </a:r>
                      <a:r>
                        <a:rPr lang="ru-RU" sz="1200">
                          <a:effectLst/>
                        </a:rPr>
                        <a:t>ɪ </a:t>
                      </a:r>
                      <a:r>
                        <a:rPr lang="en-US" sz="1200">
                          <a:effectLst/>
                        </a:rPr>
                        <a:t>hed</a:t>
                      </a:r>
                      <a:r>
                        <a:rPr lang="ru-RU" sz="1200">
                          <a:effectLst/>
                        </a:rPr>
                        <a:t> '</a:t>
                      </a:r>
                      <a:r>
                        <a:rPr lang="en-US" sz="1200">
                          <a:effectLst/>
                        </a:rPr>
                        <a:t>l</a:t>
                      </a:r>
                      <a:r>
                        <a:rPr lang="ru-RU" sz="1200">
                          <a:effectLst/>
                        </a:rPr>
                        <a:t>ɔ</a:t>
                      </a:r>
                      <a:r>
                        <a:rPr lang="en-US" sz="1200">
                          <a:effectLst/>
                        </a:rPr>
                        <a:t>n</a:t>
                      </a:r>
                      <a:r>
                        <a:rPr lang="ru-RU" sz="1200">
                          <a:effectLst/>
                        </a:rPr>
                        <a:t> '</a:t>
                      </a:r>
                      <a:r>
                        <a:rPr lang="en-US" sz="1200">
                          <a:effectLst/>
                        </a:rPr>
                        <a:t>t</a:t>
                      </a:r>
                      <a:r>
                        <a:rPr lang="ru-RU" sz="1200">
                          <a:effectLst/>
                        </a:rPr>
                        <a:t>ɔ</a:t>
                      </a:r>
                      <a:r>
                        <a:rPr lang="en-US" sz="1200">
                          <a:effectLst/>
                        </a:rPr>
                        <a:t>t w</a:t>
                      </a:r>
                      <a:r>
                        <a:rPr lang="ru-RU" sz="1200">
                          <a:effectLst/>
                        </a:rPr>
                        <a:t>ɔ</a:t>
                      </a:r>
                      <a:r>
                        <a:rPr lang="en-US" sz="1200">
                          <a:effectLst/>
                        </a:rPr>
                        <a:t>s ded</a:t>
                      </a:r>
                      <a:r>
                        <a:rPr lang="ru-RU" sz="1200">
                          <a:effectLst/>
                        </a:rPr>
                        <a:t>]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884" marR="59884" marT="0" marB="0"/>
                </a:tc>
                <a:extLst>
                  <a:ext uri="{0D108BD9-81ED-4DB2-BD59-A6C34878D82A}">
                    <a16:rowId xmlns:a16="http://schemas.microsoft.com/office/drawing/2014/main" val="3102431107"/>
                  </a:ext>
                </a:extLst>
              </a:tr>
              <a:tr h="279457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Девушка 4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884" marR="5988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[</a:t>
                      </a:r>
                      <a:r>
                        <a:rPr lang="en-US" sz="1200">
                          <a:effectLst/>
                        </a:rPr>
                        <a:t>t</a:t>
                      </a:r>
                      <a:r>
                        <a:rPr lang="ru-RU" sz="1200">
                          <a:effectLst/>
                        </a:rPr>
                        <a:t>ə'</a:t>
                      </a:r>
                      <a:r>
                        <a:rPr lang="en-US" sz="1200">
                          <a:effectLst/>
                        </a:rPr>
                        <a:t>de</a:t>
                      </a:r>
                      <a:r>
                        <a:rPr lang="ru-RU" sz="1200">
                          <a:effectLst/>
                        </a:rPr>
                        <a:t>ɪ </a:t>
                      </a:r>
                      <a:r>
                        <a:rPr lang="en-US" sz="1200">
                          <a:effectLst/>
                        </a:rPr>
                        <a:t>a</a:t>
                      </a:r>
                      <a:r>
                        <a:rPr lang="ru-RU" sz="1200">
                          <a:effectLst/>
                        </a:rPr>
                        <a:t>ɪ '</a:t>
                      </a:r>
                      <a:r>
                        <a:rPr lang="en-US" sz="1200">
                          <a:effectLst/>
                        </a:rPr>
                        <a:t>s</a:t>
                      </a:r>
                      <a:r>
                        <a:rPr lang="ru-RU" sz="1200">
                          <a:effectLst/>
                        </a:rPr>
                        <a:t>ɔ </a:t>
                      </a:r>
                      <a:r>
                        <a:rPr lang="en-US" sz="1200">
                          <a:effectLst/>
                        </a:rPr>
                        <a:t>i</a:t>
                      </a:r>
                      <a:r>
                        <a:rPr lang="ru-RU" sz="1200">
                          <a:effectLst/>
                        </a:rPr>
                        <a:t>'</a:t>
                      </a:r>
                      <a:r>
                        <a:rPr lang="en-US" sz="1200">
                          <a:effectLst/>
                        </a:rPr>
                        <a:t>kena </a:t>
                      </a:r>
                      <a:r>
                        <a:rPr lang="ru-RU" sz="1200">
                          <a:effectLst/>
                        </a:rPr>
                        <a:t>ɔ'</a:t>
                      </a:r>
                      <a:r>
                        <a:rPr lang="en-US" sz="1200">
                          <a:effectLst/>
                        </a:rPr>
                        <a:t>k</a:t>
                      </a:r>
                      <a:r>
                        <a:rPr lang="ru-RU" sz="1200">
                          <a:effectLst/>
                        </a:rPr>
                        <a:t>ɔ</a:t>
                      </a:r>
                      <a:r>
                        <a:rPr lang="en-US" sz="1200">
                          <a:effectLst/>
                        </a:rPr>
                        <a:t>r</a:t>
                      </a:r>
                      <a:r>
                        <a:rPr lang="ru-RU" sz="1200">
                          <a:effectLst/>
                        </a:rPr>
                        <a:t>ɔ, </a:t>
                      </a:r>
                      <a:r>
                        <a:rPr lang="en-US" sz="1200">
                          <a:effectLst/>
                        </a:rPr>
                        <a:t>i</a:t>
                      </a:r>
                      <a:r>
                        <a:rPr lang="ru-RU" sz="1200">
                          <a:effectLst/>
                        </a:rPr>
                        <a:t> '</a:t>
                      </a:r>
                      <a:r>
                        <a:rPr lang="en-US" sz="1200">
                          <a:effectLst/>
                        </a:rPr>
                        <a:t>m</a:t>
                      </a:r>
                      <a:r>
                        <a:rPr lang="ru-RU" sz="1200">
                          <a:effectLst/>
                        </a:rPr>
                        <a:t>ɛ</a:t>
                      </a:r>
                      <a:r>
                        <a:rPr lang="en-US" sz="1200">
                          <a:effectLst/>
                        </a:rPr>
                        <a:t>n a</a:t>
                      </a:r>
                      <a:r>
                        <a:rPr lang="ru-RU" sz="1200">
                          <a:effectLst/>
                        </a:rPr>
                        <a:t>ɪ </a:t>
                      </a:r>
                      <a:r>
                        <a:rPr lang="en-US" sz="1200">
                          <a:effectLst/>
                        </a:rPr>
                        <a:t>hed</a:t>
                      </a:r>
                      <a:r>
                        <a:rPr lang="ru-RU" sz="1200">
                          <a:effectLst/>
                        </a:rPr>
                        <a:t> '</a:t>
                      </a:r>
                      <a:r>
                        <a:rPr lang="en-US" sz="1200">
                          <a:effectLst/>
                        </a:rPr>
                        <a:t>l</a:t>
                      </a:r>
                      <a:r>
                        <a:rPr lang="ru-RU" sz="1200">
                          <a:effectLst/>
                        </a:rPr>
                        <a:t>ɔ</a:t>
                      </a:r>
                      <a:r>
                        <a:rPr lang="en-US" sz="1200">
                          <a:effectLst/>
                        </a:rPr>
                        <a:t>n</a:t>
                      </a:r>
                      <a:r>
                        <a:rPr lang="ru-RU" sz="1200">
                          <a:effectLst/>
                        </a:rPr>
                        <a:t> '</a:t>
                      </a:r>
                      <a:r>
                        <a:rPr lang="en-US" sz="1200">
                          <a:effectLst/>
                        </a:rPr>
                        <a:t>θ</a:t>
                      </a:r>
                      <a:r>
                        <a:rPr lang="ru-RU" sz="1200">
                          <a:effectLst/>
                        </a:rPr>
                        <a:t>ɔ</a:t>
                      </a:r>
                      <a:r>
                        <a:rPr lang="en-US" sz="1200">
                          <a:effectLst/>
                        </a:rPr>
                        <a:t>t w</a:t>
                      </a:r>
                      <a:r>
                        <a:rPr lang="ru-RU" sz="1200">
                          <a:effectLst/>
                        </a:rPr>
                        <a:t>ɔ</a:t>
                      </a:r>
                      <a:r>
                        <a:rPr lang="en-US" sz="1200">
                          <a:effectLst/>
                        </a:rPr>
                        <a:t>s ded</a:t>
                      </a:r>
                      <a:r>
                        <a:rPr lang="ru-RU" sz="1200">
                          <a:effectLst/>
                        </a:rPr>
                        <a:t>]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884" marR="59884" marT="0" marB="0"/>
                </a:tc>
                <a:extLst>
                  <a:ext uri="{0D108BD9-81ED-4DB2-BD59-A6C34878D82A}">
                    <a16:rowId xmlns:a16="http://schemas.microsoft.com/office/drawing/2014/main" val="4256650600"/>
                  </a:ext>
                </a:extLst>
              </a:tr>
              <a:tr h="279457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Девушка 5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884" marR="5988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[</a:t>
                      </a:r>
                      <a:r>
                        <a:rPr lang="en-US" sz="1200">
                          <a:effectLst/>
                        </a:rPr>
                        <a:t>t</a:t>
                      </a:r>
                      <a:r>
                        <a:rPr lang="ru-RU" sz="1200">
                          <a:effectLst/>
                        </a:rPr>
                        <a:t>ə'</a:t>
                      </a:r>
                      <a:r>
                        <a:rPr lang="en-US" sz="1200">
                          <a:effectLst/>
                        </a:rPr>
                        <a:t>de</a:t>
                      </a:r>
                      <a:r>
                        <a:rPr lang="ru-RU" sz="1200">
                          <a:effectLst/>
                        </a:rPr>
                        <a:t>ɪ </a:t>
                      </a:r>
                      <a:r>
                        <a:rPr lang="en-US" sz="1200">
                          <a:effectLst/>
                        </a:rPr>
                        <a:t>a</a:t>
                      </a:r>
                      <a:r>
                        <a:rPr lang="ru-RU" sz="1200">
                          <a:effectLst/>
                        </a:rPr>
                        <a:t>ɪ '</a:t>
                      </a:r>
                      <a:r>
                        <a:rPr lang="en-US" sz="1200">
                          <a:effectLst/>
                        </a:rPr>
                        <a:t>s</a:t>
                      </a:r>
                      <a:r>
                        <a:rPr lang="ru-RU" sz="1200">
                          <a:effectLst/>
                        </a:rPr>
                        <a:t>ɔ </a:t>
                      </a:r>
                      <a:r>
                        <a:rPr lang="en-US" sz="1200">
                          <a:effectLst/>
                        </a:rPr>
                        <a:t>i</a:t>
                      </a:r>
                      <a:r>
                        <a:rPr lang="ru-RU" sz="1200">
                          <a:effectLst/>
                        </a:rPr>
                        <a:t>'</a:t>
                      </a:r>
                      <a:r>
                        <a:rPr lang="en-US" sz="1200">
                          <a:effectLst/>
                        </a:rPr>
                        <a:t>kena </a:t>
                      </a:r>
                      <a:r>
                        <a:rPr lang="ru-RU" sz="1200">
                          <a:effectLst/>
                        </a:rPr>
                        <a:t>ɔ'</a:t>
                      </a:r>
                      <a:r>
                        <a:rPr lang="en-US" sz="1200">
                          <a:effectLst/>
                        </a:rPr>
                        <a:t>kuru</a:t>
                      </a:r>
                      <a:r>
                        <a:rPr lang="ru-RU" sz="1200">
                          <a:effectLst/>
                        </a:rPr>
                        <a:t>, </a:t>
                      </a:r>
                      <a:r>
                        <a:rPr lang="en-US" sz="1200">
                          <a:effectLst/>
                        </a:rPr>
                        <a:t>i</a:t>
                      </a:r>
                      <a:r>
                        <a:rPr lang="ru-RU" sz="1200">
                          <a:effectLst/>
                        </a:rPr>
                        <a:t> '</a:t>
                      </a:r>
                      <a:r>
                        <a:rPr lang="en-US" sz="1200">
                          <a:effectLst/>
                        </a:rPr>
                        <a:t>m</a:t>
                      </a:r>
                      <a:r>
                        <a:rPr lang="ru-RU" sz="1200">
                          <a:effectLst/>
                        </a:rPr>
                        <a:t>ɛ</a:t>
                      </a:r>
                      <a:r>
                        <a:rPr lang="en-US" sz="1200">
                          <a:effectLst/>
                        </a:rPr>
                        <a:t>n a</a:t>
                      </a:r>
                      <a:r>
                        <a:rPr lang="ru-RU" sz="1200">
                          <a:effectLst/>
                        </a:rPr>
                        <a:t>ɪ </a:t>
                      </a:r>
                      <a:r>
                        <a:rPr lang="en-US" sz="1200">
                          <a:effectLst/>
                        </a:rPr>
                        <a:t>hed</a:t>
                      </a:r>
                      <a:r>
                        <a:rPr lang="ru-RU" sz="1200">
                          <a:effectLst/>
                        </a:rPr>
                        <a:t> '</a:t>
                      </a:r>
                      <a:r>
                        <a:rPr lang="en-US" sz="1200">
                          <a:effectLst/>
                        </a:rPr>
                        <a:t>l</a:t>
                      </a:r>
                      <a:r>
                        <a:rPr lang="ru-RU" sz="1200">
                          <a:effectLst/>
                        </a:rPr>
                        <a:t>ɔ</a:t>
                      </a:r>
                      <a:r>
                        <a:rPr lang="en-US" sz="1200">
                          <a:effectLst/>
                        </a:rPr>
                        <a:t>n</a:t>
                      </a:r>
                      <a:r>
                        <a:rPr lang="ru-RU" sz="1200">
                          <a:effectLst/>
                        </a:rPr>
                        <a:t> '</a:t>
                      </a:r>
                      <a:r>
                        <a:rPr lang="en-US" sz="1200">
                          <a:effectLst/>
                        </a:rPr>
                        <a:t>t</a:t>
                      </a:r>
                      <a:r>
                        <a:rPr lang="ru-RU" sz="1200">
                          <a:effectLst/>
                        </a:rPr>
                        <a:t>ɔ</a:t>
                      </a:r>
                      <a:r>
                        <a:rPr lang="en-US" sz="1200">
                          <a:effectLst/>
                        </a:rPr>
                        <a:t>t w</a:t>
                      </a:r>
                      <a:r>
                        <a:rPr lang="ru-RU" sz="1200">
                          <a:effectLst/>
                        </a:rPr>
                        <a:t>ɔ</a:t>
                      </a:r>
                      <a:r>
                        <a:rPr lang="en-US" sz="1200">
                          <a:effectLst/>
                        </a:rPr>
                        <a:t>s ded</a:t>
                      </a:r>
                      <a:r>
                        <a:rPr lang="ru-RU" sz="1200">
                          <a:effectLst/>
                        </a:rPr>
                        <a:t>]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884" marR="59884" marT="0" marB="0"/>
                </a:tc>
                <a:extLst>
                  <a:ext uri="{0D108BD9-81ED-4DB2-BD59-A6C34878D82A}">
                    <a16:rowId xmlns:a16="http://schemas.microsoft.com/office/drawing/2014/main" val="4077259433"/>
                  </a:ext>
                </a:extLst>
              </a:tr>
              <a:tr h="279457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Девушка 6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884" marR="5988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[</a:t>
                      </a:r>
                      <a:r>
                        <a:rPr lang="en-US" sz="1200">
                          <a:effectLst/>
                        </a:rPr>
                        <a:t>t</a:t>
                      </a:r>
                      <a:r>
                        <a:rPr lang="ru-RU" sz="1200">
                          <a:effectLst/>
                        </a:rPr>
                        <a:t>ə'</a:t>
                      </a:r>
                      <a:r>
                        <a:rPr lang="en-US" sz="1200">
                          <a:effectLst/>
                        </a:rPr>
                        <a:t>de</a:t>
                      </a:r>
                      <a:r>
                        <a:rPr lang="ru-RU" sz="1200">
                          <a:effectLst/>
                        </a:rPr>
                        <a:t>ɪ </a:t>
                      </a:r>
                      <a:r>
                        <a:rPr lang="en-US" sz="1200">
                          <a:effectLst/>
                        </a:rPr>
                        <a:t>a</a:t>
                      </a:r>
                      <a:r>
                        <a:rPr lang="ru-RU" sz="1200">
                          <a:effectLst/>
                        </a:rPr>
                        <a:t>ɪ '</a:t>
                      </a:r>
                      <a:r>
                        <a:rPr lang="en-US" sz="1200">
                          <a:effectLst/>
                        </a:rPr>
                        <a:t>s</a:t>
                      </a:r>
                      <a:r>
                        <a:rPr lang="ru-RU" sz="1200">
                          <a:effectLst/>
                        </a:rPr>
                        <a:t>ɔ </a:t>
                      </a:r>
                      <a:r>
                        <a:rPr lang="en-US" sz="1200">
                          <a:effectLst/>
                        </a:rPr>
                        <a:t>i</a:t>
                      </a:r>
                      <a:r>
                        <a:rPr lang="ru-RU" sz="1200">
                          <a:effectLst/>
                        </a:rPr>
                        <a:t>'</a:t>
                      </a:r>
                      <a:r>
                        <a:rPr lang="en-US" sz="1200">
                          <a:effectLst/>
                        </a:rPr>
                        <a:t>kena </a:t>
                      </a:r>
                      <a:r>
                        <a:rPr lang="ru-RU" sz="1200">
                          <a:effectLst/>
                        </a:rPr>
                        <a:t>ɔ'</a:t>
                      </a:r>
                      <a:r>
                        <a:rPr lang="en-US" sz="1200">
                          <a:effectLst/>
                        </a:rPr>
                        <a:t>k</a:t>
                      </a:r>
                      <a:r>
                        <a:rPr lang="ru-RU" sz="1200">
                          <a:effectLst/>
                        </a:rPr>
                        <a:t>ɔ</a:t>
                      </a:r>
                      <a:r>
                        <a:rPr lang="en-US" sz="1200">
                          <a:effectLst/>
                        </a:rPr>
                        <a:t>r</a:t>
                      </a:r>
                      <a:r>
                        <a:rPr lang="ru-RU" sz="1200">
                          <a:effectLst/>
                        </a:rPr>
                        <a:t>ɔ, </a:t>
                      </a:r>
                      <a:r>
                        <a:rPr lang="en-US" sz="1200">
                          <a:effectLst/>
                        </a:rPr>
                        <a:t>i</a:t>
                      </a:r>
                      <a:r>
                        <a:rPr lang="ru-RU" sz="1200">
                          <a:effectLst/>
                        </a:rPr>
                        <a:t> '</a:t>
                      </a:r>
                      <a:r>
                        <a:rPr lang="en-US" sz="1200">
                          <a:effectLst/>
                        </a:rPr>
                        <a:t>m</a:t>
                      </a:r>
                      <a:r>
                        <a:rPr lang="ru-RU" sz="1200">
                          <a:effectLst/>
                        </a:rPr>
                        <a:t>ɛ</a:t>
                      </a:r>
                      <a:r>
                        <a:rPr lang="en-US" sz="1200">
                          <a:effectLst/>
                        </a:rPr>
                        <a:t>n a</a:t>
                      </a:r>
                      <a:r>
                        <a:rPr lang="ru-RU" sz="1200">
                          <a:effectLst/>
                        </a:rPr>
                        <a:t>ɪ </a:t>
                      </a:r>
                      <a:r>
                        <a:rPr lang="en-US" sz="1200">
                          <a:effectLst/>
                        </a:rPr>
                        <a:t>hed</a:t>
                      </a:r>
                      <a:r>
                        <a:rPr lang="ru-RU" sz="1200">
                          <a:effectLst/>
                        </a:rPr>
                        <a:t> '</a:t>
                      </a:r>
                      <a:r>
                        <a:rPr lang="en-US" sz="1200">
                          <a:effectLst/>
                        </a:rPr>
                        <a:t>l</a:t>
                      </a:r>
                      <a:r>
                        <a:rPr lang="ru-RU" sz="1200">
                          <a:effectLst/>
                        </a:rPr>
                        <a:t>ɔ</a:t>
                      </a:r>
                      <a:r>
                        <a:rPr lang="en-US" sz="1200">
                          <a:effectLst/>
                        </a:rPr>
                        <a:t>n</a:t>
                      </a:r>
                      <a:r>
                        <a:rPr lang="ru-RU" sz="1200">
                          <a:effectLst/>
                        </a:rPr>
                        <a:t> '</a:t>
                      </a:r>
                      <a:r>
                        <a:rPr lang="en-US" sz="1200">
                          <a:effectLst/>
                        </a:rPr>
                        <a:t>t</a:t>
                      </a:r>
                      <a:r>
                        <a:rPr lang="ru-RU" sz="1200">
                          <a:effectLst/>
                        </a:rPr>
                        <a:t>ɔ</a:t>
                      </a:r>
                      <a:r>
                        <a:rPr lang="en-US" sz="1200">
                          <a:effectLst/>
                        </a:rPr>
                        <a:t>t w</a:t>
                      </a:r>
                      <a:r>
                        <a:rPr lang="ru-RU" sz="1200">
                          <a:effectLst/>
                        </a:rPr>
                        <a:t>ɔ</a:t>
                      </a:r>
                      <a:r>
                        <a:rPr lang="en-US" sz="1200">
                          <a:effectLst/>
                        </a:rPr>
                        <a:t>s ded</a:t>
                      </a:r>
                      <a:r>
                        <a:rPr lang="ru-RU" sz="1200">
                          <a:effectLst/>
                        </a:rPr>
                        <a:t>]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884" marR="59884" marT="0" marB="0"/>
                </a:tc>
                <a:extLst>
                  <a:ext uri="{0D108BD9-81ED-4DB2-BD59-A6C34878D82A}">
                    <a16:rowId xmlns:a16="http://schemas.microsoft.com/office/drawing/2014/main" val="4294471847"/>
                  </a:ext>
                </a:extLst>
              </a:tr>
              <a:tr h="279457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Девушка 7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884" marR="5988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[</a:t>
                      </a:r>
                      <a:r>
                        <a:rPr lang="en-US" sz="1200" dirty="0">
                          <a:effectLst/>
                        </a:rPr>
                        <a:t>t</a:t>
                      </a:r>
                      <a:r>
                        <a:rPr lang="ru-RU" sz="1200" dirty="0">
                          <a:effectLst/>
                        </a:rPr>
                        <a:t>ə'</a:t>
                      </a:r>
                      <a:r>
                        <a:rPr lang="en-US" sz="1200" dirty="0">
                          <a:effectLst/>
                        </a:rPr>
                        <a:t>de</a:t>
                      </a:r>
                      <a:r>
                        <a:rPr lang="ru-RU" sz="1200" dirty="0">
                          <a:effectLst/>
                        </a:rPr>
                        <a:t>ɪ </a:t>
                      </a:r>
                      <a:r>
                        <a:rPr lang="en-US" sz="1200" dirty="0">
                          <a:effectLst/>
                        </a:rPr>
                        <a:t>a</a:t>
                      </a:r>
                      <a:r>
                        <a:rPr lang="ru-RU" sz="1200" dirty="0">
                          <a:effectLst/>
                        </a:rPr>
                        <a:t>ɪ '</a:t>
                      </a:r>
                      <a:r>
                        <a:rPr lang="en-US" sz="1200" dirty="0">
                          <a:effectLst/>
                        </a:rPr>
                        <a:t>s</a:t>
                      </a:r>
                      <a:r>
                        <a:rPr lang="ru-RU" sz="1200" dirty="0">
                          <a:effectLst/>
                        </a:rPr>
                        <a:t>ɔ </a:t>
                      </a:r>
                      <a:r>
                        <a:rPr lang="en-US" sz="1200" dirty="0" err="1">
                          <a:effectLst/>
                        </a:rPr>
                        <a:t>i</a:t>
                      </a:r>
                      <a:r>
                        <a:rPr lang="ru-RU" sz="1200" dirty="0">
                          <a:effectLst/>
                        </a:rPr>
                        <a:t>'</a:t>
                      </a:r>
                      <a:r>
                        <a:rPr lang="en-US" sz="1200" dirty="0" err="1">
                          <a:effectLst/>
                        </a:rPr>
                        <a:t>kena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ru-RU" sz="1200" dirty="0">
                          <a:effectLst/>
                        </a:rPr>
                        <a:t>ɔ'</a:t>
                      </a:r>
                      <a:r>
                        <a:rPr lang="en-US" sz="1200" dirty="0">
                          <a:effectLst/>
                        </a:rPr>
                        <a:t>k</a:t>
                      </a:r>
                      <a:r>
                        <a:rPr lang="ru-RU" sz="1200" dirty="0">
                          <a:effectLst/>
                        </a:rPr>
                        <a:t>ɔ</a:t>
                      </a:r>
                      <a:r>
                        <a:rPr lang="en-US" sz="1200" dirty="0">
                          <a:effectLst/>
                        </a:rPr>
                        <a:t>r</a:t>
                      </a:r>
                      <a:r>
                        <a:rPr lang="ru-RU" sz="1200" dirty="0">
                          <a:effectLst/>
                        </a:rPr>
                        <a:t>ɔ, </a:t>
                      </a:r>
                      <a:r>
                        <a:rPr lang="en-US" sz="1200" dirty="0" err="1">
                          <a:effectLst/>
                        </a:rPr>
                        <a:t>i</a:t>
                      </a:r>
                      <a:r>
                        <a:rPr lang="ru-RU" sz="1200" dirty="0">
                          <a:effectLst/>
                        </a:rPr>
                        <a:t> '</a:t>
                      </a:r>
                      <a:r>
                        <a:rPr lang="en-US" sz="1200" dirty="0">
                          <a:effectLst/>
                        </a:rPr>
                        <a:t>m</a:t>
                      </a:r>
                      <a:r>
                        <a:rPr lang="ru-RU" sz="1200" dirty="0">
                          <a:effectLst/>
                        </a:rPr>
                        <a:t>ɛ</a:t>
                      </a:r>
                      <a:r>
                        <a:rPr lang="en-US" sz="1200" dirty="0">
                          <a:effectLst/>
                        </a:rPr>
                        <a:t>n a</a:t>
                      </a:r>
                      <a:r>
                        <a:rPr lang="ru-RU" sz="1200" dirty="0">
                          <a:effectLst/>
                        </a:rPr>
                        <a:t>ɪ </a:t>
                      </a:r>
                      <a:r>
                        <a:rPr lang="en-US" sz="1200" dirty="0" err="1">
                          <a:effectLst/>
                        </a:rPr>
                        <a:t>hed</a:t>
                      </a:r>
                      <a:r>
                        <a:rPr lang="ru-RU" sz="1200" dirty="0">
                          <a:effectLst/>
                        </a:rPr>
                        <a:t> '</a:t>
                      </a:r>
                      <a:r>
                        <a:rPr lang="en-US" sz="1200" dirty="0">
                          <a:effectLst/>
                        </a:rPr>
                        <a:t>l</a:t>
                      </a:r>
                      <a:r>
                        <a:rPr lang="ru-RU" sz="1200" dirty="0">
                          <a:effectLst/>
                        </a:rPr>
                        <a:t>ɔ</a:t>
                      </a:r>
                      <a:r>
                        <a:rPr lang="en-US" sz="1200" dirty="0">
                          <a:effectLst/>
                        </a:rPr>
                        <a:t>n</a:t>
                      </a:r>
                      <a:r>
                        <a:rPr lang="ru-RU" sz="1200" dirty="0">
                          <a:effectLst/>
                        </a:rPr>
                        <a:t> '</a:t>
                      </a:r>
                      <a:r>
                        <a:rPr lang="en-US" sz="1200" dirty="0">
                          <a:effectLst/>
                        </a:rPr>
                        <a:t>θ</a:t>
                      </a:r>
                      <a:r>
                        <a:rPr lang="ru-RU" sz="1200" dirty="0">
                          <a:effectLst/>
                        </a:rPr>
                        <a:t>ɔ</a:t>
                      </a:r>
                      <a:r>
                        <a:rPr lang="en-US" sz="1200" dirty="0">
                          <a:effectLst/>
                        </a:rPr>
                        <a:t>t w</a:t>
                      </a:r>
                      <a:r>
                        <a:rPr lang="ru-RU" sz="1200" dirty="0">
                          <a:effectLst/>
                        </a:rPr>
                        <a:t>ɔ</a:t>
                      </a:r>
                      <a:r>
                        <a:rPr lang="en-US" sz="1200" dirty="0">
                          <a:effectLst/>
                        </a:rPr>
                        <a:t>s </a:t>
                      </a:r>
                      <a:r>
                        <a:rPr lang="en-US" sz="1200" dirty="0" err="1">
                          <a:effectLst/>
                        </a:rPr>
                        <a:t>ded</a:t>
                      </a:r>
                      <a:r>
                        <a:rPr lang="ru-RU" sz="1200" dirty="0">
                          <a:effectLst/>
                        </a:rPr>
                        <a:t>]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884" marR="59884" marT="0" marB="0"/>
                </a:tc>
                <a:extLst>
                  <a:ext uri="{0D108BD9-81ED-4DB2-BD59-A6C34878D82A}">
                    <a16:rowId xmlns:a16="http://schemas.microsoft.com/office/drawing/2014/main" val="22524673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73838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1800" b="1" dirty="0"/>
              <a:t>ИНОСТРАННАЯ ФИЛОЛОГИЯ.  </a:t>
            </a:r>
            <a:br>
              <a:rPr lang="uk-UA" sz="1800" b="1" dirty="0"/>
            </a:br>
            <a:r>
              <a:rPr lang="uk-UA" sz="1800" b="1" dirty="0"/>
              <a:t>СОЦИАЛЬНАЯ И НАЦИОНАЛЬНАЯ ВАРИАТИВНОСТЬ ЯЗЫКА И ЛИТЕРАТУРЫ</a:t>
            </a:r>
            <a:r>
              <a:rPr lang="ru-RU" sz="1800" dirty="0"/>
              <a:t/>
            </a:r>
            <a:br>
              <a:rPr lang="ru-RU" sz="1800" dirty="0"/>
            </a:br>
            <a:r>
              <a:rPr lang="ru-RU" sz="1800" dirty="0"/>
              <a:t/>
            </a:r>
            <a:br>
              <a:rPr lang="ru-RU" sz="1800" dirty="0"/>
            </a:br>
            <a:r>
              <a:rPr lang="en-US" sz="1800" i="1" dirty="0"/>
              <a:t>V</a:t>
            </a:r>
            <a:r>
              <a:rPr lang="uk-UA" sz="1800" i="1" dirty="0"/>
              <a:t> МЕЖДУНАРОДНЫЙ НАУЧНЫЙ КОНГРЕСС</a:t>
            </a:r>
            <a:endParaRPr lang="ru-RU" sz="1800" dirty="0"/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ru-RU" dirty="0"/>
              <a:t>В транскрибированных предложениях видно, что часть слов произносится, как и в БА, например: </a:t>
            </a:r>
            <a:r>
              <a:rPr lang="en-US" i="1" dirty="0"/>
              <a:t>today</a:t>
            </a:r>
            <a:r>
              <a:rPr lang="ru-RU" dirty="0"/>
              <a:t>, </a:t>
            </a:r>
            <a:r>
              <a:rPr lang="en-US" i="1" dirty="0"/>
              <a:t>I</a:t>
            </a:r>
            <a:r>
              <a:rPr lang="ru-RU" dirty="0"/>
              <a:t>, </a:t>
            </a:r>
            <a:r>
              <a:rPr lang="ru-RU" i="1" dirty="0" err="1"/>
              <a:t>dead</a:t>
            </a:r>
            <a:r>
              <a:rPr lang="ru-RU" dirty="0"/>
              <a:t> [</a:t>
            </a:r>
            <a:r>
              <a:rPr lang="en-US" dirty="0"/>
              <a:t>t</a:t>
            </a:r>
            <a:r>
              <a:rPr lang="ru-RU" dirty="0"/>
              <a:t>ə'</a:t>
            </a:r>
            <a:r>
              <a:rPr lang="en-US" dirty="0"/>
              <a:t>de</a:t>
            </a:r>
            <a:r>
              <a:rPr lang="ru-RU" dirty="0"/>
              <a:t>ɪ; </a:t>
            </a:r>
            <a:r>
              <a:rPr lang="en-US" dirty="0"/>
              <a:t>a</a:t>
            </a:r>
            <a:r>
              <a:rPr lang="ru-RU" dirty="0"/>
              <a:t>ɪ; </a:t>
            </a:r>
            <a:r>
              <a:rPr lang="en-US" dirty="0" err="1"/>
              <a:t>ded</a:t>
            </a:r>
            <a:r>
              <a:rPr lang="ru-RU" dirty="0"/>
              <a:t>]. </a:t>
            </a:r>
          </a:p>
          <a:p>
            <a:pPr algn="just"/>
            <a:r>
              <a:rPr lang="ru-RU" dirty="0"/>
              <a:t>В языке йоруба отсутствует деление гласных по признаку долготы и краткости. Поэтому лексические единицы, которые в БА содержат долгие гласные, такие как </a:t>
            </a:r>
            <a:r>
              <a:rPr lang="en-US" i="1" dirty="0"/>
              <a:t>saw</a:t>
            </a:r>
            <a:r>
              <a:rPr lang="ru-RU" dirty="0"/>
              <a:t> и </a:t>
            </a:r>
            <a:r>
              <a:rPr lang="en-US" i="1" dirty="0"/>
              <a:t>thought</a:t>
            </a:r>
            <a:r>
              <a:rPr lang="en-US" dirty="0"/>
              <a:t> </a:t>
            </a:r>
            <a:r>
              <a:rPr lang="ru-RU" dirty="0"/>
              <a:t>[</a:t>
            </a:r>
            <a:r>
              <a:rPr lang="en-US" dirty="0"/>
              <a:t>s</a:t>
            </a:r>
            <a:r>
              <a:rPr lang="ru-RU" dirty="0"/>
              <a:t>ɔ:; </a:t>
            </a:r>
            <a:r>
              <a:rPr lang="en-US" dirty="0"/>
              <a:t>θ</a:t>
            </a:r>
            <a:r>
              <a:rPr lang="ru-RU" dirty="0"/>
              <a:t>ɔ:</a:t>
            </a:r>
            <a:r>
              <a:rPr lang="en-US" dirty="0"/>
              <a:t>t</a:t>
            </a:r>
            <a:r>
              <a:rPr lang="ru-RU" dirty="0"/>
              <a:t>], произносятся информантами в «кратком виде»: [</a:t>
            </a:r>
            <a:r>
              <a:rPr lang="en-US" dirty="0"/>
              <a:t>s</a:t>
            </a:r>
            <a:r>
              <a:rPr lang="ru-RU" dirty="0"/>
              <a:t>ɔ; </a:t>
            </a:r>
            <a:r>
              <a:rPr lang="en-US" dirty="0"/>
              <a:t>θ</a:t>
            </a:r>
            <a:r>
              <a:rPr lang="ru-RU" dirty="0"/>
              <a:t>ɔ</a:t>
            </a:r>
            <a:r>
              <a:rPr lang="en-US" dirty="0"/>
              <a:t>t</a:t>
            </a:r>
            <a:r>
              <a:rPr lang="ru-RU" dirty="0"/>
              <a:t>].</a:t>
            </a:r>
          </a:p>
          <a:p>
            <a:pPr algn="just"/>
            <a:r>
              <a:rPr lang="ru-RU" dirty="0"/>
              <a:t>Также анализ показывает, что фонема британского английского /æ/, которая отсутствует в системе вокализма ЯЙ, в пяти случаях реализуется девушками-информантами как [ɛ]. В языке йоруба присутствуют две фонемы, которые похожи по артикуляции – это /</a:t>
            </a:r>
            <a:r>
              <a:rPr lang="en-US" dirty="0"/>
              <a:t>e</a:t>
            </a:r>
            <a:r>
              <a:rPr lang="ru-RU" dirty="0"/>
              <a:t>/ (полузакрытый неогубленный гласный переднего ряда) и /ɛ/ (полуоткрытый неогубленный гласный переднего ряда). Вторая из этой пары более открыта, чем первая, поэтому и заменяет фонема БА /æ/.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142663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1800" b="1" dirty="0"/>
              <a:t>ИНОСТРАННАЯ ФИЛОЛОГИЯ.  </a:t>
            </a:r>
            <a:br>
              <a:rPr lang="uk-UA" sz="1800" b="1" dirty="0"/>
            </a:br>
            <a:r>
              <a:rPr lang="uk-UA" sz="1800" b="1" dirty="0"/>
              <a:t>СОЦИАЛЬНАЯ И НАЦИОНАЛЬНАЯ ВАРИАТИВНОСТЬ ЯЗЫКА И ЛИТЕРАТУРЫ</a:t>
            </a:r>
            <a:r>
              <a:rPr lang="ru-RU" sz="1800" dirty="0"/>
              <a:t/>
            </a:r>
            <a:br>
              <a:rPr lang="ru-RU" sz="1800" dirty="0"/>
            </a:br>
            <a:r>
              <a:rPr lang="ru-RU" sz="1800" dirty="0"/>
              <a:t/>
            </a:r>
            <a:br>
              <a:rPr lang="ru-RU" sz="1800" dirty="0"/>
            </a:br>
            <a:r>
              <a:rPr lang="en-US" sz="1800" i="1" dirty="0"/>
              <a:t>V</a:t>
            </a:r>
            <a:r>
              <a:rPr lang="uk-UA" sz="1800" i="1" dirty="0"/>
              <a:t> МЕЖДУНАРОДНЫЙ НАУЧНЫЙ КОНГРЕСС</a:t>
            </a:r>
            <a:endParaRPr lang="ru-RU" sz="1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endParaRPr lang="ru-RU" dirty="0" smtClean="0"/>
          </a:p>
          <a:p>
            <a:pPr algn="just"/>
            <a:r>
              <a:rPr lang="ru-RU" dirty="0" smtClean="0"/>
              <a:t>Переходя </a:t>
            </a:r>
            <a:r>
              <a:rPr lang="ru-RU" dirty="0"/>
              <a:t>к анализу согласных звуков, можно сказать, что в системе консонантизма ЯЙ фонема /ŋ/ не имеет однозначного статуса. Одни исследователи включают ее в число согласных языка йоруба, другие не считают нужным это делать. Поэтому в ходе процесса чтения наречие </a:t>
            </a:r>
            <a:r>
              <a:rPr lang="en-US" i="1" dirty="0"/>
              <a:t>long</a:t>
            </a:r>
            <a:r>
              <a:rPr lang="ru-RU" dirty="0"/>
              <a:t>, которое читается в БА как [</a:t>
            </a:r>
            <a:r>
              <a:rPr lang="ru-RU" dirty="0" err="1"/>
              <a:t>lɔŋ</a:t>
            </a:r>
            <a:r>
              <a:rPr lang="ru-RU" dirty="0"/>
              <a:t>], информантами читается как [</a:t>
            </a:r>
            <a:r>
              <a:rPr lang="en-US" dirty="0"/>
              <a:t>l</a:t>
            </a:r>
            <a:r>
              <a:rPr lang="ru-RU" dirty="0"/>
              <a:t>ɔ</a:t>
            </a:r>
            <a:r>
              <a:rPr lang="en-US" dirty="0"/>
              <a:t>n</a:t>
            </a:r>
            <a:r>
              <a:rPr lang="ru-RU" dirty="0"/>
              <a:t>] в виду неустойчивости статуса этой носовой велярной фонемы.</a:t>
            </a:r>
          </a:p>
          <a:p>
            <a:pPr algn="just"/>
            <a:r>
              <a:rPr lang="ru-RU" dirty="0"/>
              <a:t>Также следует обратить внимание на особенности реализации фонемы английского языка [</a:t>
            </a:r>
            <a:r>
              <a:rPr lang="en-US" dirty="0"/>
              <a:t>θ</a:t>
            </a:r>
            <a:r>
              <a:rPr lang="ru-RU" dirty="0"/>
              <a:t>]. Пять информантов женского пола произносят эту фонетическую переменную как [</a:t>
            </a:r>
            <a:r>
              <a:rPr lang="en-US" dirty="0"/>
              <a:t>t</a:t>
            </a:r>
            <a:r>
              <a:rPr lang="ru-RU" dirty="0"/>
              <a:t>], что следует из примера со словом </a:t>
            </a:r>
            <a:r>
              <a:rPr lang="en-US" i="1" dirty="0"/>
              <a:t>thought</a:t>
            </a:r>
            <a:r>
              <a:rPr lang="ru-RU" dirty="0"/>
              <a:t>. Вместо британского [</a:t>
            </a:r>
            <a:r>
              <a:rPr lang="en-US" dirty="0"/>
              <a:t>θ</a:t>
            </a:r>
            <a:r>
              <a:rPr lang="ru-RU" dirty="0"/>
              <a:t>ɔ:</a:t>
            </a:r>
            <a:r>
              <a:rPr lang="en-US" dirty="0"/>
              <a:t>t</a:t>
            </a:r>
            <a:r>
              <a:rPr lang="ru-RU" dirty="0"/>
              <a:t>] получается вариант [</a:t>
            </a:r>
            <a:r>
              <a:rPr lang="en-US" dirty="0"/>
              <a:t>t</a:t>
            </a:r>
            <a:r>
              <a:rPr lang="ru-RU" dirty="0"/>
              <a:t>ɔ</a:t>
            </a:r>
            <a:r>
              <a:rPr lang="en-US" dirty="0"/>
              <a:t>t</a:t>
            </a:r>
            <a:r>
              <a:rPr lang="ru-RU" dirty="0"/>
              <a:t>]. Следует отметить, что фонема /</a:t>
            </a:r>
            <a:r>
              <a:rPr lang="en-US" dirty="0"/>
              <a:t>θ</a:t>
            </a:r>
            <a:r>
              <a:rPr lang="ru-RU" dirty="0"/>
              <a:t>/ отсутствует в системе консонантизма ЯЙ.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827837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1800" b="1" dirty="0"/>
              <a:t>ИНОСТРАННАЯ ФИЛОЛОГИЯ.  </a:t>
            </a:r>
            <a:br>
              <a:rPr lang="uk-UA" sz="1800" b="1" dirty="0"/>
            </a:br>
            <a:r>
              <a:rPr lang="uk-UA" sz="1800" b="1" dirty="0"/>
              <a:t>СОЦИАЛЬНАЯ И НАЦИОНАЛЬНАЯ ВАРИАТИВНОСТЬ ЯЗЫКА И ЛИТЕРАТУРЫ</a:t>
            </a:r>
            <a:r>
              <a:rPr lang="ru-RU" sz="1800" dirty="0"/>
              <a:t/>
            </a:r>
            <a:br>
              <a:rPr lang="ru-RU" sz="1800" dirty="0"/>
            </a:br>
            <a:r>
              <a:rPr lang="ru-RU" sz="1800" dirty="0"/>
              <a:t/>
            </a:r>
            <a:br>
              <a:rPr lang="ru-RU" sz="1800" dirty="0"/>
            </a:br>
            <a:r>
              <a:rPr lang="en-US" sz="1800" i="1" dirty="0"/>
              <a:t>V</a:t>
            </a:r>
            <a:r>
              <a:rPr lang="uk-UA" sz="1800" i="1" dirty="0"/>
              <a:t> МЕЖДУНАРОДНЫЙ НАУЧНЫЙ КОНГРЕСС</a:t>
            </a:r>
            <a:endParaRPr lang="ru-RU" sz="1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endParaRPr lang="ru-RU" dirty="0" smtClean="0"/>
          </a:p>
          <a:p>
            <a:pPr algn="just"/>
            <a:r>
              <a:rPr lang="ru-RU" dirty="0" smtClean="0"/>
              <a:t>На </a:t>
            </a:r>
            <a:r>
              <a:rPr lang="ru-RU" dirty="0"/>
              <a:t>основе проделанного анализа можно сделать следующие выводы:</a:t>
            </a:r>
          </a:p>
          <a:p>
            <a:pPr lvl="0" algn="just"/>
            <a:r>
              <a:rPr lang="ru-RU" dirty="0"/>
              <a:t>Девушки-информанты произносят ряд слов как в британском английском.</a:t>
            </a:r>
          </a:p>
          <a:p>
            <a:pPr lvl="0" algn="just"/>
            <a:r>
              <a:rPr lang="ru-RU" dirty="0"/>
              <a:t>В языке йоруба нет долгих гласных и информанты произносят долгие в БА гласные кратко.</a:t>
            </a:r>
          </a:p>
          <a:p>
            <a:pPr lvl="0" algn="just"/>
            <a:r>
              <a:rPr lang="ru-RU" dirty="0"/>
              <a:t>Фонема британского английского /æ/ отсутствует среди гласных ЯЙ и в пяти случаях реализуется студентками из Нигерии как [ɛ].</a:t>
            </a:r>
          </a:p>
          <a:p>
            <a:pPr lvl="0" algn="just"/>
            <a:r>
              <a:rPr lang="ru-RU" dirty="0"/>
              <a:t>Среди согласных фонем ЯЙ фонема /ŋ/ не имеет однозначного статуса. Поэтому в ходе чтения наречие </a:t>
            </a:r>
            <a:r>
              <a:rPr lang="en-US" i="1" dirty="0"/>
              <a:t>long</a:t>
            </a:r>
            <a:r>
              <a:rPr lang="ru-RU" dirty="0"/>
              <a:t> информантами читается как [</a:t>
            </a:r>
            <a:r>
              <a:rPr lang="en-US" dirty="0"/>
              <a:t>l</a:t>
            </a:r>
            <a:r>
              <a:rPr lang="ru-RU" dirty="0"/>
              <a:t>ɔ</a:t>
            </a:r>
            <a:r>
              <a:rPr lang="en-US" dirty="0"/>
              <a:t>n</a:t>
            </a:r>
            <a:r>
              <a:rPr lang="ru-RU" dirty="0"/>
              <a:t>].</a:t>
            </a:r>
          </a:p>
          <a:p>
            <a:pPr lvl="0" algn="just"/>
            <a:r>
              <a:rPr lang="ru-RU" dirty="0"/>
              <a:t>Также следует обратить внимание на особенности реализации фонемы английского языка [</a:t>
            </a:r>
            <a:r>
              <a:rPr lang="en-US" dirty="0"/>
              <a:t>θ</a:t>
            </a:r>
            <a:r>
              <a:rPr lang="ru-RU" dirty="0"/>
              <a:t>]. Пять информантов женского пола произносят эту фонологическую переменную в виде варианта [</a:t>
            </a:r>
            <a:r>
              <a:rPr lang="en-US" dirty="0"/>
              <a:t>t</a:t>
            </a:r>
            <a:r>
              <a:rPr lang="ru-RU" dirty="0"/>
              <a:t>]. </a:t>
            </a:r>
          </a:p>
          <a:p>
            <a:pPr marL="0" indent="0" algn="just">
              <a:buNone/>
            </a:pPr>
            <a:r>
              <a:rPr lang="ru-RU" dirty="0"/>
              <a:t>Таким образом, можно сделать вывод, что даже в официальном контексте общения на сегментном уровне прослеживается влияние фонетических особенностей языка йоруба на артикуляцию нигерийского варианта английского языка, на котором разговаривают информанты женского пола – студентки из Федеративной Республики Нигерия.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0226789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1548</Words>
  <Application>Microsoft Office PowerPoint</Application>
  <PresentationFormat>Широкоэкранный</PresentationFormat>
  <Paragraphs>70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Тема Office</vt:lpstr>
      <vt:lpstr>ИНОСТРАННАЯ ФИЛОЛОГИЯ.   СОЦИАЛЬНАЯ И НАЦИОНАЛЬНАЯ ВАРИАТИВНОСТЬ ЯЗЫКА И ЛИТЕРАТУРЫ  V МЕЖДУНАРОДНЫЙ НАУЧНЫЙ КОНГРЕСС </vt:lpstr>
      <vt:lpstr>ИНОСТРАННАЯ ФИЛОЛОГИЯ.   СОЦИАЛЬНАЯ И НАЦИОНАЛЬНАЯ ВАРИАТИВНОСТЬ ЯЗЫКА И ЛИТЕРАТУРЫ  V МЕЖДУНАРОДНЫЙ НАУЧНЫЙ КОНГРЕСС</vt:lpstr>
      <vt:lpstr>ИНОСТРАННАЯ ФИЛОЛОГИЯ.   СОЦИАЛЬНАЯ И НАЦИОНАЛЬНАЯ ВАРИАТИВНОСТЬ ЯЗЫКА И ЛИТЕРАТУРЫ  V МЕЖДУНАРОДНЫЙ НАУЧНЫЙ КОНГРЕСС</vt:lpstr>
      <vt:lpstr>ИНОСТРАННАЯ ФИЛОЛОГИЯ.   СОЦИАЛЬНАЯ И НАЦИОНАЛЬНАЯ ВАРИАТИВНОСТЬ ЯЗЫКА И ЛИТЕРАТУРЫ  V МЕЖДУНАРОДНЫЙ НАУЧНЫЙ КОНГРЕСС</vt:lpstr>
      <vt:lpstr>ИНОСТРАННАЯ ФИЛОЛОГИЯ.   СОЦИАЛЬНАЯ И НАЦИОНАЛЬНАЯ ВАРИАТИВНОСТЬ ЯЗЫКА И ЛИТЕРАТУРЫ  V МЕЖДУНАРОДНЫЙ НАУЧНЫЙ КОНГРЕСС</vt:lpstr>
      <vt:lpstr>ИНОСТРАННАЯ ФИЛОЛОГИЯ.   СОЦИАЛЬНАЯ И НАЦИОНАЛЬНАЯ ВАРИАТИВНОСТЬ ЯЗЫКА И ЛИТЕРАТУРЫ  V МЕЖДУНАРОДНЫЙ НАУЧНЫЙ КОНГРЕСС</vt:lpstr>
      <vt:lpstr>ИНОСТРАННАЯ ФИЛОЛОГИЯ.   СОЦИАЛЬНАЯ И НАЦИОНАЛЬНАЯ ВАРИАТИВНОСТЬ ЯЗЫКА И ЛИТЕРАТУРЫ  V МЕЖДУНАРОДНЫЙ НАУЧНЫЙ КОНГРЕСС</vt:lpstr>
      <vt:lpstr>ИНОСТРАННАЯ ФИЛОЛОГИЯ.   СОЦИАЛЬНАЯ И НАЦИОНАЛЬНАЯ ВАРИАТИВНОСТЬ ЯЗЫКА И ЛИТЕРАТУРЫ  V МЕЖДУНАРОДНЫЙ НАУЧНЫЙ КОНГРЕСС</vt:lpstr>
      <vt:lpstr>ИНОСТРАННАЯ ФИЛОЛОГИЯ.   СОЦИАЛЬНАЯ И НАЦИОНАЛЬНАЯ ВАРИАТИВНОСТЬ ЯЗЫКА И ЛИТЕРАТУРЫ  V МЕЖДУНАРОДНЫЙ НАУЧНЫЙ КОНГРЕСС</vt:lpstr>
      <vt:lpstr>ИНОСТРАННАЯ ФИЛОЛОГИЯ.   СОЦИАЛЬНАЯ И НАЦИОНАЛЬНАЯ ВАРИАТИВНОСТЬ ЯЗЫКА И ЛИТЕРАТУРЫ  V МЕЖДУНАРОДНЫЙ НАУЧНЫЙ КОНГРЕСС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ИНОСТРАННАЯ ФИЛОЛОГИЯ.   СОЦИАЛЬНАЯ И НАЦИОНАЛЬНАЯ ВАРИАТИВНОСТЬ ЯЗЫКА И ЛИТЕРАТУРЫ   V МЕЖДУНАРОДНЫЙ НАУЧНЫЙ КОНГРЕСС </dc:title>
  <dc:creator>Пользователь</dc:creator>
  <cp:lastModifiedBy>Пользователь</cp:lastModifiedBy>
  <cp:revision>5</cp:revision>
  <dcterms:created xsi:type="dcterms:W3CDTF">2020-05-07T15:05:03Z</dcterms:created>
  <dcterms:modified xsi:type="dcterms:W3CDTF">2020-05-07T15:43:28Z</dcterms:modified>
</cp:coreProperties>
</file>