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9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8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87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388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97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32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0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1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4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2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FED865F-56A7-4016-83A5-C3B70CF7A049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F8C391A-A430-4547-837E-342A355D78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4899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1B3E68-C44C-407E-B3C5-D14BA79B1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892" y="3429000"/>
            <a:ext cx="11353480" cy="1112373"/>
          </a:xfrm>
        </p:spPr>
        <p:txBody>
          <a:bodyPr>
            <a:normAutofit fontScale="90000"/>
          </a:bodyPr>
          <a:lstStyle/>
          <a:p>
            <a:r>
              <a:rPr lang="ru-RU" b="1">
                <a:latin typeface="Franklin Gothic Medium" panose="020B0603020102020204" pitchFamily="34" charset="0"/>
              </a:rPr>
              <a:t>МОЛОДёЖНЫЙ</a:t>
            </a:r>
            <a:r>
              <a:rPr lang="ru-RU" b="1" dirty="0">
                <a:latin typeface="Franklin Gothic Medium" panose="020B0603020102020204" pitchFamily="34" charset="0"/>
              </a:rPr>
              <a:t> СЛЕНГ СТУДЕНТОВ АВСТРИИ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D8A5A5D-DEA0-46D0-982B-F7D50195A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9337" y="4909222"/>
            <a:ext cx="8712591" cy="617953"/>
          </a:xfrm>
        </p:spPr>
        <p:txBody>
          <a:bodyPr/>
          <a:lstStyle/>
          <a:p>
            <a:r>
              <a:rPr lang="ru-RU" sz="2400" b="1" i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Авторы: М. В.</a:t>
            </a:r>
            <a:r>
              <a:rPr lang="en-US" sz="2400" b="1" i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 </a:t>
            </a:r>
            <a:r>
              <a:rPr lang="ru-RU" sz="2400" b="1" i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Чернышова, А.</a:t>
            </a:r>
            <a:r>
              <a:rPr lang="en-US" sz="2400" b="1" i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 </a:t>
            </a:r>
            <a:r>
              <a:rPr lang="ru-RU" sz="2400" b="1" i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А.</a:t>
            </a:r>
            <a:r>
              <a:rPr lang="en-US" sz="2400" b="1" i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 </a:t>
            </a:r>
            <a:r>
              <a:rPr lang="ru-RU" sz="2400" b="1" i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Абросимова</a:t>
            </a:r>
            <a:endParaRPr lang="ru-RU" sz="2400" dirty="0">
              <a:solidFill>
                <a:schemeClr val="bg2"/>
              </a:solidFill>
              <a:latin typeface="Franklin Gothic Medium" panose="020B06030201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A5A7EB-3237-4055-838C-61475107A910}"/>
              </a:ext>
            </a:extLst>
          </p:cNvPr>
          <p:cNvSpPr/>
          <p:nvPr/>
        </p:nvSpPr>
        <p:spPr>
          <a:xfrm>
            <a:off x="3273286" y="267089"/>
            <a:ext cx="57646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Федеральное государственное автономное образовательное </a:t>
            </a:r>
          </a:p>
          <a:p>
            <a:pPr algn="ctr"/>
            <a:r>
              <a:rPr lang="ru-RU" b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учреждение высшего образования</a:t>
            </a:r>
          </a:p>
          <a:p>
            <a:pPr algn="ctr"/>
            <a:r>
              <a:rPr lang="ru-RU" b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«КРЫМСКИЙ ФЕДЕРАЛЬНЫЙ УНИВЕРСИТЕТ </a:t>
            </a:r>
          </a:p>
          <a:p>
            <a:pPr algn="ctr"/>
            <a:r>
              <a:rPr lang="ru-RU" b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имени В. И. Вернадского»</a:t>
            </a:r>
          </a:p>
          <a:p>
            <a:pPr algn="ctr"/>
            <a:r>
              <a:rPr lang="ru-RU" b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(ФГАОУ ВО «КФУ им. В. И. Вернадского»)</a:t>
            </a:r>
          </a:p>
          <a:p>
            <a:pPr algn="ctr"/>
            <a:r>
              <a:rPr lang="ru-RU" b="1" dirty="0">
                <a:solidFill>
                  <a:schemeClr val="bg2"/>
                </a:solidFill>
                <a:latin typeface="Franklin Gothic Medium" panose="020B0603020102020204" pitchFamily="34" charset="0"/>
              </a:rPr>
              <a:t>ИНСТИТУТ ИНОСТРАННОЙ ФИЛОЛОГИИ </a:t>
            </a:r>
          </a:p>
          <a:p>
            <a:pPr algn="ctr"/>
            <a:r>
              <a:rPr lang="ru-RU" dirty="0"/>
              <a:t>Кафедра немецкой филологии</a:t>
            </a:r>
          </a:p>
        </p:txBody>
      </p:sp>
    </p:spTree>
    <p:extLst>
      <p:ext uri="{BB962C8B-B14F-4D97-AF65-F5344CB8AC3E}">
        <p14:creationId xmlns:p14="http://schemas.microsoft.com/office/powerpoint/2010/main" val="2311080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0A3AD-93F5-434C-979A-15D5CC635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uk-UA" sz="2400" b="1" dirty="0" err="1">
                <a:latin typeface="Franklin Gothic Medium" panose="020B0603020102020204" pitchFamily="34" charset="0"/>
              </a:rPr>
              <a:t>Встречаются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также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одни</a:t>
            </a:r>
            <a:r>
              <a:rPr lang="uk-UA" sz="2400" b="1" dirty="0">
                <a:latin typeface="Franklin Gothic Medium" panose="020B0603020102020204" pitchFamily="34" charset="0"/>
              </a:rPr>
              <a:t> и те же </a:t>
            </a:r>
            <a:r>
              <a:rPr lang="uk-UA" sz="2400" b="1" dirty="0" err="1">
                <a:latin typeface="Franklin Gothic Medium" panose="020B0603020102020204" pitchFamily="34" charset="0"/>
              </a:rPr>
              <a:t>англицизмы</a:t>
            </a:r>
            <a:r>
              <a:rPr lang="uk-UA" sz="2400" b="1" dirty="0">
                <a:latin typeface="Franklin Gothic Medium" panose="020B0603020102020204" pitchFamily="34" charset="0"/>
              </a:rPr>
              <a:t>, </a:t>
            </a:r>
            <a:r>
              <a:rPr lang="uk-UA" sz="2400" b="1" dirty="0" err="1">
                <a:latin typeface="Franklin Gothic Medium" panose="020B0603020102020204" pitchFamily="34" charset="0"/>
              </a:rPr>
              <a:t>заимствованные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как</a:t>
            </a:r>
            <a:r>
              <a:rPr lang="uk-UA" sz="2400" b="1" dirty="0">
                <a:latin typeface="Franklin Gothic Medium" panose="020B0603020102020204" pitchFamily="34" charset="0"/>
              </a:rPr>
              <a:t> в </a:t>
            </a:r>
            <a:r>
              <a:rPr lang="uk-UA" sz="2400" b="1" dirty="0" err="1">
                <a:latin typeface="Franklin Gothic Medium" panose="020B0603020102020204" pitchFamily="34" charset="0"/>
              </a:rPr>
              <a:t>немецком</a:t>
            </a:r>
            <a:r>
              <a:rPr lang="uk-UA" sz="2400" b="1" dirty="0">
                <a:latin typeface="Franklin Gothic Medium" panose="020B0603020102020204" pitchFamily="34" charset="0"/>
              </a:rPr>
              <a:t>, так и в </a:t>
            </a:r>
            <a:r>
              <a:rPr lang="uk-UA" sz="2400" b="1" dirty="0" err="1">
                <a:latin typeface="Franklin Gothic Medium" panose="020B0603020102020204" pitchFamily="34" charset="0"/>
              </a:rPr>
              <a:t>австрийском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варианте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молодежного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языка</a:t>
            </a:r>
            <a:r>
              <a:rPr lang="uk-UA" sz="2400" dirty="0">
                <a:latin typeface="Franklin Gothic Medium" panose="020B0603020102020204" pitchFamily="34" charset="0"/>
              </a:rPr>
              <a:t>. </a:t>
            </a:r>
            <a:endParaRPr lang="ru-RU" sz="2400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0CFA179-72F7-4CE2-B0C3-F109B893AE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8473331"/>
              </p:ext>
            </p:extLst>
          </p:nvPr>
        </p:nvGraphicFramePr>
        <p:xfrm>
          <a:off x="1202601" y="2376031"/>
          <a:ext cx="9783762" cy="3044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254">
                  <a:extLst>
                    <a:ext uri="{9D8B030D-6E8A-4147-A177-3AD203B41FA5}">
                      <a16:colId xmlns:a16="http://schemas.microsoft.com/office/drawing/2014/main" val="468614146"/>
                    </a:ext>
                  </a:extLst>
                </a:gridCol>
                <a:gridCol w="3261254">
                  <a:extLst>
                    <a:ext uri="{9D8B030D-6E8A-4147-A177-3AD203B41FA5}">
                      <a16:colId xmlns:a16="http://schemas.microsoft.com/office/drawing/2014/main" val="4184601817"/>
                    </a:ext>
                  </a:extLst>
                </a:gridCol>
                <a:gridCol w="3261254">
                  <a:extLst>
                    <a:ext uri="{9D8B030D-6E8A-4147-A177-3AD203B41FA5}">
                      <a16:colId xmlns:a16="http://schemas.microsoft.com/office/drawing/2014/main" val="3877742078"/>
                    </a:ext>
                  </a:extLst>
                </a:gridCol>
              </a:tblGrid>
              <a:tr h="507351">
                <a:tc>
                  <a:txBody>
                    <a:bodyPr/>
                    <a:lstStyle/>
                    <a:p>
                      <a:r>
                        <a:rPr lang="ru-RU" dirty="0"/>
                        <a:t>Жаргонизм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Перевод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664788"/>
                  </a:ext>
                </a:extLst>
              </a:tr>
              <a:tr h="507351">
                <a:tc>
                  <a:txBody>
                    <a:bodyPr/>
                    <a:lstStyle/>
                    <a:p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checken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begreifen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соображать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872009"/>
                  </a:ext>
                </a:extLst>
              </a:tr>
              <a:tr h="507351">
                <a:tc>
                  <a:txBody>
                    <a:bodyPr/>
                    <a:lstStyle/>
                    <a:p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chillig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entspannend, gemütlich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расслабленный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698183"/>
                  </a:ext>
                </a:extLst>
              </a:tr>
              <a:tr h="507351">
                <a:tc>
                  <a:txBody>
                    <a:bodyPr/>
                    <a:lstStyle/>
                    <a:p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Trash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Mist, verlorenes Zeug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помет, </a:t>
                      </a:r>
                      <a:r>
                        <a:rPr lang="ru-RU" dirty="0" err="1"/>
                        <a:t>потеренные</a:t>
                      </a:r>
                      <a:r>
                        <a:rPr lang="ru-RU" dirty="0"/>
                        <a:t> вещи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223123"/>
                  </a:ext>
                </a:extLst>
              </a:tr>
              <a:tr h="507351">
                <a:tc>
                  <a:txBody>
                    <a:bodyPr/>
                    <a:lstStyle/>
                    <a:p>
                      <a:r>
                        <a:rPr lang="de-DE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lollen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laut lachen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громко смеяться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61686"/>
                  </a:ext>
                </a:extLst>
              </a:tr>
              <a:tr h="507351">
                <a:tc>
                  <a:txBody>
                    <a:bodyPr/>
                    <a:lstStyle/>
                    <a:p>
                      <a:r>
                        <a:rPr lang="de-DE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lollig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witzig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смешной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95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661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878B8-710E-4681-8D6B-BD41AB281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Franklin Gothic Medium" panose="020B0603020102020204" pitchFamily="34" charset="0"/>
              </a:rPr>
              <a:t>«Чисто австрийские» слова и выражения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48FDB9F-148E-4EDB-A056-FE3BE0A4DF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682376"/>
              </p:ext>
            </p:extLst>
          </p:nvPr>
        </p:nvGraphicFramePr>
        <p:xfrm>
          <a:off x="1203325" y="2011363"/>
          <a:ext cx="9783762" cy="221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254">
                  <a:extLst>
                    <a:ext uri="{9D8B030D-6E8A-4147-A177-3AD203B41FA5}">
                      <a16:colId xmlns:a16="http://schemas.microsoft.com/office/drawing/2014/main" val="2017318151"/>
                    </a:ext>
                  </a:extLst>
                </a:gridCol>
                <a:gridCol w="3261254">
                  <a:extLst>
                    <a:ext uri="{9D8B030D-6E8A-4147-A177-3AD203B41FA5}">
                      <a16:colId xmlns:a16="http://schemas.microsoft.com/office/drawing/2014/main" val="1532018027"/>
                    </a:ext>
                  </a:extLst>
                </a:gridCol>
                <a:gridCol w="3261254">
                  <a:extLst>
                    <a:ext uri="{9D8B030D-6E8A-4147-A177-3AD203B41FA5}">
                      <a16:colId xmlns:a16="http://schemas.microsoft.com/office/drawing/2014/main" val="20874314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Жаргонизм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Перевод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938475"/>
                  </a:ext>
                </a:extLst>
              </a:tr>
              <a:tr h="559780">
                <a:tc>
                  <a:txBody>
                    <a:bodyPr/>
                    <a:lstStyle/>
                    <a:p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einflecken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nfer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bekommen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получить пять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360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Schwarzkappler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Kontrollor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контролер в 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общественном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транспорте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642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Donauinselfest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проводимый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Вене</a:t>
                      </a:r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праздник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509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060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DCA95-EC53-44BE-AEEC-AE0A77384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Franklin Gothic Medium" panose="020B0603020102020204" pitchFamily="34" charset="0"/>
              </a:rPr>
              <a:t>Различия в жаргонизмах: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15446E80-DA9A-4C5B-AAB7-B784AAFA7E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299154"/>
              </p:ext>
            </p:extLst>
          </p:nvPr>
        </p:nvGraphicFramePr>
        <p:xfrm>
          <a:off x="1203324" y="2011363"/>
          <a:ext cx="10074276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569">
                  <a:extLst>
                    <a:ext uri="{9D8B030D-6E8A-4147-A177-3AD203B41FA5}">
                      <a16:colId xmlns:a16="http://schemas.microsoft.com/office/drawing/2014/main" val="1343296294"/>
                    </a:ext>
                  </a:extLst>
                </a:gridCol>
                <a:gridCol w="2518569">
                  <a:extLst>
                    <a:ext uri="{9D8B030D-6E8A-4147-A177-3AD203B41FA5}">
                      <a16:colId xmlns:a16="http://schemas.microsoft.com/office/drawing/2014/main" val="2769036046"/>
                    </a:ext>
                  </a:extLst>
                </a:gridCol>
                <a:gridCol w="2518569">
                  <a:extLst>
                    <a:ext uri="{9D8B030D-6E8A-4147-A177-3AD203B41FA5}">
                      <a16:colId xmlns:a16="http://schemas.microsoft.com/office/drawing/2014/main" val="2257911970"/>
                    </a:ext>
                  </a:extLst>
                </a:gridCol>
                <a:gridCol w="2518569">
                  <a:extLst>
                    <a:ext uri="{9D8B030D-6E8A-4147-A177-3AD203B41FA5}">
                      <a16:colId xmlns:a16="http://schemas.microsoft.com/office/drawing/2014/main" val="2609787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Австрии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 Германии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Перевод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714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rauchen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suchteln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quarzen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Lungenkrebsf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</a:t>
                      </a:r>
                      <a:r>
                        <a:rPr lang="en-US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ttern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курить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624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stehlen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</a:t>
                      </a:r>
                      <a:r>
                        <a:rPr lang="uk-UA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</a:t>
                      </a:r>
                      <a:r>
                        <a:rPr lang="de-DE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tzen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eint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</a:t>
                      </a:r>
                      <a:r>
                        <a:rPr lang="de-DE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einklaufen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abrippen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воровать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804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Edelstoff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Blechbr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</a:t>
                      </a:r>
                      <a:r>
                        <a:rPr lang="de-DE" sz="180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tchen</a:t>
                      </a:r>
                      <a:r>
                        <a:rPr lang="uk-UA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Knallwasser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пиво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341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17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00160CB-249A-4C99-A8DD-34DCFFC20499}"/>
              </a:ext>
            </a:extLst>
          </p:cNvPr>
          <p:cNvSpPr/>
          <p:nvPr/>
        </p:nvSpPr>
        <p:spPr>
          <a:xfrm>
            <a:off x="407232" y="1193484"/>
            <a:ext cx="113775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chemeClr val="bg2">
                    <a:lumMod val="75000"/>
                  </a:schemeClr>
                </a:solidFill>
                <a:latin typeface="Franklin Gothic Medium" panose="020B0603020102020204" pitchFamily="34" charset="0"/>
              </a:rPr>
              <a:t>Таким образом, в немецком языке Австрии и Германии естественно присутствуют определенные различия, которые сохраняются не только в нормативных языковых вариантах (австрийском), но и в молодежном жаргоне, что свидетельствует о языковом </a:t>
            </a:r>
            <a:r>
              <a:rPr lang="ru-RU" sz="3200" dirty="0" err="1">
                <a:solidFill>
                  <a:schemeClr val="bg2">
                    <a:lumMod val="75000"/>
                  </a:schemeClr>
                </a:solidFill>
                <a:latin typeface="Franklin Gothic Medium" panose="020B0603020102020204" pitchFamily="34" charset="0"/>
              </a:rPr>
              <a:t>плюрицентризме</a:t>
            </a:r>
            <a:r>
              <a:rPr lang="ru-RU" sz="3200" dirty="0">
                <a:solidFill>
                  <a:schemeClr val="bg2">
                    <a:lumMod val="75000"/>
                  </a:schemeClr>
                </a:solidFill>
                <a:latin typeface="Franklin Gothic Medium" panose="020B0603020102020204" pitchFamily="34" charset="0"/>
              </a:rPr>
              <a:t> немецкоязычного пространства как отражении многообразия культур. </a:t>
            </a:r>
          </a:p>
        </p:txBody>
      </p:sp>
    </p:spTree>
    <p:extLst>
      <p:ext uri="{BB962C8B-B14F-4D97-AF65-F5344CB8AC3E}">
        <p14:creationId xmlns:p14="http://schemas.microsoft.com/office/powerpoint/2010/main" val="1263709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CD4F5-2E5F-4B29-A729-AB37BB1AA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latin typeface="Franklin Gothic Medium" panose="020B06030201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3013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C297AE-BCA4-47CE-88DA-DCEBCE6F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Franklin Gothic Medium" panose="020B0603020102020204" pitchFamily="34" charset="0"/>
              </a:rPr>
              <a:t>В статье представлены: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CD88DA-A6EA-4BE4-B04C-F88443FAB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2011680"/>
            <a:ext cx="10888394" cy="4206240"/>
          </a:xfrm>
        </p:spPr>
        <p:txBody>
          <a:bodyPr/>
          <a:lstStyle/>
          <a:p>
            <a:pPr algn="just"/>
            <a:r>
              <a:rPr lang="ru-RU" sz="3600" dirty="0">
                <a:latin typeface="Franklin Gothic Medium" panose="020B0603020102020204" pitchFamily="34" charset="0"/>
              </a:rPr>
              <a:t>основные подходы к определению понятия «сленг»;</a:t>
            </a:r>
          </a:p>
          <a:p>
            <a:pPr algn="just"/>
            <a:r>
              <a:rPr lang="ru-RU" sz="3600" dirty="0">
                <a:latin typeface="Franklin Gothic Medium" panose="020B0603020102020204" pitchFamily="34" charset="0"/>
              </a:rPr>
              <a:t>особенности молодежного сленга в социальных диалектах;</a:t>
            </a:r>
          </a:p>
          <a:p>
            <a:pPr algn="just"/>
            <a:r>
              <a:rPr lang="ru-RU" sz="3600" dirty="0">
                <a:latin typeface="Franklin Gothic Medium" panose="020B0603020102020204" pitchFamily="34" charset="0"/>
              </a:rPr>
              <a:t>особенностей молодежного сленга студентов Австрии.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46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574D66-72A1-45D5-8960-F22F04B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375616"/>
            <a:ext cx="11369040" cy="150876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>
                <a:latin typeface="Franklin Gothic Medium" panose="020B0603020102020204" pitchFamily="34" charset="0"/>
              </a:rPr>
              <a:t>Словарный состав молодого поколения значительно отличается от словарного состава представителей следующих и предыдущих поколений</a:t>
            </a:r>
            <a:br>
              <a:rPr lang="ru-RU" sz="2800" dirty="0">
                <a:latin typeface="Franklin Gothic Medium" panose="020B0603020102020204" pitchFamily="34" charset="0"/>
              </a:rPr>
            </a:br>
            <a:endParaRPr lang="ru-RU" sz="2800" dirty="0">
              <a:latin typeface="Franklin Gothic Medium" panose="020B060302010202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FD0EFE3-8462-4DE4-82B0-77F6EA6AB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2" y="2012486"/>
            <a:ext cx="7042430" cy="4690368"/>
          </a:xfrm>
          <a:effectLst>
            <a:glow rad="127000">
              <a:schemeClr val="accent1">
                <a:alpha val="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73385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903196-5686-4BF5-ADA1-194CDCC9B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/>
              <a:t>Происхождение слова «сленг»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A3EC97-9C3E-4FAD-AB63-0DA49E7EB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i="1" dirty="0">
                <a:latin typeface="Franklin Gothic Medium" panose="020B0603020102020204" pitchFamily="34" charset="0"/>
              </a:rPr>
              <a:t>Джонатан Би </a:t>
            </a:r>
            <a:r>
              <a:rPr lang="uk-UA" dirty="0" err="1">
                <a:latin typeface="Franklin Gothic Medium" panose="020B0603020102020204" pitchFamily="34" charset="0"/>
              </a:rPr>
              <a:t>утверждал</a:t>
            </a:r>
            <a:r>
              <a:rPr lang="uk-UA" dirty="0">
                <a:latin typeface="Franklin Gothic Medium" panose="020B0603020102020204" pitchFamily="34" charset="0"/>
              </a:rPr>
              <a:t>, </a:t>
            </a:r>
            <a:r>
              <a:rPr lang="uk-UA" dirty="0" err="1">
                <a:latin typeface="Franklin Gothic Medium" panose="020B0603020102020204" pitchFamily="34" charset="0"/>
              </a:rPr>
              <a:t>что</a:t>
            </a:r>
            <a:r>
              <a:rPr lang="uk-UA" dirty="0">
                <a:latin typeface="Franklin Gothic Medium" panose="020B0603020102020204" pitchFamily="34" charset="0"/>
              </a:rPr>
              <a:t> слово «сленг» </a:t>
            </a:r>
            <a:r>
              <a:rPr lang="uk-UA" dirty="0" err="1">
                <a:latin typeface="Franklin Gothic Medium" panose="020B0603020102020204" pitchFamily="34" charset="0"/>
              </a:rPr>
              <a:t>происходит</a:t>
            </a:r>
            <a:r>
              <a:rPr lang="uk-UA" dirty="0">
                <a:latin typeface="Franklin Gothic Medium" panose="020B0603020102020204" pitchFamily="34" charset="0"/>
              </a:rPr>
              <a:t> от «</a:t>
            </a:r>
            <a:r>
              <a:rPr lang="uk-UA" dirty="0" err="1">
                <a:latin typeface="Franklin Gothic Medium" panose="020B0603020102020204" pitchFamily="34" charset="0"/>
              </a:rPr>
              <a:t>оков</a:t>
            </a:r>
            <a:r>
              <a:rPr lang="uk-UA" dirty="0">
                <a:latin typeface="Franklin Gothic Medium" panose="020B0603020102020204" pitchFamily="34" charset="0"/>
              </a:rPr>
              <a:t>, </a:t>
            </a:r>
            <a:r>
              <a:rPr lang="uk-UA" dirty="0" err="1">
                <a:latin typeface="Franklin Gothic Medium" panose="020B0603020102020204" pitchFamily="34" charset="0"/>
              </a:rPr>
              <a:t>которые</a:t>
            </a:r>
            <a:r>
              <a:rPr lang="uk-UA" dirty="0">
                <a:latin typeface="Franklin Gothic Medium" panose="020B0603020102020204" pitchFamily="34" charset="0"/>
              </a:rPr>
              <a:t> носили </a:t>
            </a:r>
            <a:r>
              <a:rPr lang="uk-UA" dirty="0" err="1">
                <a:latin typeface="Franklin Gothic Medium" panose="020B0603020102020204" pitchFamily="34" charset="0"/>
              </a:rPr>
              <a:t>заключенные</a:t>
            </a:r>
            <a:r>
              <a:rPr lang="uk-UA" dirty="0">
                <a:latin typeface="Franklin Gothic Medium" panose="020B0603020102020204" pitchFamily="34" charset="0"/>
              </a:rPr>
              <a:t>, и </a:t>
            </a:r>
            <a:r>
              <a:rPr lang="uk-UA" dirty="0" err="1">
                <a:latin typeface="Franklin Gothic Medium" panose="020B0603020102020204" pitchFamily="34" charset="0"/>
              </a:rPr>
              <a:t>которые</a:t>
            </a:r>
            <a:r>
              <a:rPr lang="uk-UA" dirty="0">
                <a:latin typeface="Franklin Gothic Medium" panose="020B0603020102020204" pitchFamily="34" charset="0"/>
              </a:rPr>
              <a:t> получили </a:t>
            </a:r>
            <a:r>
              <a:rPr lang="uk-UA" dirty="0" err="1">
                <a:latin typeface="Franklin Gothic Medium" panose="020B0603020102020204" pitchFamily="34" charset="0"/>
              </a:rPr>
              <a:t>свое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название</a:t>
            </a:r>
            <a:r>
              <a:rPr lang="uk-UA" dirty="0">
                <a:latin typeface="Franklin Gothic Medium" panose="020B0603020102020204" pitchFamily="34" charset="0"/>
              </a:rPr>
              <a:t> от </a:t>
            </a:r>
            <a:r>
              <a:rPr lang="uk-UA" dirty="0" err="1">
                <a:latin typeface="Franklin Gothic Medium" panose="020B0603020102020204" pitchFamily="34" charset="0"/>
              </a:rPr>
              <a:t>манеры</a:t>
            </a:r>
            <a:r>
              <a:rPr lang="uk-UA" dirty="0">
                <a:latin typeface="Franklin Gothic Medium" panose="020B0603020102020204" pitchFamily="34" charset="0"/>
              </a:rPr>
              <a:t>, </a:t>
            </a:r>
            <a:r>
              <a:rPr lang="uk-UA" dirty="0" err="1">
                <a:latin typeface="Franklin Gothic Medium" panose="020B0603020102020204" pitchFamily="34" charset="0"/>
              </a:rPr>
              <a:t>как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их</a:t>
            </a:r>
            <a:r>
              <a:rPr lang="uk-UA" dirty="0">
                <a:latin typeface="Franklin Gothic Medium" panose="020B0603020102020204" pitchFamily="34" charset="0"/>
              </a:rPr>
              <a:t> носили, </a:t>
            </a:r>
            <a:r>
              <a:rPr lang="uk-UA" dirty="0" err="1">
                <a:latin typeface="Franklin Gothic Medium" panose="020B0603020102020204" pitchFamily="34" charset="0"/>
              </a:rPr>
              <a:t>поскольку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необходима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была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цепочка</a:t>
            </a:r>
            <a:r>
              <a:rPr lang="uk-UA" dirty="0">
                <a:latin typeface="Franklin Gothic Medium" panose="020B0603020102020204" pitchFamily="34" charset="0"/>
              </a:rPr>
              <a:t>, </a:t>
            </a:r>
            <a:r>
              <a:rPr lang="uk-UA" dirty="0" err="1">
                <a:latin typeface="Franklin Gothic Medium" panose="020B0603020102020204" pitchFamily="34" charset="0"/>
              </a:rPr>
              <a:t>которая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бы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удерживала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их</a:t>
            </a:r>
            <a:r>
              <a:rPr lang="uk-UA" dirty="0">
                <a:latin typeface="Franklin Gothic Medium" panose="020B0603020102020204" pitchFamily="34" charset="0"/>
              </a:rPr>
              <a:t> от того, </a:t>
            </a:r>
            <a:r>
              <a:rPr lang="uk-UA" dirty="0" err="1">
                <a:latin typeface="Franklin Gothic Medium" panose="020B0603020102020204" pitchFamily="34" charset="0"/>
              </a:rPr>
              <a:t>чтобы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они</a:t>
            </a:r>
            <a:r>
              <a:rPr lang="uk-UA" dirty="0">
                <a:latin typeface="Franklin Gothic Medium" panose="020B0603020102020204" pitchFamily="34" charset="0"/>
              </a:rPr>
              <a:t> не </a:t>
            </a:r>
            <a:r>
              <a:rPr lang="uk-UA" dirty="0" err="1">
                <a:latin typeface="Franklin Gothic Medium" panose="020B0603020102020204" pitchFamily="34" charset="0"/>
              </a:rPr>
              <a:t>тянулись</a:t>
            </a:r>
            <a:r>
              <a:rPr lang="uk-UA" dirty="0">
                <a:latin typeface="Franklin Gothic Medium" panose="020B0603020102020204" pitchFamily="34" charset="0"/>
              </a:rPr>
              <a:t> по земле»;</a:t>
            </a:r>
          </a:p>
          <a:p>
            <a:pPr algn="just"/>
            <a:r>
              <a:rPr lang="uk-UA" b="1" dirty="0">
                <a:latin typeface="Franklin Gothic Medium" panose="020B0603020102020204" pitchFamily="34" charset="0"/>
              </a:rPr>
              <a:t>Джеймс </a:t>
            </a:r>
            <a:r>
              <a:rPr lang="uk-UA" b="1" dirty="0" err="1">
                <a:latin typeface="Franklin Gothic Medium" panose="020B0603020102020204" pitchFamily="34" charset="0"/>
              </a:rPr>
              <a:t>Крэбб</a:t>
            </a:r>
            <a:r>
              <a:rPr lang="uk-UA" b="1" dirty="0">
                <a:latin typeface="Franklin Gothic Medium" panose="020B0603020102020204" pitchFamily="34" charset="0"/>
              </a:rPr>
              <a:t> </a:t>
            </a:r>
            <a:r>
              <a:rPr lang="uk-UA" dirty="0">
                <a:latin typeface="Franklin Gothic Medium" panose="020B0603020102020204" pitchFamily="34" charset="0"/>
              </a:rPr>
              <a:t>в </a:t>
            </a:r>
            <a:r>
              <a:rPr lang="uk-UA" dirty="0" err="1">
                <a:latin typeface="Franklin Gothic Medium" panose="020B0603020102020204" pitchFamily="34" charset="0"/>
              </a:rPr>
              <a:t>своей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работе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Gypsies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Advocate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говорит</a:t>
            </a:r>
            <a:r>
              <a:rPr lang="uk-UA" dirty="0">
                <a:latin typeface="Franklin Gothic Medium" panose="020B0603020102020204" pitchFamily="34" charset="0"/>
              </a:rPr>
              <a:t>, </a:t>
            </a:r>
            <a:r>
              <a:rPr lang="uk-UA" dirty="0" err="1">
                <a:latin typeface="Franklin Gothic Medium" panose="020B0603020102020204" pitchFamily="34" charset="0"/>
              </a:rPr>
              <a:t>что</a:t>
            </a:r>
            <a:r>
              <a:rPr lang="uk-UA" dirty="0">
                <a:latin typeface="Franklin Gothic Medium" panose="020B0603020102020204" pitchFamily="34" charset="0"/>
              </a:rPr>
              <a:t> слово «сленг» </a:t>
            </a:r>
            <a:r>
              <a:rPr lang="uk-UA" dirty="0" err="1">
                <a:latin typeface="Franklin Gothic Medium" panose="020B0603020102020204" pitchFamily="34" charset="0"/>
              </a:rPr>
              <a:t>впервые</a:t>
            </a:r>
            <a:r>
              <a:rPr lang="uk-UA" dirty="0">
                <a:latin typeface="Franklin Gothic Medium" panose="020B0603020102020204" pitchFamily="34" charset="0"/>
              </a:rPr>
              <a:t> стали </a:t>
            </a:r>
            <a:r>
              <a:rPr lang="uk-UA" dirty="0" err="1">
                <a:latin typeface="Franklin Gothic Medium" panose="020B0603020102020204" pitchFamily="34" charset="0"/>
              </a:rPr>
              <a:t>употреблять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именно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цыгане</a:t>
            </a:r>
            <a:r>
              <a:rPr lang="uk-UA" dirty="0">
                <a:latin typeface="Franklin Gothic Medium" panose="020B0603020102020204" pitchFamily="34" charset="0"/>
              </a:rPr>
              <a:t> для </a:t>
            </a:r>
            <a:r>
              <a:rPr lang="uk-UA" dirty="0" err="1">
                <a:latin typeface="Franklin Gothic Medium" panose="020B0603020102020204" pitchFamily="34" charset="0"/>
              </a:rPr>
              <a:t>обозначения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своего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языка</a:t>
            </a:r>
            <a:r>
              <a:rPr lang="uk-UA" dirty="0">
                <a:latin typeface="Franklin Gothic Medium" panose="020B0603020102020204" pitchFamily="34" charset="0"/>
              </a:rPr>
              <a:t>, </a:t>
            </a:r>
            <a:r>
              <a:rPr lang="uk-UA" dirty="0" err="1">
                <a:latin typeface="Franklin Gothic Medium" panose="020B0603020102020204" pitchFamily="34" charset="0"/>
              </a:rPr>
              <a:t>который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был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изобретен</a:t>
            </a:r>
            <a:r>
              <a:rPr lang="uk-UA" dirty="0">
                <a:latin typeface="Franklin Gothic Medium" panose="020B0603020102020204" pitchFamily="34" charset="0"/>
              </a:rPr>
              <a:t>, по </a:t>
            </a:r>
            <a:r>
              <a:rPr lang="uk-UA" dirty="0" err="1">
                <a:latin typeface="Franklin Gothic Medium" panose="020B0603020102020204" pitchFamily="34" charset="0"/>
              </a:rPr>
              <a:t>их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мнению</a:t>
            </a:r>
            <a:r>
              <a:rPr lang="uk-UA" dirty="0">
                <a:latin typeface="Franklin Gothic Medium" panose="020B0603020102020204" pitchFamily="34" charset="0"/>
              </a:rPr>
              <a:t>, </a:t>
            </a:r>
            <a:r>
              <a:rPr lang="uk-UA" dirty="0" err="1">
                <a:latin typeface="Franklin Gothic Medium" panose="020B0603020102020204" pitchFamily="34" charset="0"/>
              </a:rPr>
              <a:t>их</a:t>
            </a:r>
            <a:r>
              <a:rPr lang="uk-UA" dirty="0">
                <a:latin typeface="Franklin Gothic Medium" panose="020B0603020102020204" pitchFamily="34" charset="0"/>
              </a:rPr>
              <a:t> предками для </a:t>
            </a:r>
            <a:r>
              <a:rPr lang="uk-UA" dirty="0" err="1">
                <a:latin typeface="Franklin Gothic Medium" panose="020B0603020102020204" pitchFamily="34" charset="0"/>
              </a:rPr>
              <a:t>каких</a:t>
            </a:r>
            <a:r>
              <a:rPr lang="uk-UA" dirty="0">
                <a:latin typeface="Franklin Gothic Medium" panose="020B0603020102020204" pitchFamily="34" charset="0"/>
              </a:rPr>
              <a:t>-то </a:t>
            </a:r>
            <a:r>
              <a:rPr lang="uk-UA" dirty="0" err="1">
                <a:latin typeface="Franklin Gothic Medium" panose="020B0603020102020204" pitchFamily="34" charset="0"/>
              </a:rPr>
              <a:t>тайных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целей</a:t>
            </a:r>
            <a:r>
              <a:rPr lang="uk-UA" dirty="0">
                <a:latin typeface="Franklin Gothic Medium" panose="020B0603020102020204" pitchFamily="34" charset="0"/>
              </a:rPr>
              <a:t>;</a:t>
            </a:r>
          </a:p>
          <a:p>
            <a:pPr algn="just"/>
            <a:r>
              <a:rPr lang="uk-UA" b="1" dirty="0">
                <a:latin typeface="Franklin Gothic Medium" panose="020B0603020102020204" pitchFamily="34" charset="0"/>
              </a:rPr>
              <a:t>Джон </a:t>
            </a:r>
            <a:r>
              <a:rPr lang="uk-UA" b="1" dirty="0" err="1">
                <a:latin typeface="Franklin Gothic Medium" panose="020B0603020102020204" pitchFamily="34" charset="0"/>
              </a:rPr>
              <a:t>Кэмден</a:t>
            </a:r>
            <a:r>
              <a:rPr lang="uk-UA" b="1" dirty="0">
                <a:latin typeface="Franklin Gothic Medium" panose="020B0603020102020204" pitchFamily="34" charset="0"/>
              </a:rPr>
              <a:t> </a:t>
            </a:r>
            <a:r>
              <a:rPr lang="uk-UA" b="1" dirty="0" err="1">
                <a:latin typeface="Franklin Gothic Medium" panose="020B0603020102020204" pitchFamily="34" charset="0"/>
              </a:rPr>
              <a:t>Хоттен</a:t>
            </a:r>
            <a:r>
              <a:rPr lang="uk-UA" b="1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отмечает</a:t>
            </a:r>
            <a:r>
              <a:rPr lang="uk-UA" dirty="0">
                <a:latin typeface="Franklin Gothic Medium" panose="020B0603020102020204" pitchFamily="34" charset="0"/>
              </a:rPr>
              <a:t>, </a:t>
            </a:r>
            <a:r>
              <a:rPr lang="uk-UA" dirty="0" err="1">
                <a:latin typeface="Franklin Gothic Medium" panose="020B0603020102020204" pitchFamily="34" charset="0"/>
              </a:rPr>
              <a:t>что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сначала</a:t>
            </a:r>
            <a:r>
              <a:rPr lang="uk-UA" dirty="0">
                <a:latin typeface="Franklin Gothic Medium" panose="020B0603020102020204" pitchFamily="34" charset="0"/>
              </a:rPr>
              <a:t> он </a:t>
            </a:r>
            <a:r>
              <a:rPr lang="uk-UA" dirty="0" err="1">
                <a:latin typeface="Franklin Gothic Medium" panose="020B0603020102020204" pitchFamily="34" charset="0"/>
              </a:rPr>
              <a:t>использовался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ворами</a:t>
            </a:r>
            <a:r>
              <a:rPr lang="uk-UA" dirty="0">
                <a:latin typeface="Franklin Gothic Medium" panose="020B0603020102020204" pitchFamily="34" charset="0"/>
              </a:rPr>
              <a:t> и </a:t>
            </a:r>
            <a:r>
              <a:rPr lang="uk-UA" dirty="0" err="1">
                <a:latin typeface="Franklin Gothic Medium" panose="020B0603020102020204" pitchFamily="34" charset="0"/>
              </a:rPr>
              <a:t>нищетой</a:t>
            </a:r>
            <a:r>
              <a:rPr lang="uk-UA" dirty="0">
                <a:latin typeface="Franklin Gothic Medium" panose="020B0603020102020204" pitchFamily="34" charset="0"/>
              </a:rPr>
              <a:t>, потому </a:t>
            </a:r>
            <a:r>
              <a:rPr lang="uk-UA" dirty="0" err="1">
                <a:latin typeface="Franklin Gothic Medium" panose="020B0603020102020204" pitchFamily="34" charset="0"/>
              </a:rPr>
              <a:t>что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они</a:t>
            </a:r>
            <a:r>
              <a:rPr lang="uk-UA" dirty="0">
                <a:latin typeface="Franklin Gothic Medium" panose="020B0603020102020204" pitchFamily="34" charset="0"/>
              </a:rPr>
              <a:t> часто </a:t>
            </a:r>
            <a:r>
              <a:rPr lang="uk-UA" dirty="0" err="1">
                <a:latin typeface="Franklin Gothic Medium" panose="020B0603020102020204" pitchFamily="34" charset="0"/>
              </a:rPr>
              <a:t>пересекались</a:t>
            </a:r>
            <a:r>
              <a:rPr lang="uk-UA" dirty="0">
                <a:latin typeface="Franklin Gothic Medium" panose="020B0603020102020204" pitchFamily="34" charset="0"/>
              </a:rPr>
              <a:t> и </a:t>
            </a:r>
            <a:r>
              <a:rPr lang="uk-UA" dirty="0" err="1">
                <a:latin typeface="Franklin Gothic Medium" panose="020B0603020102020204" pitchFamily="34" charset="0"/>
              </a:rPr>
              <a:t>имели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дело</a:t>
            </a:r>
            <a:r>
              <a:rPr lang="uk-UA" dirty="0">
                <a:latin typeface="Franklin Gothic Medium" panose="020B0603020102020204" pitchFamily="34" charset="0"/>
              </a:rPr>
              <a:t> с </a:t>
            </a:r>
            <a:r>
              <a:rPr lang="uk-UA" dirty="0" err="1">
                <a:latin typeface="Franklin Gothic Medium" panose="020B0603020102020204" pitchFamily="34" charset="0"/>
              </a:rPr>
              <a:t>цыганами</a:t>
            </a:r>
            <a:r>
              <a:rPr lang="uk-UA" dirty="0">
                <a:latin typeface="Franklin Gothic Medium" panose="020B0603020102020204" pitchFamily="34" charset="0"/>
              </a:rPr>
              <a:t> и часто </a:t>
            </a:r>
            <a:r>
              <a:rPr lang="uk-UA" dirty="0" err="1">
                <a:latin typeface="Franklin Gothic Medium" panose="020B0603020102020204" pitchFamily="34" charset="0"/>
              </a:rPr>
              <a:t>слышали</a:t>
            </a:r>
            <a:r>
              <a:rPr lang="uk-UA" dirty="0">
                <a:latin typeface="Franklin Gothic Medium" panose="020B0603020102020204" pitchFamily="34" charset="0"/>
              </a:rPr>
              <a:t> от них слово «сленг».</a:t>
            </a:r>
            <a:endParaRPr lang="ru-RU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5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583CB-6998-47CC-BAC4-505912BF0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uk-UA" dirty="0">
                <a:latin typeface="Franklin Gothic Medium" panose="020B0603020102020204" pitchFamily="34" charset="0"/>
              </a:rPr>
              <a:t>По </a:t>
            </a:r>
            <a:r>
              <a:rPr lang="uk-UA" dirty="0" err="1">
                <a:latin typeface="Franklin Gothic Medium" panose="020B0603020102020204" pitchFamily="34" charset="0"/>
              </a:rPr>
              <a:t>определению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российских</a:t>
            </a:r>
            <a:r>
              <a:rPr lang="uk-UA" dirty="0">
                <a:latin typeface="Franklin Gothic Medium" panose="020B0603020102020204" pitchFamily="34" charset="0"/>
              </a:rPr>
              <a:t> </a:t>
            </a:r>
            <a:r>
              <a:rPr lang="uk-UA" dirty="0" err="1">
                <a:latin typeface="Franklin Gothic Medium" panose="020B0603020102020204" pitchFamily="34" charset="0"/>
              </a:rPr>
              <a:t>исследователей</a:t>
            </a:r>
            <a:r>
              <a:rPr lang="uk-UA" dirty="0">
                <a:latin typeface="Franklin Gothic Medium" panose="020B0603020102020204" pitchFamily="34" charset="0"/>
              </a:rPr>
              <a:t> сленг – </a:t>
            </a:r>
            <a:r>
              <a:rPr lang="uk-UA" dirty="0" err="1">
                <a:latin typeface="Franklin Gothic Medium" panose="020B0603020102020204" pitchFamily="34" charset="0"/>
              </a:rPr>
              <a:t>это</a:t>
            </a:r>
            <a:endParaRPr lang="ru-RU" dirty="0">
              <a:latin typeface="Franklin Gothic Medium" panose="020B0603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63728A-3510-4A5B-86B7-54CD8B077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err="1"/>
              <a:t>достаточно</a:t>
            </a:r>
            <a:r>
              <a:rPr lang="uk-UA" dirty="0"/>
              <a:t> </a:t>
            </a:r>
            <a:r>
              <a:rPr lang="uk-UA" dirty="0" err="1"/>
              <a:t>синкретическое</a:t>
            </a:r>
            <a:r>
              <a:rPr lang="uk-UA" dirty="0"/>
              <a:t> </a:t>
            </a:r>
            <a:r>
              <a:rPr lang="uk-UA" dirty="0" err="1"/>
              <a:t>языковое</a:t>
            </a:r>
            <a:r>
              <a:rPr lang="uk-UA" dirty="0"/>
              <a:t> </a:t>
            </a:r>
            <a:r>
              <a:rPr lang="uk-UA" dirty="0" err="1"/>
              <a:t>образование</a:t>
            </a:r>
            <a:r>
              <a:rPr lang="uk-UA" dirty="0"/>
              <a:t>, </a:t>
            </a:r>
            <a:r>
              <a:rPr lang="uk-UA" dirty="0" err="1"/>
              <a:t>включающее</a:t>
            </a:r>
            <a:r>
              <a:rPr lang="uk-UA" dirty="0"/>
              <a:t> </a:t>
            </a:r>
            <a:r>
              <a:rPr lang="uk-UA" dirty="0" err="1"/>
              <a:t>общий</a:t>
            </a:r>
            <a:r>
              <a:rPr lang="uk-UA" dirty="0"/>
              <a:t> </a:t>
            </a:r>
            <a:r>
              <a:rPr lang="uk-UA" dirty="0" err="1"/>
              <a:t>массив</a:t>
            </a:r>
            <a:r>
              <a:rPr lang="uk-UA" dirty="0"/>
              <a:t> </a:t>
            </a:r>
            <a:r>
              <a:rPr lang="uk-UA" dirty="0" err="1"/>
              <a:t>разговорной</a:t>
            </a:r>
            <a:r>
              <a:rPr lang="uk-UA" dirty="0"/>
              <a:t> </a:t>
            </a:r>
            <a:r>
              <a:rPr lang="uk-UA" dirty="0" err="1"/>
              <a:t>эмоционально-экспрессивной</a:t>
            </a:r>
            <a:r>
              <a:rPr lang="uk-UA" dirty="0"/>
              <a:t> лексики, не </a:t>
            </a:r>
            <a:r>
              <a:rPr lang="uk-UA" dirty="0" err="1"/>
              <a:t>отражаемой</a:t>
            </a:r>
            <a:r>
              <a:rPr lang="uk-UA" dirty="0"/>
              <a:t> в </a:t>
            </a:r>
            <a:r>
              <a:rPr lang="uk-UA" dirty="0" err="1"/>
              <a:t>современной</a:t>
            </a:r>
            <a:r>
              <a:rPr lang="uk-UA" dirty="0"/>
              <a:t> </a:t>
            </a:r>
            <a:r>
              <a:rPr lang="uk-UA" dirty="0" err="1"/>
              <a:t>лексикографической</a:t>
            </a:r>
            <a:r>
              <a:rPr lang="uk-UA" dirty="0"/>
              <a:t> </a:t>
            </a:r>
            <a:r>
              <a:rPr lang="uk-UA" dirty="0" err="1"/>
              <a:t>практике</a:t>
            </a:r>
            <a:r>
              <a:rPr lang="uk-UA" dirty="0"/>
              <a:t> ;</a:t>
            </a:r>
          </a:p>
          <a:p>
            <a:pPr algn="just"/>
            <a:r>
              <a:rPr lang="uk-UA" dirty="0" err="1"/>
              <a:t>практически</a:t>
            </a:r>
            <a:r>
              <a:rPr lang="uk-UA" dirty="0"/>
              <a:t> </a:t>
            </a:r>
            <a:r>
              <a:rPr lang="uk-UA" dirty="0" err="1"/>
              <a:t>открытая</a:t>
            </a:r>
            <a:r>
              <a:rPr lang="uk-UA" dirty="0"/>
              <a:t> </a:t>
            </a:r>
            <a:r>
              <a:rPr lang="uk-UA" dirty="0" err="1"/>
              <a:t>языковая</a:t>
            </a:r>
            <a:r>
              <a:rPr lang="uk-UA" dirty="0"/>
              <a:t> </a:t>
            </a:r>
            <a:r>
              <a:rPr lang="uk-UA" dirty="0" err="1"/>
              <a:t>подсистема</a:t>
            </a:r>
            <a:r>
              <a:rPr lang="uk-UA" dirty="0"/>
              <a:t> </a:t>
            </a:r>
            <a:r>
              <a:rPr lang="uk-UA" dirty="0" err="1"/>
              <a:t>ненормативных</a:t>
            </a:r>
            <a:r>
              <a:rPr lang="uk-UA" dirty="0"/>
              <a:t>, </a:t>
            </a:r>
            <a:r>
              <a:rPr lang="uk-UA" dirty="0" err="1"/>
              <a:t>стилистически</a:t>
            </a:r>
            <a:r>
              <a:rPr lang="uk-UA" dirty="0"/>
              <a:t> </a:t>
            </a:r>
            <a:r>
              <a:rPr lang="uk-UA" dirty="0" err="1"/>
              <a:t>сниженных</a:t>
            </a:r>
            <a:r>
              <a:rPr lang="uk-UA" dirty="0"/>
              <a:t> лексико-</a:t>
            </a:r>
            <a:r>
              <a:rPr lang="uk-UA" dirty="0" err="1"/>
              <a:t>фразеологических</a:t>
            </a:r>
            <a:r>
              <a:rPr lang="uk-UA" dirty="0"/>
              <a:t> </a:t>
            </a:r>
            <a:r>
              <a:rPr lang="uk-UA" dirty="0" err="1"/>
              <a:t>единиц</a:t>
            </a:r>
            <a:r>
              <a:rPr lang="uk-UA" dirty="0"/>
              <a:t>. </a:t>
            </a:r>
            <a:r>
              <a:rPr lang="uk-UA" dirty="0" err="1"/>
              <a:t>Бытование</a:t>
            </a:r>
            <a:r>
              <a:rPr lang="uk-UA" dirty="0"/>
              <a:t> </a:t>
            </a:r>
            <a:r>
              <a:rPr lang="uk-UA" dirty="0" err="1"/>
              <a:t>молодежного</a:t>
            </a:r>
            <a:r>
              <a:rPr lang="uk-UA" dirty="0"/>
              <a:t> </a:t>
            </a:r>
            <a:r>
              <a:rPr lang="uk-UA" dirty="0" err="1"/>
              <a:t>сленга</a:t>
            </a:r>
            <a:r>
              <a:rPr lang="uk-UA" dirty="0"/>
              <a:t> </a:t>
            </a:r>
            <a:r>
              <a:rPr lang="uk-UA" dirty="0" err="1"/>
              <a:t>ограничено</a:t>
            </a:r>
            <a:r>
              <a:rPr lang="uk-UA" dirty="0"/>
              <a:t> не </a:t>
            </a:r>
            <a:r>
              <a:rPr lang="uk-UA" dirty="0" err="1"/>
              <a:t>только</a:t>
            </a:r>
            <a:r>
              <a:rPr lang="uk-UA" dirty="0"/>
              <a:t> </a:t>
            </a:r>
            <a:r>
              <a:rPr lang="uk-UA" dirty="0" err="1"/>
              <a:t>возрастными</a:t>
            </a:r>
            <a:r>
              <a:rPr lang="uk-UA" dirty="0"/>
              <a:t> рамками, но и </a:t>
            </a:r>
            <a:r>
              <a:rPr lang="uk-UA" dirty="0" err="1"/>
              <a:t>социальными</a:t>
            </a:r>
            <a:r>
              <a:rPr lang="uk-UA" dirty="0"/>
              <a:t>, </a:t>
            </a:r>
            <a:r>
              <a:rPr lang="uk-UA" dirty="0" err="1"/>
              <a:t>психологическими</a:t>
            </a:r>
            <a:r>
              <a:rPr lang="uk-UA" dirty="0"/>
              <a:t>, </a:t>
            </a:r>
            <a:r>
              <a:rPr lang="uk-UA" dirty="0" err="1"/>
              <a:t>временными</a:t>
            </a:r>
            <a:r>
              <a:rPr lang="uk-UA" dirty="0"/>
              <a:t> и </a:t>
            </a:r>
            <a:r>
              <a:rPr lang="uk-UA" dirty="0" err="1"/>
              <a:t>пространственными</a:t>
            </a:r>
            <a:r>
              <a:rPr lang="uk-UA" dirty="0"/>
              <a:t> </a:t>
            </a:r>
            <a:r>
              <a:rPr lang="uk-UA" dirty="0" err="1"/>
              <a:t>условиями</a:t>
            </a:r>
            <a:r>
              <a:rPr lang="uk-UA" dirty="0"/>
              <a:t> </a:t>
            </a:r>
            <a:r>
              <a:rPr lang="uk-UA" dirty="0" err="1"/>
              <a:t>существования</a:t>
            </a:r>
            <a:r>
              <a:rPr lang="uk-UA" dirty="0"/>
              <a:t> ;</a:t>
            </a:r>
          </a:p>
          <a:p>
            <a:pPr algn="just"/>
            <a:r>
              <a:rPr lang="uk-UA" dirty="0" err="1"/>
              <a:t>литературная</a:t>
            </a:r>
            <a:r>
              <a:rPr lang="uk-UA" dirty="0"/>
              <a:t> </a:t>
            </a:r>
            <a:r>
              <a:rPr lang="uk-UA" dirty="0" err="1"/>
              <a:t>дополнительная</a:t>
            </a:r>
            <a:r>
              <a:rPr lang="uk-UA" dirty="0"/>
              <a:t> </a:t>
            </a:r>
            <a:r>
              <a:rPr lang="uk-UA" dirty="0" err="1"/>
              <a:t>лексическая</a:t>
            </a:r>
            <a:r>
              <a:rPr lang="uk-UA" dirty="0"/>
              <a:t> система, </a:t>
            </a:r>
            <a:r>
              <a:rPr lang="uk-UA" dirty="0" err="1"/>
              <a:t>которая</a:t>
            </a:r>
            <a:r>
              <a:rPr lang="uk-UA" dirty="0"/>
              <a:t> </a:t>
            </a:r>
            <a:r>
              <a:rPr lang="uk-UA" dirty="0" err="1"/>
              <a:t>представляет</a:t>
            </a:r>
            <a:r>
              <a:rPr lang="uk-UA" dirty="0"/>
              <a:t> </a:t>
            </a:r>
            <a:r>
              <a:rPr lang="uk-UA" dirty="0" err="1"/>
              <a:t>параллельную</a:t>
            </a:r>
            <a:r>
              <a:rPr lang="uk-UA" dirty="0"/>
              <a:t> </a:t>
            </a:r>
            <a:r>
              <a:rPr lang="uk-UA" dirty="0" err="1"/>
              <a:t>экспрессивно-оценочную</a:t>
            </a:r>
            <a:r>
              <a:rPr lang="uk-UA" dirty="0"/>
              <a:t>, </a:t>
            </a:r>
            <a:r>
              <a:rPr lang="uk-UA" dirty="0" err="1"/>
              <a:t>чаще</a:t>
            </a:r>
            <a:r>
              <a:rPr lang="uk-UA" dirty="0"/>
              <a:t> </a:t>
            </a:r>
            <a:r>
              <a:rPr lang="uk-UA" dirty="0" err="1"/>
              <a:t>всего</a:t>
            </a:r>
            <a:r>
              <a:rPr lang="uk-UA" dirty="0"/>
              <a:t> </a:t>
            </a:r>
            <a:r>
              <a:rPr lang="uk-UA" dirty="0" err="1"/>
              <a:t>стилистически</a:t>
            </a:r>
            <a:r>
              <a:rPr lang="uk-UA" dirty="0"/>
              <a:t> </a:t>
            </a:r>
            <a:r>
              <a:rPr lang="uk-UA" dirty="0" err="1"/>
              <a:t>сниженную</a:t>
            </a:r>
            <a:r>
              <a:rPr lang="uk-UA" dirty="0"/>
              <a:t> </a:t>
            </a:r>
            <a:r>
              <a:rPr lang="uk-UA" dirty="0" err="1"/>
              <a:t>синонимию</a:t>
            </a:r>
            <a:r>
              <a:rPr lang="uk-UA" dirty="0"/>
              <a:t> </a:t>
            </a:r>
            <a:r>
              <a:rPr lang="uk-UA" dirty="0" err="1"/>
              <a:t>обозначений</a:t>
            </a:r>
            <a:r>
              <a:rPr lang="uk-UA" dirty="0"/>
              <a:t> </a:t>
            </a:r>
            <a:r>
              <a:rPr lang="uk-UA" dirty="0" err="1"/>
              <a:t>общеизвестных</a:t>
            </a:r>
            <a:r>
              <a:rPr lang="uk-UA" dirty="0"/>
              <a:t> понятий и </a:t>
            </a:r>
            <a:r>
              <a:rPr lang="uk-UA" dirty="0" err="1"/>
              <a:t>положений</a:t>
            </a:r>
            <a:r>
              <a:rPr lang="uk-UA" dirty="0"/>
              <a:t> </a:t>
            </a:r>
            <a:r>
              <a:rPr lang="uk-UA" dirty="0" err="1"/>
              <a:t>определенной</a:t>
            </a:r>
            <a:r>
              <a:rPr lang="uk-UA" dirty="0"/>
              <a:t> </a:t>
            </a:r>
            <a:r>
              <a:rPr lang="uk-UA" dirty="0" err="1"/>
              <a:t>социальной</a:t>
            </a:r>
            <a:r>
              <a:rPr lang="uk-UA" dirty="0"/>
              <a:t> </a:t>
            </a:r>
            <a:r>
              <a:rPr lang="uk-UA" dirty="0" err="1"/>
              <a:t>субкультуры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13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0EFE9-B25B-453B-AB2F-EC1AEFF3E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ru-RU" dirty="0">
                <a:latin typeface="Franklin Gothic Medium" panose="020B0603020102020204" pitchFamily="34" charset="0"/>
              </a:rPr>
              <a:t>Основные характеристики молодёжного сленга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A2C96-4B61-4D6F-B16D-CA0420CBF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Franklin Gothic Medium" panose="020B0603020102020204" pitchFamily="34" charset="0"/>
              </a:rPr>
              <a:t>молодежный сленг – разновидность социолекта, отличного от арго или жаргона, ибо служит для общения людей примерно одного возраста. При этом сленговые слова используются как синонимы к литературным словам, отличаясь от них эмоциональной окраской;</a:t>
            </a:r>
          </a:p>
          <a:p>
            <a:pPr algn="just"/>
            <a:r>
              <a:rPr lang="ru-RU" dirty="0">
                <a:latin typeface="Franklin Gothic Medium" panose="020B0603020102020204" pitchFamily="34" charset="0"/>
              </a:rPr>
              <a:t>это слова, которые в большей степени касаются реалий мира молодых людей;</a:t>
            </a:r>
          </a:p>
          <a:p>
            <a:pPr algn="just"/>
            <a:r>
              <a:rPr lang="ru-RU" dirty="0">
                <a:latin typeface="Franklin Gothic Medium" panose="020B0603020102020204" pitchFamily="34" charset="0"/>
              </a:rPr>
              <a:t>наблюдается быстрая изменчивость молодежного сленга, основанная на постоянной смене поколений;</a:t>
            </a:r>
          </a:p>
          <a:p>
            <a:pPr algn="just"/>
            <a:r>
              <a:rPr lang="ru-RU" dirty="0">
                <a:latin typeface="Franklin Gothic Medium" panose="020B0603020102020204" pitchFamily="34" charset="0"/>
              </a:rPr>
              <a:t>молодежному сленгу присущи гиперболизация и вульгаризация вследствие экспрессивной оценки и наличия стилистически сниженных синонимов-дублетов общеизвестных понятий.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859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245F47-366D-4B16-8747-E29C7EA5D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Franklin Gothic Medium" panose="020B0603020102020204" pitchFamily="34" charset="0"/>
              </a:rPr>
              <a:t>Австрийский молодёжный сленг -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8EB4A5-4DDE-4213-AC38-8EDDB7FC1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k-UA" sz="2800" dirty="0" err="1">
                <a:latin typeface="Franklin Gothic Medium" panose="020B0603020102020204" pitchFamily="34" charset="0"/>
              </a:rPr>
              <a:t>это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субстандарт</a:t>
            </a:r>
            <a:r>
              <a:rPr lang="uk-UA" sz="2800" dirty="0">
                <a:latin typeface="Franklin Gothic Medium" panose="020B0603020102020204" pitchFamily="34" charset="0"/>
              </a:rPr>
              <a:t> того же </a:t>
            </a:r>
            <a:r>
              <a:rPr lang="uk-UA" sz="2800" dirty="0" err="1">
                <a:latin typeface="Franklin Gothic Medium" panose="020B0603020102020204" pitchFamily="34" charset="0"/>
              </a:rPr>
              <a:t>немецкого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языка</a:t>
            </a:r>
            <a:r>
              <a:rPr lang="uk-UA" sz="2800" dirty="0">
                <a:latin typeface="Franklin Gothic Medium" panose="020B0603020102020204" pitchFamily="34" charset="0"/>
              </a:rPr>
              <a:t>, но, </a:t>
            </a:r>
            <a:r>
              <a:rPr lang="uk-UA" sz="2800" dirty="0" err="1">
                <a:latin typeface="Franklin Gothic Medium" panose="020B0603020102020204" pitchFamily="34" charset="0"/>
              </a:rPr>
              <a:t>как</a:t>
            </a:r>
            <a:r>
              <a:rPr lang="uk-UA" sz="2800" dirty="0">
                <a:latin typeface="Franklin Gothic Medium" panose="020B0603020102020204" pitchFamily="34" charset="0"/>
              </a:rPr>
              <a:t> и </a:t>
            </a:r>
            <a:r>
              <a:rPr lang="uk-UA" sz="2800" dirty="0" err="1">
                <a:latin typeface="Franklin Gothic Medium" panose="020B0603020102020204" pitchFamily="34" charset="0"/>
              </a:rPr>
              <a:t>нормативный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австрийский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язык</a:t>
            </a:r>
            <a:r>
              <a:rPr lang="uk-UA" sz="2800" dirty="0">
                <a:latin typeface="Franklin Gothic Medium" panose="020B0603020102020204" pitchFamily="34" charset="0"/>
              </a:rPr>
              <a:t>, он </a:t>
            </a:r>
            <a:r>
              <a:rPr lang="uk-UA" sz="2800" dirty="0" err="1">
                <a:latin typeface="Franklin Gothic Medium" panose="020B0603020102020204" pitchFamily="34" charset="0"/>
              </a:rPr>
              <a:t>имеет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свои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отличительные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черты</a:t>
            </a:r>
            <a:r>
              <a:rPr lang="uk-UA" sz="2800" dirty="0">
                <a:latin typeface="Franklin Gothic Medium" panose="020B0603020102020204" pitchFamily="34" charset="0"/>
              </a:rPr>
              <a:t>, свою </a:t>
            </a:r>
            <a:r>
              <a:rPr lang="uk-UA" sz="2800" dirty="0" err="1">
                <a:latin typeface="Franklin Gothic Medium" panose="020B0603020102020204" pitchFamily="34" charset="0"/>
              </a:rPr>
              <a:t>специфическую</a:t>
            </a:r>
            <a:r>
              <a:rPr lang="uk-UA" sz="2800" dirty="0">
                <a:latin typeface="Franklin Gothic Medium" panose="020B0603020102020204" pitchFamily="34" charset="0"/>
              </a:rPr>
              <a:t> лексику. </a:t>
            </a:r>
            <a:endParaRPr lang="ru-RU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0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4252E-86F0-4877-93E4-A49DDAF38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err="1">
                <a:latin typeface="Franklin Gothic Medium" panose="020B0603020102020204" pitchFamily="34" charset="0"/>
              </a:rPr>
              <a:t>словарь</a:t>
            </a:r>
            <a:r>
              <a:rPr lang="uk-UA" dirty="0">
                <a:latin typeface="Franklin Gothic Medium" panose="020B0603020102020204" pitchFamily="34" charset="0"/>
              </a:rPr>
              <a:t> Роберта Седлачека - </a:t>
            </a:r>
            <a:endParaRPr lang="ru-RU" dirty="0">
              <a:latin typeface="Franklin Gothic Medium" panose="020B0603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EF10F3-40AC-4BA7-9774-6226567E6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 err="1">
                <a:latin typeface="Franklin Gothic Medium" panose="020B0603020102020204" pitchFamily="34" charset="0"/>
              </a:rPr>
              <a:t>изданный</a:t>
            </a:r>
            <a:r>
              <a:rPr lang="uk-UA" sz="2800" dirty="0">
                <a:latin typeface="Franklin Gothic Medium" panose="020B0603020102020204" pitchFamily="34" charset="0"/>
              </a:rPr>
              <a:t> в 2006 году в </a:t>
            </a:r>
            <a:r>
              <a:rPr lang="uk-UA" sz="2800" dirty="0" err="1">
                <a:latin typeface="Franklin Gothic Medium" panose="020B0603020102020204" pitchFamily="34" charset="0"/>
              </a:rPr>
              <a:t>Вене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словарь</a:t>
            </a:r>
            <a:r>
              <a:rPr lang="uk-UA" sz="2800" dirty="0">
                <a:latin typeface="Franklin Gothic Medium" panose="020B0603020102020204" pitchFamily="34" charset="0"/>
              </a:rPr>
              <a:t> , </a:t>
            </a:r>
            <a:r>
              <a:rPr lang="uk-UA" sz="2800" dirty="0" err="1">
                <a:latin typeface="Franklin Gothic Medium" panose="020B0603020102020204" pitchFamily="34" charset="0"/>
              </a:rPr>
              <a:t>является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достойным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внимания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событием</a:t>
            </a:r>
            <a:r>
              <a:rPr lang="uk-UA" sz="2800" dirty="0">
                <a:latin typeface="Franklin Gothic Medium" panose="020B0603020102020204" pitchFamily="34" charset="0"/>
              </a:rPr>
              <a:t> в </a:t>
            </a:r>
            <a:r>
              <a:rPr lang="uk-UA" sz="2800" dirty="0" err="1">
                <a:latin typeface="Franklin Gothic Medium" panose="020B0603020102020204" pitchFamily="34" charset="0"/>
              </a:rPr>
              <a:t>истории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лексикографии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молодежного</a:t>
            </a:r>
            <a:r>
              <a:rPr lang="uk-UA" sz="2800" dirty="0">
                <a:latin typeface="Franklin Gothic Medium" panose="020B0603020102020204" pitchFamily="34" charset="0"/>
              </a:rPr>
              <a:t> </a:t>
            </a:r>
            <a:r>
              <a:rPr lang="uk-UA" sz="2800" dirty="0" err="1">
                <a:latin typeface="Franklin Gothic Medium" panose="020B0603020102020204" pitchFamily="34" charset="0"/>
              </a:rPr>
              <a:t>жаргона</a:t>
            </a:r>
            <a:r>
              <a:rPr lang="uk-UA" sz="2800" dirty="0">
                <a:latin typeface="Franklin Gothic Medium" panose="020B0603020102020204" pitchFamily="34" charset="0"/>
              </a:rPr>
              <a:t>.</a:t>
            </a:r>
            <a:endParaRPr lang="ru-RU" sz="28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75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24D3F-FDEC-4A4F-B440-0DDC1D8F2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2400" b="1" dirty="0" err="1">
                <a:latin typeface="Franklin Gothic Medium" panose="020B0603020102020204" pitchFamily="34" charset="0"/>
              </a:rPr>
              <a:t>Изучение</a:t>
            </a:r>
            <a:r>
              <a:rPr lang="uk-UA" sz="2400" b="1" dirty="0">
                <a:latin typeface="Franklin Gothic Medium" panose="020B0603020102020204" pitchFamily="34" charset="0"/>
              </a:rPr>
              <a:t> лексики, </a:t>
            </a:r>
            <a:r>
              <a:rPr lang="uk-UA" sz="2400" b="1" dirty="0" err="1">
                <a:latin typeface="Franklin Gothic Medium" panose="020B0603020102020204" pitchFamily="34" charset="0"/>
              </a:rPr>
              <a:t>представленной</a:t>
            </a:r>
            <a:r>
              <a:rPr lang="uk-UA" sz="2400" b="1" dirty="0">
                <a:latin typeface="Franklin Gothic Medium" panose="020B0603020102020204" pitchFamily="34" charset="0"/>
              </a:rPr>
              <a:t>  в </a:t>
            </a:r>
            <a:r>
              <a:rPr lang="uk-UA" sz="2400" b="1" dirty="0" err="1">
                <a:latin typeface="Franklin Gothic Medium" panose="020B0603020102020204" pitchFamily="34" charset="0"/>
              </a:rPr>
              <a:t>этом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словаре</a:t>
            </a:r>
            <a:r>
              <a:rPr lang="uk-UA" sz="2400" b="1" dirty="0">
                <a:latin typeface="Franklin Gothic Medium" panose="020B0603020102020204" pitchFamily="34" charset="0"/>
              </a:rPr>
              <a:t> и </a:t>
            </a:r>
            <a:r>
              <a:rPr lang="uk-UA" sz="2400" b="1" dirty="0" err="1">
                <a:latin typeface="Franklin Gothic Medium" panose="020B0603020102020204" pitchFamily="34" charset="0"/>
              </a:rPr>
              <a:t>сопоставление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ее</a:t>
            </a:r>
            <a:r>
              <a:rPr lang="uk-UA" sz="2400" b="1" dirty="0">
                <a:latin typeface="Franklin Gothic Medium" panose="020B0603020102020204" pitchFamily="34" charset="0"/>
              </a:rPr>
              <a:t> с </a:t>
            </a:r>
            <a:r>
              <a:rPr lang="uk-UA" sz="2400" b="1" dirty="0" err="1">
                <a:latin typeface="Franklin Gothic Medium" panose="020B0603020102020204" pitchFamily="34" charset="0"/>
              </a:rPr>
              <a:t>лексикой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молодежи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Германии</a:t>
            </a:r>
            <a:r>
              <a:rPr lang="uk-UA" sz="2400" b="1" dirty="0">
                <a:latin typeface="Franklin Gothic Medium" panose="020B0603020102020204" pitchFamily="34" charset="0"/>
              </a:rPr>
              <a:t>, </a:t>
            </a:r>
            <a:r>
              <a:rPr lang="uk-UA" sz="2400" b="1" dirty="0" err="1">
                <a:latin typeface="Franklin Gothic Medium" panose="020B0603020102020204" pitchFamily="34" charset="0"/>
              </a:rPr>
              <a:t>показывает</a:t>
            </a:r>
            <a:r>
              <a:rPr lang="uk-UA" sz="2400" b="1" dirty="0">
                <a:latin typeface="Franklin Gothic Medium" panose="020B0603020102020204" pitchFamily="34" charset="0"/>
              </a:rPr>
              <a:t>, </a:t>
            </a:r>
            <a:r>
              <a:rPr lang="uk-UA" sz="2400" b="1" dirty="0" err="1">
                <a:latin typeface="Franklin Gothic Medium" panose="020B0603020102020204" pitchFamily="34" charset="0"/>
              </a:rPr>
              <a:t>что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ее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значительная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часть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совпадает</a:t>
            </a:r>
            <a:r>
              <a:rPr lang="uk-UA" sz="2400" b="1" dirty="0">
                <a:latin typeface="Franklin Gothic Medium" panose="020B0603020102020204" pitchFamily="34" charset="0"/>
              </a:rPr>
              <a:t> в </a:t>
            </a:r>
            <a:r>
              <a:rPr lang="uk-UA" sz="2400" b="1" dirty="0" err="1">
                <a:latin typeface="Franklin Gothic Medium" panose="020B0603020102020204" pitchFamily="34" charset="0"/>
              </a:rPr>
              <a:t>своем</a:t>
            </a:r>
            <a:r>
              <a:rPr lang="uk-UA" sz="2400" b="1" dirty="0">
                <a:latin typeface="Franklin Gothic Medium" panose="020B0603020102020204" pitchFamily="34" charset="0"/>
              </a:rPr>
              <a:t> </a:t>
            </a:r>
            <a:r>
              <a:rPr lang="uk-UA" sz="2400" b="1" dirty="0" err="1">
                <a:latin typeface="Franklin Gothic Medium" panose="020B0603020102020204" pitchFamily="34" charset="0"/>
              </a:rPr>
              <a:t>значении</a:t>
            </a:r>
            <a:r>
              <a:rPr lang="uk-UA" sz="2400" b="1" dirty="0">
                <a:latin typeface="Franklin Gothic Medium" panose="020B0603020102020204" pitchFamily="34" charset="0"/>
              </a:rPr>
              <a:t>. </a:t>
            </a:r>
            <a:endParaRPr lang="ru-RU" sz="2400" b="1" dirty="0">
              <a:latin typeface="Franklin Gothic Medium" panose="020B06030201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F823C02-7A17-486B-B7DF-7277D64BC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747011"/>
              </p:ext>
            </p:extLst>
          </p:nvPr>
        </p:nvGraphicFramePr>
        <p:xfrm>
          <a:off x="1202919" y="2296519"/>
          <a:ext cx="8789220" cy="310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740">
                  <a:extLst>
                    <a:ext uri="{9D8B030D-6E8A-4147-A177-3AD203B41FA5}">
                      <a16:colId xmlns:a16="http://schemas.microsoft.com/office/drawing/2014/main" val="901396975"/>
                    </a:ext>
                  </a:extLst>
                </a:gridCol>
                <a:gridCol w="2929740">
                  <a:extLst>
                    <a:ext uri="{9D8B030D-6E8A-4147-A177-3AD203B41FA5}">
                      <a16:colId xmlns:a16="http://schemas.microsoft.com/office/drawing/2014/main" val="2661789411"/>
                    </a:ext>
                  </a:extLst>
                </a:gridCol>
                <a:gridCol w="2929740">
                  <a:extLst>
                    <a:ext uri="{9D8B030D-6E8A-4147-A177-3AD203B41FA5}">
                      <a16:colId xmlns:a16="http://schemas.microsoft.com/office/drawing/2014/main" val="2146086956"/>
                    </a:ext>
                  </a:extLst>
                </a:gridCol>
              </a:tblGrid>
              <a:tr h="375468">
                <a:tc>
                  <a:txBody>
                    <a:bodyPr/>
                    <a:lstStyle/>
                    <a:p>
                      <a:r>
                        <a:rPr lang="ru-RU" dirty="0"/>
                        <a:t>Жаргонизм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Перевод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014452"/>
                  </a:ext>
                </a:extLst>
              </a:tr>
              <a:tr h="4290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Fascho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Faschis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фашист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890918"/>
                  </a:ext>
                </a:extLst>
              </a:tr>
              <a:tr h="384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alken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Saufen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употреблять алкоголь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897999"/>
                  </a:ext>
                </a:extLst>
              </a:tr>
              <a:tr h="4108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abchillen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sich entspannen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отдыхать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035396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de-DE" sz="1800" b="1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Proggi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Computerprogramm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компьютерные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55239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korrekt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sehr gut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очень хорошо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784293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geil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großartig, schön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Здорово!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467141"/>
                  </a:ext>
                </a:extLst>
              </a:tr>
              <a:tr h="375468">
                <a:tc>
                  <a:txBody>
                    <a:bodyPr/>
                    <a:lstStyle/>
                    <a:p>
                      <a:r>
                        <a:rPr lang="de-DE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fett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sehr gut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очень хорошо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1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745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Окаймление</Template>
  <TotalTime>3001</TotalTime>
  <Words>663</Words>
  <Application>Microsoft Office PowerPoint</Application>
  <PresentationFormat>Широкоэкранный</PresentationFormat>
  <Paragraphs>108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Corbel</vt:lpstr>
      <vt:lpstr>Franklin Gothic Medium</vt:lpstr>
      <vt:lpstr>Wingdings</vt:lpstr>
      <vt:lpstr>Окаймление</vt:lpstr>
      <vt:lpstr>МОЛОДёЖНЫЙ СЛЕНГ СТУДЕНТОВ АВСТРИИ </vt:lpstr>
      <vt:lpstr>В статье представлены:</vt:lpstr>
      <vt:lpstr>Словарный состав молодого поколения значительно отличается от словарного состава представителей следующих и предыдущих поколений </vt:lpstr>
      <vt:lpstr>Происхождение слова «сленг»</vt:lpstr>
      <vt:lpstr>По определению российских исследователей сленг – это</vt:lpstr>
      <vt:lpstr>Основные характеристики молодёжного сленга</vt:lpstr>
      <vt:lpstr>Австрийский молодёжный сленг -</vt:lpstr>
      <vt:lpstr>словарь Роберта Седлачека - </vt:lpstr>
      <vt:lpstr>Изучение лексики, представленной  в этом словаре и сопоставление ее с лексикой молодежи Германии, показывает, что ее значительная часть совпадает в своем значении. </vt:lpstr>
      <vt:lpstr>Встречаются также одни и те же англицизмы, заимствованные как в немецком, так и в австрийском варианте молодежного языка. </vt:lpstr>
      <vt:lpstr>«Чисто австрийские» слова и выражения</vt:lpstr>
      <vt:lpstr>Различия в жаргонизмах: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МОЛОДЕЖНЫЙ СЛЕНГ СТУДЕНТОВ АВСТРИИ </dc:title>
  <dc:creator>user</dc:creator>
  <cp:lastModifiedBy>user</cp:lastModifiedBy>
  <cp:revision>28</cp:revision>
  <dcterms:created xsi:type="dcterms:W3CDTF">2020-04-08T08:44:32Z</dcterms:created>
  <dcterms:modified xsi:type="dcterms:W3CDTF">2020-04-13T08:05:34Z</dcterms:modified>
</cp:coreProperties>
</file>