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9" r:id="rId3"/>
    <p:sldId id="259" r:id="rId4"/>
    <p:sldId id="260" r:id="rId5"/>
    <p:sldId id="270" r:id="rId6"/>
    <p:sldId id="271" r:id="rId7"/>
    <p:sldId id="257" r:id="rId8"/>
    <p:sldId id="258" r:id="rId9"/>
    <p:sldId id="262" r:id="rId10"/>
    <p:sldId id="263" r:id="rId11"/>
    <p:sldId id="264" r:id="rId12"/>
    <p:sldId id="265" r:id="rId13"/>
    <p:sldId id="266" r:id="rId14"/>
    <p:sldId id="272" r:id="rId15"/>
    <p:sldId id="273" r:id="rId16"/>
    <p:sldId id="267" r:id="rId17"/>
    <p:sldId id="274" r:id="rId18"/>
    <p:sldId id="26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>
                <a:solidFill>
                  <a:sysClr val="windowText" lastClr="000000"/>
                </a:solidFill>
                <a:latin typeface="+mn-lt"/>
                <a:cs typeface="Segoe UI Semibold" panose="020B0702040204020203" pitchFamily="34" charset="0"/>
              </a:rPr>
              <a:t>Соотношение </a:t>
            </a:r>
            <a:r>
              <a:rPr lang="ru-RU" sz="2800" b="1" dirty="0" smtClean="0">
                <a:solidFill>
                  <a:sysClr val="windowText" lastClr="000000"/>
                </a:solidFill>
                <a:latin typeface="+mn-lt"/>
                <a:cs typeface="Segoe UI Semibold" panose="020B0702040204020203" pitchFamily="34" charset="0"/>
              </a:rPr>
              <a:t>параметров</a:t>
            </a:r>
            <a:r>
              <a:rPr lang="ru-RU" sz="2800" b="1" baseline="0" dirty="0" smtClean="0">
                <a:solidFill>
                  <a:sysClr val="windowText" lastClr="000000"/>
                </a:solidFill>
                <a:latin typeface="+mn-lt"/>
                <a:cs typeface="Segoe UI Semibold" panose="020B0702040204020203" pitchFamily="34" charset="0"/>
              </a:rPr>
              <a:t> </a:t>
            </a:r>
            <a:r>
              <a:rPr lang="ru-RU" sz="2800" b="1" dirty="0" smtClean="0">
                <a:solidFill>
                  <a:sysClr val="windowText" lastClr="000000"/>
                </a:solidFill>
                <a:latin typeface="+mn-lt"/>
                <a:cs typeface="Segoe UI Semibold" panose="020B0702040204020203" pitchFamily="34" charset="0"/>
              </a:rPr>
              <a:t>Интернет-объявлений</a:t>
            </a:r>
            <a:endParaRPr lang="ru-RU" sz="2800" b="1" dirty="0">
              <a:solidFill>
                <a:sysClr val="windowText" lastClr="000000"/>
              </a:solidFill>
              <a:latin typeface="+mn-lt"/>
              <a:cs typeface="Segoe UI Semibold" panose="020B0702040204020203" pitchFamily="34" charset="0"/>
            </a:endParaRPr>
          </a:p>
        </c:rich>
      </c:tx>
      <c:layout>
        <c:manualLayout>
          <c:xMode val="edge"/>
          <c:yMode val="edge"/>
          <c:x val="0.10993965620624868"/>
          <c:y val="3.17957487832075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Соотношение параметров 20 Интернет-объявлений (в процентах)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40F-4189-8EBD-5E13B76575A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40F-4189-8EBD-5E13B76575A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40F-4189-8EBD-5E13B76575A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40F-4189-8EBD-5E13B76575A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40F-4189-8EBD-5E13B76575A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40F-4189-8EBD-5E13B76575A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40F-4189-8EBD-5E13B76575A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B40F-4189-8EBD-5E13B76575A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C3650D1D-822A-4260-9032-B41A020BDAB0}" type="CATEGORYNAME">
                      <a:rPr lang="ru-RU" sz="1600"/>
                      <a:pPr/>
                      <a:t>[ИМЯ КАТЕГОРИИ]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40F-4189-8EBD-5E13B76575A8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6B93CF4F-D304-4127-933C-82FD93BA9A4A}" type="CATEGORYNAME">
                      <a:rPr lang="ru-RU" sz="1600"/>
                      <a:pPr/>
                      <a:t>[ИМЯ КАТЕГОРИИ]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40F-4189-8EBD-5E13B76575A8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3FCE6398-BCF3-4827-9368-73D90210F86F}" type="CATEGORYNAME">
                      <a:rPr lang="ru-RU" sz="1600"/>
                      <a:pPr/>
                      <a:t>[ИМЯ КАТЕГОРИИ]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40F-4189-8EBD-5E13B76575A8}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fld id="{58FD6D5F-18B5-4154-BF1D-BE24C99E71B3}" type="CATEGORYNAME">
                      <a:rPr lang="ru-RU" sz="1600"/>
                      <a:pPr/>
                      <a:t>[ИМЯ КАТЕГОРИИ]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541358220113098"/>
                      <c:h val="0.120172908786926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40F-4189-8EBD-5E13B76575A8}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35065339-DA1A-4FE6-BA17-9B306D2B69CD}" type="CATEGORYNAME">
                      <a:rPr lang="ru-RU" sz="1600"/>
                      <a:pPr/>
                      <a:t>[ИМЯ КАТЕГОРИИ]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40F-4189-8EBD-5E13B76575A8}"/>
                </c:ext>
              </c:extLst>
            </c:dLbl>
            <c:dLbl>
              <c:idx val="5"/>
              <c:layout/>
              <c:tx>
                <c:rich>
                  <a:bodyPr/>
                  <a:lstStyle/>
                  <a:p>
                    <a:fld id="{2520EFCD-D16B-48BF-B512-2656E464F17D}" type="CATEGORYNAME">
                      <a:rPr lang="ru-RU" sz="1600"/>
                      <a:pPr/>
                      <a:t>[ИМЯ КАТЕГОРИИ]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B40F-4189-8EBD-5E13B76575A8}"/>
                </c:ext>
              </c:extLst>
            </c:dLbl>
            <c:dLbl>
              <c:idx val="6"/>
              <c:layout/>
              <c:tx>
                <c:rich>
                  <a:bodyPr/>
                  <a:lstStyle/>
                  <a:p>
                    <a:fld id="{786DF997-5D75-4872-BFB8-DB9395C29F23}" type="CATEGORYNAME">
                      <a:rPr lang="ru-RU" sz="1600"/>
                      <a:pPr/>
                      <a:t>[ИМЯ КАТЕГОРИИ]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B40F-4189-8EBD-5E13B76575A8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fld id="{C16B22F9-6153-42F5-931A-FED0A058B6EF}" type="CATEGORYNAME">
                      <a:rPr lang="ru-RU" sz="1600"/>
                      <a:pPr/>
                      <a:t>[ИМЯ КАТЕГОРИИ]</a:t>
                    </a:fld>
                    <a:endParaRPr lang="ru-RU"/>
                  </a:p>
                </c:rich>
              </c:tx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B40F-4189-8EBD-5E13B76575A8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Лист1!$A$2:$A$9</c:f>
              <c:strCache>
                <c:ptCount val="8"/>
                <c:pt idx="0">
                  <c:v>краткость</c:v>
                </c:pt>
                <c:pt idx="1">
                  <c:v>развернутость</c:v>
                </c:pt>
                <c:pt idx="2">
                  <c:v>простая структура</c:v>
                </c:pt>
                <c:pt idx="3">
                  <c:v>сложные конструкции</c:v>
                </c:pt>
                <c:pt idx="4">
                  <c:v>нейтральный язык</c:v>
                </c:pt>
                <c:pt idx="5">
                  <c:v>эмоционально-экспрессивная окраска</c:v>
                </c:pt>
                <c:pt idx="6">
                  <c:v>текстовые</c:v>
                </c:pt>
                <c:pt idx="7">
                  <c:v>иллюстрированные</c:v>
                </c:pt>
              </c:strCache>
            </c:strRef>
          </c:cat>
          <c:val>
            <c:numRef>
              <c:f>Лист1!$B$2:$B$9</c:f>
              <c:numCache>
                <c:formatCode>0%</c:formatCode>
                <c:ptCount val="8"/>
                <c:pt idx="0">
                  <c:v>0.75</c:v>
                </c:pt>
                <c:pt idx="1">
                  <c:v>0.24</c:v>
                </c:pt>
                <c:pt idx="2">
                  <c:v>0.6</c:v>
                </c:pt>
                <c:pt idx="3">
                  <c:v>0.4</c:v>
                </c:pt>
                <c:pt idx="4">
                  <c:v>0.75</c:v>
                </c:pt>
                <c:pt idx="5">
                  <c:v>0.25</c:v>
                </c:pt>
                <c:pt idx="6">
                  <c:v>0.25</c:v>
                </c:pt>
                <c:pt idx="7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40F-4189-8EBD-5E13B7657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726-5A83-47E1-B2E9-CB04B116C208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B881-F5D9-458A-9988-9DF568A0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54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726-5A83-47E1-B2E9-CB04B116C208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B881-F5D9-458A-9988-9DF568A0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195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726-5A83-47E1-B2E9-CB04B116C208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B881-F5D9-458A-9988-9DF568A0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069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726-5A83-47E1-B2E9-CB04B116C208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B881-F5D9-458A-9988-9DF568A0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272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726-5A83-47E1-B2E9-CB04B116C208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B881-F5D9-458A-9988-9DF568A0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730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726-5A83-47E1-B2E9-CB04B116C208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B881-F5D9-458A-9988-9DF568A0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165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726-5A83-47E1-B2E9-CB04B116C208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B881-F5D9-458A-9988-9DF568A0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398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726-5A83-47E1-B2E9-CB04B116C208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B881-F5D9-458A-9988-9DF568A0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359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726-5A83-47E1-B2E9-CB04B116C208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B881-F5D9-458A-9988-9DF568A0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76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726-5A83-47E1-B2E9-CB04B116C208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939B881-F5D9-458A-9988-9DF568A0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1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726-5A83-47E1-B2E9-CB04B116C208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B881-F5D9-458A-9988-9DF568A0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009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726-5A83-47E1-B2E9-CB04B116C208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B881-F5D9-458A-9988-9DF568A0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84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726-5A83-47E1-B2E9-CB04B116C208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B881-F5D9-458A-9988-9DF568A0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771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726-5A83-47E1-B2E9-CB04B116C208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B881-F5D9-458A-9988-9DF568A0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183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726-5A83-47E1-B2E9-CB04B116C208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B881-F5D9-458A-9988-9DF568A0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620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726-5A83-47E1-B2E9-CB04B116C208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B881-F5D9-458A-9988-9DF568A0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9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51726-5A83-47E1-B2E9-CB04B116C208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9B881-F5D9-458A-9988-9DF568A0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735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3D51726-5A83-47E1-B2E9-CB04B116C208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939B881-F5D9-458A-9988-9DF568A069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619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80428" y="3384645"/>
            <a:ext cx="7788323" cy="233533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ЛИНГВИСТИЧЕСКИЕ ОСОБЕННОСТИ ИНТЕРНЕТ-ОБЪЯВЛЕНИЙ КАК РЕЧЕВОГО ЖАНРА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6988" y="259307"/>
            <a:ext cx="10173042" cy="25767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МИНИСТЕРСТВО ОБРАЗОВАНИЯ И НАУКИ РОССИЙСКОЙ ФЕДЕРАЦИИ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/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Федеральное государственное автономное образовательное 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</a:b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учреждение высшего образования</a:t>
            </a:r>
            <a:b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«КРЫМСКИЙ ФЕДЕРАЛЬНЫЙ УНИВЕРСИТЕТ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имени В. И. Вернадского»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/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</a:b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Чуксина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Елизавета Владимировна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7737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2674" y="1337481"/>
            <a:ext cx="10018713" cy="5313529"/>
          </a:xfrm>
        </p:spPr>
        <p:txBody>
          <a:bodyPr/>
          <a:lstStyle/>
          <a:p>
            <a:pPr marL="0" indent="450850">
              <a:buNone/>
            </a:pPr>
            <a:r>
              <a:rPr lang="ru-RU" sz="3200" dirty="0"/>
              <a:t>Объявлениям в сфере Интернет-коммуникации </a:t>
            </a:r>
            <a:r>
              <a:rPr lang="ru-RU" sz="3200" dirty="0" smtClean="0"/>
              <a:t>проявление официально-делового, публицистического и разговорного стилей общения</a:t>
            </a:r>
            <a:r>
              <a:rPr lang="ru-RU" sz="3200" dirty="0" smtClean="0"/>
              <a:t>:</a:t>
            </a:r>
          </a:p>
          <a:p>
            <a:pPr marL="0" indent="450850">
              <a:buNone/>
            </a:pPr>
            <a:endParaRPr lang="ru-RU" sz="3200" dirty="0" smtClean="0"/>
          </a:p>
          <a:p>
            <a:r>
              <a:rPr lang="ru-RU" sz="3200" dirty="0" smtClean="0"/>
              <a:t>информативность</a:t>
            </a:r>
            <a:r>
              <a:rPr lang="ru-RU" sz="3200" dirty="0" smtClean="0"/>
              <a:t>;</a:t>
            </a:r>
            <a:endParaRPr lang="ru-RU" sz="3200" dirty="0"/>
          </a:p>
          <a:p>
            <a:r>
              <a:rPr lang="ru-RU" sz="3200" dirty="0"/>
              <a:t>экономия языковых </a:t>
            </a:r>
            <a:r>
              <a:rPr lang="ru-RU" sz="3200" dirty="0" smtClean="0"/>
              <a:t>средств;</a:t>
            </a:r>
            <a:endParaRPr lang="ru-RU" sz="3200" dirty="0"/>
          </a:p>
          <a:p>
            <a:r>
              <a:rPr lang="ru-RU" sz="3200" dirty="0"/>
              <a:t>использованием специальной </a:t>
            </a:r>
            <a:r>
              <a:rPr lang="ru-RU" sz="3200" dirty="0" smtClean="0"/>
              <a:t>терминологии;</a:t>
            </a:r>
            <a:endParaRPr lang="ru-RU" sz="3200" dirty="0"/>
          </a:p>
          <a:p>
            <a:r>
              <a:rPr lang="ru-RU" sz="3200" dirty="0"/>
              <a:t>наличие информативной и воздействующей </a:t>
            </a:r>
            <a:r>
              <a:rPr lang="ru-RU" sz="3200" dirty="0" smtClean="0"/>
              <a:t>функций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6061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0789" y="672153"/>
            <a:ext cx="10018713" cy="1074761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Анализ показал, что объявления данной категории имеют следующие языковые особенности: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0788" y="1910689"/>
            <a:ext cx="10018713" cy="4640238"/>
          </a:xfrm>
        </p:spPr>
        <p:txBody>
          <a:bodyPr>
            <a:normAutofit/>
          </a:bodyPr>
          <a:lstStyle/>
          <a:p>
            <a:r>
              <a:rPr lang="ru-RU" sz="2800" dirty="0"/>
              <a:t>использование фраз-клише (</a:t>
            </a:r>
            <a:r>
              <a:rPr lang="de-DE" sz="2800" i="1" dirty="0"/>
              <a:t>Wir freuen uns über Deine Bewerbung. / Bei Interesse und weitere Fragen einfach Anschreiben</a:t>
            </a:r>
            <a:r>
              <a:rPr lang="de-DE" sz="2800" i="1" dirty="0" smtClean="0"/>
              <a:t>.</a:t>
            </a:r>
            <a:r>
              <a:rPr lang="de-DE" sz="2800" dirty="0" smtClean="0"/>
              <a:t>); </a:t>
            </a:r>
            <a:endParaRPr lang="de-DE" sz="2800" dirty="0"/>
          </a:p>
          <a:p>
            <a:r>
              <a:rPr lang="ru-RU" sz="2800" dirty="0" err="1" smtClean="0"/>
              <a:t>неэмоциональность</a:t>
            </a:r>
            <a:r>
              <a:rPr lang="ru-RU" sz="2800" dirty="0" smtClean="0"/>
              <a:t> </a:t>
            </a:r>
            <a:r>
              <a:rPr lang="ru-RU" sz="2800" dirty="0"/>
              <a:t>и конкретность (</a:t>
            </a:r>
            <a:r>
              <a:rPr lang="de-DE" sz="2800" i="1" dirty="0"/>
              <a:t>Wir suchen für unser Sonnenstudio eine Servicekraft. Erfahrung ist nicht notwendig</a:t>
            </a:r>
            <a:r>
              <a:rPr lang="de-DE" sz="2800" dirty="0"/>
              <a:t>.); </a:t>
            </a:r>
          </a:p>
          <a:p>
            <a:r>
              <a:rPr lang="ru-RU" sz="2800" dirty="0" smtClean="0"/>
              <a:t>употреблением </a:t>
            </a:r>
            <a:r>
              <a:rPr lang="ru-RU" sz="2800" dirty="0"/>
              <a:t>повествовательных предложений, модальных глаголов, инфинитивных и эллиптических конструкций (</a:t>
            </a:r>
            <a:r>
              <a:rPr lang="de-DE" sz="2800" i="1" dirty="0"/>
              <a:t>Sie können auch gerne vorbei kommen </a:t>
            </a:r>
            <a:r>
              <a:rPr lang="de-DE" sz="2800" i="1" dirty="0" err="1"/>
              <a:t>Toni‘s</a:t>
            </a:r>
            <a:r>
              <a:rPr lang="de-DE" sz="2800" i="1" dirty="0"/>
              <a:t> Pizza, Neusser Straße</a:t>
            </a:r>
            <a:r>
              <a:rPr lang="de-DE" sz="2800" dirty="0"/>
              <a:t>…).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355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481084"/>
            <a:ext cx="10018713" cy="103381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Грамматические особенности: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173708"/>
            <a:ext cx="10018713" cy="499508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предложения </a:t>
            </a:r>
            <a:r>
              <a:rPr lang="ru-RU" dirty="0"/>
              <a:t>простые, не осложнённые (</a:t>
            </a:r>
            <a:r>
              <a:rPr lang="de-DE" i="1" dirty="0"/>
              <a:t>Wir suchen Dich als unsere </a:t>
            </a:r>
            <a:r>
              <a:rPr lang="de-DE" i="1" dirty="0" smtClean="0"/>
              <a:t>Pausenablösung</a:t>
            </a:r>
            <a:r>
              <a:rPr lang="de-DE" dirty="0" smtClean="0"/>
              <a:t>.); </a:t>
            </a:r>
            <a:endParaRPr lang="de-DE" dirty="0"/>
          </a:p>
          <a:p>
            <a:r>
              <a:rPr lang="ru-RU" dirty="0" smtClean="0"/>
              <a:t>повествование </a:t>
            </a:r>
            <a:r>
              <a:rPr lang="ru-RU" dirty="0"/>
              <a:t>ведется от 1 или 2 лица единственного или множественного </a:t>
            </a:r>
            <a:r>
              <a:rPr lang="ru-RU" dirty="0" smtClean="0"/>
              <a:t>числа</a:t>
            </a:r>
            <a:r>
              <a:rPr lang="de-DE" dirty="0" smtClean="0"/>
              <a:t>; </a:t>
            </a:r>
            <a:endParaRPr lang="de-DE" dirty="0"/>
          </a:p>
          <a:p>
            <a:r>
              <a:rPr lang="ru-RU" dirty="0" smtClean="0"/>
              <a:t>для </a:t>
            </a:r>
            <a:r>
              <a:rPr lang="ru-RU" dirty="0"/>
              <a:t>выражения максимальной степени качества используют качественные прилагательные со значением </a:t>
            </a:r>
            <a:r>
              <a:rPr lang="ru-RU" dirty="0" err="1"/>
              <a:t>оценочности</a:t>
            </a:r>
            <a:r>
              <a:rPr lang="ru-RU" dirty="0"/>
              <a:t> (</a:t>
            </a:r>
            <a:r>
              <a:rPr lang="de-DE" i="1" dirty="0"/>
              <a:t>Wir bieten echtes Teamwork. Unsere Anforderungen sind sicheres, freundliches Auftreten, Pünktlichkeit, eine gepflegte Erscheinung sowie Zuverlässigkeit.</a:t>
            </a:r>
            <a:r>
              <a:rPr lang="de-DE" dirty="0"/>
              <a:t>); </a:t>
            </a:r>
          </a:p>
          <a:p>
            <a:r>
              <a:rPr lang="ru-RU" dirty="0" smtClean="0"/>
              <a:t>из </a:t>
            </a:r>
            <a:r>
              <a:rPr lang="ru-RU" dirty="0"/>
              <a:t>всех частей речи в текстах объявлений чаще всего употребляется имя существительное, так как требуется наименования множества предметов и явлений</a:t>
            </a:r>
            <a:r>
              <a:rPr lang="ru-RU" dirty="0" smtClean="0"/>
              <a:t>.; </a:t>
            </a: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тексте чаще всего употребляются глаголы в форме изъявительного наклонения настоящего времени (</a:t>
            </a:r>
            <a:r>
              <a:rPr lang="de-DE" i="1" dirty="0"/>
              <a:t>Wir suchen eine weitere Reinigungskraft für unsere 4 Ferienwohnungen bei </a:t>
            </a:r>
            <a:r>
              <a:rPr lang="de-DE" i="1" dirty="0" err="1"/>
              <a:t>Wietzendorf</a:t>
            </a:r>
            <a:r>
              <a:rPr lang="de-DE" i="1" dirty="0"/>
              <a:t>. Die Wohnungen müssen im Schnitt 1 x pro Woche gereinigt werden</a:t>
            </a:r>
            <a:r>
              <a:rPr lang="de-DE" i="1" dirty="0" smtClean="0"/>
              <a:t>.</a:t>
            </a:r>
            <a:r>
              <a:rPr lang="ru-RU" dirty="0" smtClean="0"/>
              <a:t>)</a:t>
            </a:r>
            <a:endParaRPr lang="de-DE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732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0" y="167186"/>
            <a:ext cx="10018713" cy="1047466"/>
          </a:xfrm>
        </p:spPr>
        <p:txBody>
          <a:bodyPr>
            <a:normAutofit/>
          </a:bodyPr>
          <a:lstStyle/>
          <a:p>
            <a:r>
              <a:rPr lang="ru-RU" b="1" dirty="0"/>
              <a:t>Лексика </a:t>
            </a:r>
            <a:r>
              <a:rPr lang="ru-RU" b="1" dirty="0" smtClean="0"/>
              <a:t>Интернет-объявлений: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050879"/>
            <a:ext cx="10018713" cy="55819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 smtClean="0"/>
              <a:t>слова </a:t>
            </a:r>
            <a:r>
              <a:rPr lang="ru-RU" dirty="0"/>
              <a:t>в прямом значении (</a:t>
            </a:r>
            <a:r>
              <a:rPr lang="de-DE" i="1" dirty="0"/>
              <a:t>Wir zahlen leistungsgerecht und mit Zuschlägen für Sonn- und </a:t>
            </a:r>
            <a:r>
              <a:rPr lang="de-DE" i="1" dirty="0" smtClean="0"/>
              <a:t>Feiertage.</a:t>
            </a:r>
            <a:r>
              <a:rPr lang="de-DE" dirty="0" smtClean="0"/>
              <a:t>);</a:t>
            </a:r>
            <a:endParaRPr lang="de-DE" dirty="0"/>
          </a:p>
          <a:p>
            <a:r>
              <a:rPr lang="ru-RU" dirty="0" smtClean="0"/>
              <a:t>не </a:t>
            </a:r>
            <a:r>
              <a:rPr lang="ru-RU" dirty="0"/>
              <a:t>часто можно заметить различные изобразительно – выразительные средства (</a:t>
            </a:r>
            <a:r>
              <a:rPr lang="de-DE" i="1" dirty="0"/>
              <a:t>Wir suchen ab sofort Servicekraft m/w für unsere Spielhalle in </a:t>
            </a:r>
            <a:r>
              <a:rPr lang="de-DE" i="1" dirty="0" smtClean="0"/>
              <a:t>Bergen</a:t>
            </a:r>
            <a:r>
              <a:rPr lang="de-DE" dirty="0" smtClean="0"/>
              <a:t>.); </a:t>
            </a:r>
            <a:endParaRPr lang="de-DE" dirty="0"/>
          </a:p>
          <a:p>
            <a:r>
              <a:rPr lang="ru-RU" dirty="0" smtClean="0"/>
              <a:t>отсутствие </a:t>
            </a:r>
            <a:r>
              <a:rPr lang="ru-RU" dirty="0"/>
              <a:t>эмоциональности (</a:t>
            </a:r>
            <a:r>
              <a:rPr lang="de-DE" i="1" dirty="0"/>
              <a:t>Wir suchen dringend Verstärkung für unser Team auf 450,00 € Basis in der Gastronomie und für die Pension</a:t>
            </a:r>
            <a:r>
              <a:rPr lang="de-DE" dirty="0" smtClean="0"/>
              <a:t>.); </a:t>
            </a:r>
            <a:endParaRPr lang="de-DE" dirty="0"/>
          </a:p>
          <a:p>
            <a:r>
              <a:rPr lang="de-DE" dirty="0"/>
              <a:t>- </a:t>
            </a:r>
            <a:r>
              <a:rPr lang="ru-RU" dirty="0"/>
              <a:t>конкретность и официальность достигается посредством использования шаблонов и узуальной терминологии в области профессиональной деятельности (</a:t>
            </a:r>
            <a:r>
              <a:rPr lang="de-DE" i="1" dirty="0"/>
              <a:t>Konnten wir Ihr Interesse wecken? Dann freuen wir uns auf Ihre Bewerbung! Zur Bewerbung und weiteren Infos geht es unter folgendem Link.</a:t>
            </a:r>
            <a:r>
              <a:rPr lang="de-DE" dirty="0"/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7791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10104631"/>
              </p:ext>
            </p:extLst>
          </p:nvPr>
        </p:nvGraphicFramePr>
        <p:xfrm>
          <a:off x="1310185" y="272954"/>
          <a:ext cx="10881815" cy="5991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269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8083" y="354842"/>
            <a:ext cx="10018713" cy="62233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dirty="0" smtClean="0"/>
              <a:t>Таким образом, в </a:t>
            </a:r>
            <a:r>
              <a:rPr lang="ru-RU" sz="2800" b="1" dirty="0"/>
              <a:t>результате лингвистического анализа были выявлены следующие </a:t>
            </a:r>
            <a:r>
              <a:rPr lang="ru-RU" sz="2800" b="1" dirty="0" smtClean="0"/>
              <a:t>грамматические </a:t>
            </a:r>
            <a:r>
              <a:rPr lang="ru-RU" sz="2800" b="1" dirty="0"/>
              <a:t>и лексические особенности: </a:t>
            </a:r>
          </a:p>
          <a:p>
            <a:r>
              <a:rPr lang="ru-RU" sz="2800" dirty="0" smtClean="0"/>
              <a:t>простая </a:t>
            </a:r>
            <a:r>
              <a:rPr lang="ru-RU" sz="2800" dirty="0"/>
              <a:t>структура, неосложненные предложения, отсутствие экспрессивно-эмоциональной окраски; </a:t>
            </a:r>
          </a:p>
          <a:p>
            <a:r>
              <a:rPr lang="ru-RU" sz="2800" dirty="0" smtClean="0"/>
              <a:t>информативность</a:t>
            </a:r>
            <a:r>
              <a:rPr lang="ru-RU" sz="2800" dirty="0"/>
              <a:t>, четкость и краткость изложения, прямое значение слов; </a:t>
            </a:r>
          </a:p>
          <a:p>
            <a:r>
              <a:rPr lang="ru-RU" sz="2800" dirty="0" smtClean="0"/>
              <a:t>большой </a:t>
            </a:r>
            <a:r>
              <a:rPr lang="ru-RU" sz="2800" dirty="0"/>
              <a:t>процент использования фраз-клише; </a:t>
            </a:r>
          </a:p>
          <a:p>
            <a:r>
              <a:rPr lang="ru-RU" sz="2800" dirty="0" smtClean="0"/>
              <a:t>употребление </a:t>
            </a:r>
            <a:r>
              <a:rPr lang="ru-RU" sz="2800" dirty="0"/>
              <a:t>повествовательных предложений, модальных глаголов и инфинитивных конструкций; </a:t>
            </a:r>
          </a:p>
          <a:p>
            <a:r>
              <a:rPr lang="ru-RU" sz="2800" dirty="0" smtClean="0"/>
              <a:t>преобладание </a:t>
            </a:r>
            <a:r>
              <a:rPr lang="ru-RU" sz="2800" dirty="0"/>
              <a:t>глаголов настоящего времени изъявительного наклонения, имен существительных и прилагательных со значением </a:t>
            </a:r>
            <a:r>
              <a:rPr lang="ru-RU" sz="2800" dirty="0" err="1"/>
              <a:t>оценочности</a:t>
            </a:r>
            <a:r>
              <a:rPr lang="ru-RU" sz="2800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5148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результаты работы сводятся к следующим выводам: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/>
              <a:t>А</a:t>
            </a:r>
            <a:r>
              <a:rPr lang="ru-RU" sz="3200" dirty="0" smtClean="0"/>
              <a:t>нализ </a:t>
            </a:r>
            <a:r>
              <a:rPr lang="ru-RU" sz="3200" dirty="0"/>
              <a:t>интернет-объявлений показал, что есть типичные грамматические и лексические особенности, которые сложно отнести к конкретному жанру, поэтому актуальным является дальнейшее исследование данной темы.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7730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02674" y="1323833"/>
            <a:ext cx="10018713" cy="4590197"/>
          </a:xfrm>
        </p:spPr>
        <p:txBody>
          <a:bodyPr/>
          <a:lstStyle/>
          <a:p>
            <a:pPr marL="0" indent="450850">
              <a:buNone/>
            </a:pPr>
            <a:r>
              <a:rPr lang="ru-RU" sz="3200" dirty="0" smtClean="0"/>
              <a:t>В </a:t>
            </a:r>
            <a:r>
              <a:rPr lang="ru-RU" sz="3200" dirty="0"/>
              <a:t>настоящее время данная тема не теряет актуальности в связи с непрекращающимся развитием Интернет-коммуникации и появлением различных веб-сайтов, которые предоставляют новый материал для изучения.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6164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6072" y="2405418"/>
            <a:ext cx="10018713" cy="1752599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824811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0095" y="996287"/>
            <a:ext cx="10018713" cy="4808561"/>
          </a:xfrm>
        </p:spPr>
        <p:txBody>
          <a:bodyPr/>
          <a:lstStyle/>
          <a:p>
            <a:pPr marL="0" indent="0">
              <a:buNone/>
            </a:pPr>
            <a:r>
              <a:rPr lang="ru-RU" sz="3200" b="1" dirty="0" smtClean="0"/>
              <a:t>Актуальность: </a:t>
            </a:r>
            <a:r>
              <a:rPr lang="ru-RU" sz="3200" dirty="0" smtClean="0"/>
              <a:t>В связи с активным развитием </a:t>
            </a:r>
            <a:r>
              <a:rPr lang="ru-RU" sz="3200" dirty="0"/>
              <a:t>и </a:t>
            </a:r>
            <a:r>
              <a:rPr lang="ru-RU" sz="3200" dirty="0" smtClean="0"/>
              <a:t>широким распространением Интернет-коммуникация </a:t>
            </a:r>
            <a:r>
              <a:rPr lang="ru-RU" sz="3200" dirty="0"/>
              <a:t>не перестает быть объектом исследований многих современных ученых, а с появлением новых функций и с регулярным обновлением становится все больше материала для изучения.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10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9710" y="1255594"/>
            <a:ext cx="10018713" cy="4995080"/>
          </a:xfrm>
        </p:spPr>
        <p:txBody>
          <a:bodyPr/>
          <a:lstStyle/>
          <a:p>
            <a:pPr marL="0" indent="531813">
              <a:buNone/>
            </a:pPr>
            <a:endParaRPr lang="ru-RU" dirty="0" smtClean="0"/>
          </a:p>
          <a:p>
            <a:r>
              <a:rPr lang="ru-RU" sz="3200" b="1" dirty="0"/>
              <a:t>Объект исследования</a:t>
            </a:r>
            <a:r>
              <a:rPr lang="ru-RU" sz="3200" dirty="0"/>
              <a:t>: </a:t>
            </a:r>
            <a:r>
              <a:rPr lang="ru-RU" sz="3200" dirty="0" smtClean="0"/>
              <a:t>Интернет-коммуникация.</a:t>
            </a:r>
          </a:p>
          <a:p>
            <a:endParaRPr lang="ru-RU" sz="3200" dirty="0"/>
          </a:p>
          <a:p>
            <a:r>
              <a:rPr lang="ru-RU" sz="3200" b="1" dirty="0" smtClean="0"/>
              <a:t>Предмет исследования</a:t>
            </a:r>
            <a:r>
              <a:rPr lang="ru-RU" sz="3200" dirty="0" smtClean="0"/>
              <a:t>: Интернет-объявление </a:t>
            </a:r>
            <a:r>
              <a:rPr lang="ru-RU" sz="3200" dirty="0"/>
              <a:t>как речевой жанр.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3216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15561" y="932531"/>
            <a:ext cx="10018713" cy="49508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/>
              <a:t>Цель </a:t>
            </a:r>
            <a:r>
              <a:rPr lang="ru-RU" sz="4000" b="1" dirty="0" smtClean="0"/>
              <a:t>исследования</a:t>
            </a:r>
            <a:r>
              <a:rPr lang="ru-RU" sz="4000" dirty="0" smtClean="0"/>
              <a:t>: подробное </a:t>
            </a:r>
            <a:r>
              <a:rPr lang="ru-RU" sz="4000" dirty="0"/>
              <a:t>изучение объявления как жанра и его лингвистических </a:t>
            </a:r>
            <a:r>
              <a:rPr lang="ru-RU" sz="4000" dirty="0" smtClean="0"/>
              <a:t>особенностей.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136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0913" y="545911"/>
            <a:ext cx="10018713" cy="5964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/>
              <a:t>Методы исследования: </a:t>
            </a:r>
            <a:endParaRPr lang="ru-RU" sz="3200" b="1" dirty="0"/>
          </a:p>
          <a:p>
            <a:r>
              <a:rPr lang="ru-RU" sz="3200" dirty="0" smtClean="0"/>
              <a:t>описательный </a:t>
            </a:r>
            <a:r>
              <a:rPr lang="ru-RU" sz="3200" dirty="0"/>
              <a:t>метод при анализе Интернет-объявлений; </a:t>
            </a:r>
          </a:p>
          <a:p>
            <a:r>
              <a:rPr lang="ru-RU" sz="3200" dirty="0" smtClean="0"/>
              <a:t>сравнительный </a:t>
            </a:r>
            <a:r>
              <a:rPr lang="ru-RU" sz="3200" dirty="0"/>
              <a:t>метод при определении отличительных особенностей вакансий о постоянной и временной работе; </a:t>
            </a:r>
          </a:p>
          <a:p>
            <a:r>
              <a:rPr lang="ru-RU" sz="3200" dirty="0" smtClean="0"/>
              <a:t>статистический </a:t>
            </a:r>
            <a:r>
              <a:rPr lang="ru-RU" sz="3200" dirty="0"/>
              <a:t>метод; </a:t>
            </a:r>
          </a:p>
          <a:p>
            <a:r>
              <a:rPr lang="ru-RU" sz="3200" dirty="0" smtClean="0"/>
              <a:t>метод </a:t>
            </a:r>
            <a:r>
              <a:rPr lang="ru-RU" sz="3200" dirty="0"/>
              <a:t>сплошной выборки из немецкоязычных сайтов.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702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9970" y="805218"/>
            <a:ext cx="10018713" cy="5272585"/>
          </a:xfrm>
        </p:spPr>
        <p:txBody>
          <a:bodyPr>
            <a:normAutofit fontScale="85000" lnSpcReduction="20000"/>
          </a:bodyPr>
          <a:lstStyle/>
          <a:p>
            <a:pPr marL="0" indent="450850">
              <a:lnSpc>
                <a:spcPct val="160000"/>
              </a:lnSpc>
              <a:buNone/>
            </a:pPr>
            <a:r>
              <a:rPr lang="ru-RU" sz="3200" b="1" dirty="0" smtClean="0"/>
              <a:t>Материалом </a:t>
            </a:r>
            <a:r>
              <a:rPr lang="ru-RU" sz="3200" b="1" dirty="0"/>
              <a:t>исследования </a:t>
            </a:r>
            <a:r>
              <a:rPr lang="ru-RU" sz="3200" dirty="0"/>
              <a:t>послужили 150 Интернет-объявлений </a:t>
            </a:r>
            <a:r>
              <a:rPr lang="ru-RU" sz="3200" dirty="0" smtClean="0"/>
              <a:t>тематической группы </a:t>
            </a:r>
            <a:r>
              <a:rPr lang="ru-RU" sz="3200" dirty="0"/>
              <a:t>«Работа/Вакансии</a:t>
            </a:r>
            <a:r>
              <a:rPr lang="ru-RU" sz="3200" dirty="0" smtClean="0"/>
              <a:t>».</a:t>
            </a:r>
          </a:p>
          <a:p>
            <a:pPr marL="258763" indent="-258763" algn="ctr">
              <a:lnSpc>
                <a:spcPct val="160000"/>
              </a:lnSpc>
              <a:buNone/>
            </a:pPr>
            <a:endParaRPr lang="ru-RU" sz="3200" b="1" dirty="0"/>
          </a:p>
          <a:p>
            <a:pPr marL="531813" indent="0">
              <a:buNone/>
            </a:pPr>
            <a:r>
              <a:rPr lang="ru-RU" sz="3200" b="1" dirty="0" smtClean="0"/>
              <a:t>Источники:</a:t>
            </a:r>
          </a:p>
          <a:p>
            <a:pPr marL="531813" indent="0"/>
            <a:r>
              <a:rPr lang="ru-RU" sz="3200" dirty="0" smtClean="0"/>
              <a:t>Stellenanzeigen.de</a:t>
            </a:r>
          </a:p>
          <a:p>
            <a:pPr marL="531813" indent="0"/>
            <a:r>
              <a:rPr lang="ru-RU" sz="3200" dirty="0" smtClean="0"/>
              <a:t>Aktuelle-Jobs.de</a:t>
            </a:r>
          </a:p>
          <a:p>
            <a:pPr marL="531813" indent="0"/>
            <a:r>
              <a:rPr lang="de-DE" sz="3200" dirty="0" err="1" smtClean="0"/>
              <a:t>Meinestadt</a:t>
            </a:r>
            <a:r>
              <a:rPr lang="ru-RU" sz="3200" dirty="0"/>
              <a:t>.</a:t>
            </a:r>
            <a:r>
              <a:rPr lang="de-DE" sz="3200" dirty="0" smtClean="0"/>
              <a:t>de</a:t>
            </a:r>
            <a:endParaRPr lang="ru-RU" sz="3200" dirty="0" smtClean="0"/>
          </a:p>
          <a:p>
            <a:pPr marL="531813" indent="0"/>
            <a:r>
              <a:rPr lang="de-DE" sz="3200" dirty="0" err="1" smtClean="0"/>
              <a:t>Asolventa</a:t>
            </a:r>
            <a:r>
              <a:rPr lang="ru-RU" sz="3200" dirty="0"/>
              <a:t>.</a:t>
            </a:r>
            <a:r>
              <a:rPr lang="de-DE" sz="3200" dirty="0" smtClean="0"/>
              <a:t>de</a:t>
            </a:r>
            <a:endParaRPr lang="ru-RU" sz="3200" dirty="0" smtClean="0"/>
          </a:p>
          <a:p>
            <a:pPr marL="531813" indent="0"/>
            <a:r>
              <a:rPr lang="de-DE" sz="3200" dirty="0" err="1" smtClean="0"/>
              <a:t>Hoteljob</a:t>
            </a:r>
            <a:r>
              <a:rPr lang="ru-RU" sz="3200" dirty="0"/>
              <a:t>.</a:t>
            </a:r>
            <a:r>
              <a:rPr lang="de-DE" sz="3200" dirty="0"/>
              <a:t>de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0454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3825" y="4176606"/>
            <a:ext cx="9601200" cy="3581400"/>
          </a:xfrm>
        </p:spPr>
        <p:txBody>
          <a:bodyPr/>
          <a:lstStyle/>
          <a:p>
            <a:pPr marL="0" indent="450850">
              <a:buNone/>
            </a:pPr>
            <a:r>
              <a:rPr lang="ru-RU" b="1" dirty="0"/>
              <a:t>Международная сеть</a:t>
            </a:r>
            <a:r>
              <a:rPr lang="ru-RU" dirty="0"/>
              <a:t>, обычно сокращенная до понятия «Интернет», обозначает глобальную сеть, состоящую из миллионов компьютерных сетей. 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390" y="360385"/>
            <a:ext cx="7929154" cy="445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50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3287" y="791570"/>
            <a:ext cx="10018713" cy="5409063"/>
          </a:xfrm>
        </p:spPr>
        <p:txBody>
          <a:bodyPr>
            <a:noAutofit/>
          </a:bodyPr>
          <a:lstStyle/>
          <a:p>
            <a:pPr marL="0" indent="450850">
              <a:buNone/>
            </a:pPr>
            <a:r>
              <a:rPr lang="ru-RU" sz="2800" b="1" dirty="0"/>
              <a:t>Жанры</a:t>
            </a:r>
            <a:r>
              <a:rPr lang="ru-RU" sz="2800" dirty="0"/>
              <a:t> – это расплывчатые категории без фиксированных границ, которые формируются наборами </a:t>
            </a:r>
            <a:r>
              <a:rPr lang="ru-RU" sz="2800" dirty="0" smtClean="0"/>
              <a:t>условностей.</a:t>
            </a:r>
          </a:p>
          <a:p>
            <a:pPr marL="0" indent="450850">
              <a:buNone/>
            </a:pPr>
            <a:endParaRPr lang="ru-RU" sz="2800" dirty="0" smtClean="0"/>
          </a:p>
          <a:p>
            <a:pPr marL="0" indent="450850">
              <a:buNone/>
            </a:pPr>
            <a:r>
              <a:rPr lang="ru-RU" sz="2800" b="1" dirty="0" smtClean="0"/>
              <a:t>Виды</a:t>
            </a:r>
            <a:r>
              <a:rPr lang="ru-RU" sz="2800" dirty="0" smtClean="0"/>
              <a:t>:</a:t>
            </a:r>
            <a:endParaRPr lang="ru-RU" sz="2800" dirty="0"/>
          </a:p>
          <a:p>
            <a:pPr marL="900113"/>
            <a:r>
              <a:rPr lang="ru-RU" sz="2800" dirty="0" smtClean="0"/>
              <a:t>коммуникативные; </a:t>
            </a:r>
            <a:endParaRPr lang="ru-RU" sz="2800" dirty="0"/>
          </a:p>
          <a:p>
            <a:pPr marL="900113"/>
            <a:r>
              <a:rPr lang="ru-RU" sz="2800" dirty="0" smtClean="0"/>
              <a:t> информативные; </a:t>
            </a:r>
            <a:endParaRPr lang="ru-RU" sz="2800" dirty="0"/>
          </a:p>
          <a:p>
            <a:pPr marL="900113"/>
            <a:r>
              <a:rPr lang="ru-RU" sz="2800" dirty="0" smtClean="0"/>
              <a:t>директивные; </a:t>
            </a:r>
            <a:endParaRPr lang="ru-RU" sz="2800" dirty="0"/>
          </a:p>
          <a:p>
            <a:pPr marL="900113"/>
            <a:r>
              <a:rPr lang="ru-RU" sz="2800" dirty="0" smtClean="0"/>
              <a:t>эстетические; </a:t>
            </a:r>
            <a:endParaRPr lang="ru-RU" sz="2800" dirty="0"/>
          </a:p>
          <a:p>
            <a:pPr marL="900113"/>
            <a:r>
              <a:rPr lang="ru-RU" sz="2800" dirty="0" smtClean="0"/>
              <a:t>презентационные; </a:t>
            </a:r>
            <a:endParaRPr lang="ru-RU" sz="2800" dirty="0"/>
          </a:p>
          <a:p>
            <a:pPr marL="900113"/>
            <a:r>
              <a:rPr lang="ru-RU" sz="2800" dirty="0" smtClean="0"/>
              <a:t>развлекательные.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49827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458" y="2446361"/>
            <a:ext cx="10070008" cy="1334069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Классификация </a:t>
            </a:r>
            <a:r>
              <a:rPr lang="ru-RU" sz="3600" b="1" dirty="0" smtClean="0"/>
              <a:t>Интернет-объявлений: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8024" y="3889612"/>
            <a:ext cx="9401268" cy="2747749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общие/универсальные </a:t>
            </a:r>
            <a:r>
              <a:rPr lang="ru-RU" sz="3600" dirty="0"/>
              <a:t>и тематические; </a:t>
            </a:r>
          </a:p>
          <a:p>
            <a:r>
              <a:rPr lang="ru-RU" sz="3600" dirty="0"/>
              <a:t>- частные, местные и региональные; </a:t>
            </a:r>
          </a:p>
          <a:p>
            <a:r>
              <a:rPr lang="ru-RU" sz="3600" dirty="0"/>
              <a:t>- платные и бесплатные; </a:t>
            </a:r>
          </a:p>
          <a:p>
            <a:r>
              <a:rPr lang="ru-RU" sz="3600" dirty="0"/>
              <a:t>- текстовые и </a:t>
            </a:r>
            <a:r>
              <a:rPr lang="ru-RU" sz="3600" dirty="0" smtClean="0"/>
              <a:t>иллюстрированные.</a:t>
            </a:r>
            <a:endParaRPr lang="ru-RU" sz="3600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69576" y="319669"/>
            <a:ext cx="100381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/>
            <a:r>
              <a:rPr lang="ru-RU" sz="3600" b="1" dirty="0"/>
              <a:t>Объявления</a:t>
            </a:r>
            <a:r>
              <a:rPr lang="ru-RU" sz="3600" dirty="0"/>
              <a:t> – это размещение информации в интернете, газете, на телевидении или на плакате о каком-либо продукте, мероприятии или работе 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1133773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150</TotalTime>
  <Words>692</Words>
  <Application>Microsoft Office PowerPoint</Application>
  <PresentationFormat>Широкоэкранный</PresentationFormat>
  <Paragraphs>80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Corbel</vt:lpstr>
      <vt:lpstr>Segoe UI Semibold</vt:lpstr>
      <vt:lpstr>Verdana</vt:lpstr>
      <vt:lpstr>Параллакс</vt:lpstr>
      <vt:lpstr>ЛИНГВИСТИЧЕСКИЕ ОСОБЕННОСТИ ИНТЕРНЕТ-ОБЪЯВЛЕНИЙ КАК РЕЧЕВОГО ЖАНРА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Классификация Интернет-объявлений:</vt:lpstr>
      <vt:lpstr>Презентация PowerPoint</vt:lpstr>
      <vt:lpstr>Анализ показал, что объявления данной категории имеют следующие языковые особенности: </vt:lpstr>
      <vt:lpstr>Грамматические особенности: </vt:lpstr>
      <vt:lpstr>Лексика Интернет-объявлений:</vt:lpstr>
      <vt:lpstr>Презентация PowerPoint</vt:lpstr>
      <vt:lpstr>Презентация PowerPoint</vt:lpstr>
      <vt:lpstr>Основные результаты работы сводятся к следующим выводам: </vt:lpstr>
      <vt:lpstr>Презентация PowerPoint</vt:lpstr>
      <vt:lpstr>Спасибо за внимание!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ЛИНГВИСТИЧЕСКИЕ ОСОБЕННОСТИ ИНТЕРНЕТ-ОБЪЯВЛЕНИЙ КАК РЕЧЕВОГО ЖАНРА</dc:title>
  <dc:creator>RePack by Diakov</dc:creator>
  <cp:lastModifiedBy>RePack by Diakov</cp:lastModifiedBy>
  <cp:revision>12</cp:revision>
  <dcterms:created xsi:type="dcterms:W3CDTF">2020-04-10T19:42:26Z</dcterms:created>
  <dcterms:modified xsi:type="dcterms:W3CDTF">2020-04-14T18:41:46Z</dcterms:modified>
</cp:coreProperties>
</file>