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2">
  <p:sldMasterIdLst>
    <p:sldMasterId id="2147483648" r:id="rId2"/>
  </p:sldMasterIdLst>
  <p:notesMasterIdLst>
    <p:notesMasterId r:id="rId26"/>
  </p:notesMasterIdLst>
  <p:handoutMasterIdLst>
    <p:handoutMasterId r:id="rId27"/>
  </p:handoutMasterIdLst>
  <p:sldIdLst>
    <p:sldId id="256" r:id="rId3"/>
    <p:sldId id="294" r:id="rId4"/>
    <p:sldId id="283" r:id="rId5"/>
    <p:sldId id="302" r:id="rId6"/>
    <p:sldId id="299" r:id="rId7"/>
    <p:sldId id="298" r:id="rId8"/>
    <p:sldId id="278" r:id="rId9"/>
    <p:sldId id="271" r:id="rId10"/>
    <p:sldId id="301" r:id="rId11"/>
    <p:sldId id="282" r:id="rId12"/>
    <p:sldId id="281" r:id="rId13"/>
    <p:sldId id="275" r:id="rId14"/>
    <p:sldId id="270" r:id="rId15"/>
    <p:sldId id="272" r:id="rId16"/>
    <p:sldId id="273" r:id="rId17"/>
    <p:sldId id="274" r:id="rId18"/>
    <p:sldId id="296" r:id="rId19"/>
    <p:sldId id="297" r:id="rId20"/>
    <p:sldId id="300" r:id="rId21"/>
    <p:sldId id="307" r:id="rId22"/>
    <p:sldId id="295" r:id="rId23"/>
    <p:sldId id="308" r:id="rId24"/>
    <p:sldId id="26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CCFF"/>
    <a:srgbClr val="99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-336" y="-9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1230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ru-RU" smtClean="0"/>
              <a:pPr/>
              <a:t>09.04.2020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ru-RU" smtClean="0"/>
              <a:pPr/>
              <a:t>09.04.2020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09.04.2020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975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09.04.2020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69637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09.04.2020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12076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09.04.2020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445927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09.04.2020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86876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9" name="Инструкции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14400">
              <a:buNone/>
            </a:pPr>
            <a:r>
              <a:rPr lang="ru-RU" sz="1200" b="1" i="1" dirty="0" smtClean="0">
                <a:solidFill>
                  <a:schemeClr val="lt1"/>
                </a:solidFill>
                <a:latin typeface="Arial"/>
                <a:ea typeface="+mn-ea"/>
                <a:cs typeface="Arial"/>
              </a:rPr>
              <a:t>ПРИМЕЧАНИЕ.</a:t>
            </a:r>
          </a:p>
          <a:p>
            <a:pPr algn="l" defTabSz="914400">
              <a:buNone/>
            </a:pPr>
            <a:r>
              <a:rPr lang="ru-RU" sz="1200" b="0" i="1" dirty="0" smtClean="0">
                <a:solidFill>
                  <a:schemeClr val="lt1"/>
                </a:solidFill>
                <a:latin typeface="Arial"/>
                <a:ea typeface="+mn-ea"/>
                <a:cs typeface="Arial"/>
              </a:rPr>
              <a:t>Чтобы изменить изображение на этом слайде, выделите рисунок и удалите его. Затем щелкните значок "Рисунки" в заполнителе и вставьте свое изображение.</a:t>
            </a:r>
            <a:endParaRPr lang="ru-RU" sz="1200" b="0" i="1" dirty="0">
              <a:solidFill>
                <a:schemeClr val="lt1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3943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Прямоугольник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1" name="Группа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09.04.2020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2678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09.04.2020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27791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09.04.2020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71016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09.04.2020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58111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09.04.2020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2416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ru-RU" smtClean="0"/>
              <a:pPr/>
              <a:t>09.04.2020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6976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  <a:p>
            <a:pPr lvl="5"/>
            <a:r>
              <a:rPr lang="ru-RU" dirty="0" smtClean="0"/>
              <a:t>Шестой уровень</a:t>
            </a:r>
          </a:p>
          <a:p>
            <a:pPr lvl="6"/>
            <a:r>
              <a:rPr lang="ru-RU" dirty="0" smtClean="0"/>
              <a:t>Седьмой уровень</a:t>
            </a:r>
          </a:p>
          <a:p>
            <a:pPr lvl="7"/>
            <a:r>
              <a:rPr lang="ru-RU" dirty="0" smtClean="0"/>
              <a:t>Восьмой уровень</a:t>
            </a:r>
          </a:p>
          <a:p>
            <a:pPr lvl="8"/>
            <a:r>
              <a:rPr lang="ru-RU" dirty="0" smtClean="0"/>
              <a:t>Девятый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02B9795-92DC-40DC-A1CA-9A4B349D7824}" type="datetimeFigureOut">
              <a:rPr lang="ru-RU" smtClean="0"/>
              <a:pPr/>
              <a:t>09.04.2020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245660" y="2191407"/>
            <a:ext cx="6892118" cy="3240401"/>
          </a:xfrm>
        </p:spPr>
        <p:txBody>
          <a:bodyPr anchor="ctr">
            <a:noAutofit/>
          </a:bodyPr>
          <a:lstStyle/>
          <a:p>
            <a:pPr algn="ctr">
              <a:spcBef>
                <a:spcPts val="1"/>
              </a:spcBef>
            </a:pPr>
            <a:r>
              <a:rPr lang="ru-RU" sz="3200" b="1" dirty="0" smtClean="0">
                <a:latin typeface="Bookman Old Style" pitchFamily="18" charset="0"/>
              </a:rPr>
              <a:t>Опыт проектной деятельности  Крымской республиканской универсальной научной библиотеки </a:t>
            </a:r>
            <a:br>
              <a:rPr lang="ru-RU" sz="3200" b="1" dirty="0" smtClean="0">
                <a:latin typeface="Bookman Old Style" pitchFamily="18" charset="0"/>
              </a:rPr>
            </a:br>
            <a:r>
              <a:rPr lang="ru-RU" sz="3200" b="1" dirty="0" smtClean="0">
                <a:latin typeface="Bookman Old Style" pitchFamily="18" charset="0"/>
              </a:rPr>
              <a:t>им. И. Я. Франко</a:t>
            </a:r>
            <a:endParaRPr lang="ru-RU" sz="3200" b="1" i="0" baseline="0" dirty="0">
              <a:solidFill>
                <a:schemeClr val="accent6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903220" y="5871211"/>
            <a:ext cx="5478780" cy="68198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500" b="1" i="0" dirty="0" smtClean="0">
                <a:solidFill>
                  <a:schemeClr val="bg1"/>
                </a:solidFill>
                <a:latin typeface="Bookman Old Style" pitchFamily="18" charset="0"/>
              </a:rPr>
              <a:t>Симферополь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500" b="1" i="0" dirty="0" smtClean="0">
                <a:solidFill>
                  <a:schemeClr val="bg1"/>
                </a:solidFill>
                <a:latin typeface="Bookman Old Style" pitchFamily="18" charset="0"/>
              </a:rPr>
              <a:t>2020</a:t>
            </a:r>
            <a:endParaRPr lang="ru-RU" sz="2500" b="1" i="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8" name="Рисунок 7" descr="629036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 l="8772" r="8772"/>
          <a:stretch>
            <a:fillRect/>
          </a:stretch>
        </p:blipFill>
        <p:spPr>
          <a:xfrm>
            <a:off x="7064003" y="1392543"/>
            <a:ext cx="4950575" cy="3998323"/>
          </a:xfrm>
        </p:spPr>
      </p:pic>
    </p:spTree>
    <p:extLst>
      <p:ext uri="{BB962C8B-B14F-4D97-AF65-F5344CB8AC3E}">
        <p14:creationId xmlns:p14="http://schemas.microsoft.com/office/powerpoint/2010/main" xmlns="" val="165213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franco.crimealib.ru/wp-content/uploads/2017/03/4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69987"/>
            <a:ext cx="5792439" cy="3859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7175" y="314326"/>
            <a:ext cx="4829175" cy="7429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  Валерий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Басыров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и поэты Феодосии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5844" name="Picture 4" descr="http://franco.crimealib.ru/wp-content/uploads/2016/09/glavna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1075" y="1409700"/>
            <a:ext cx="5973525" cy="3979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981700" y="5534561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Заслуженный артист АР Крым, лауреат Государственной премии АР Крым в области литературы, член Союза писателей России, поэт, композитор, певец, актер Константин Фролов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1" y="2971806"/>
            <a:ext cx="11925300" cy="228599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err="1" smtClean="0">
                <a:latin typeface="Georgia" pitchFamily="18" charset="0"/>
              </a:rPr>
              <a:t>социокультурный</a:t>
            </a:r>
            <a:r>
              <a:rPr lang="ru-RU" sz="4000" b="1" dirty="0" smtClean="0">
                <a:latin typeface="Georgia" pitchFamily="18" charset="0"/>
              </a:rPr>
              <a:t> проект </a:t>
            </a: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4000" b="1" dirty="0" smtClean="0">
                <a:latin typeface="Georgia" pitchFamily="18" charset="0"/>
              </a:rPr>
              <a:t>«живая библиотека. Язык, ты  мир»</a:t>
            </a:r>
            <a:endParaRPr lang="ru-RU" sz="4000" dirty="0"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43302" y="0"/>
            <a:ext cx="1073894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ru-RU" sz="3500" b="1" dirty="0">
              <a:ln>
                <a:solidFill>
                  <a:srgbClr val="000066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31076" y="1397876"/>
            <a:ext cx="11366938" cy="2575034"/>
          </a:xfrm>
          <a:prstGeom prst="roundRect">
            <a:avLst/>
          </a:prstGeom>
          <a:noFill/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25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14400" y="4540468"/>
            <a:ext cx="10830911" cy="2017987"/>
          </a:xfrm>
          <a:prstGeom prst="roundRect">
            <a:avLst/>
          </a:prstGeom>
          <a:noFill/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Живая книга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»  это человек со своей уникальной личной историей. Если бы о жизни человека написали книгу, то основная тема на «Живой Библиотеке» была бы только одной из многочисленных глав в этой книге.</a:t>
            </a:r>
            <a:endParaRPr lang="ru-RU" sz="2500" dirty="0">
              <a:ln w="1905"/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3324" y="1744404"/>
            <a:ext cx="1079937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Живая библиотека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»  ролевая игра участники которой – их ещё называют «читателями» – пришли, чтобы вступить в диалог с книгой. Другими словами, отыгрывается действие, знакомое всем людям с детства, – чтение. Разница лишь в том, что в роли книги тоже выступает человек.</a:t>
            </a:r>
            <a:endParaRPr lang="ru-RU" sz="2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24759" y="0"/>
            <a:ext cx="1045253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Социокультурный</a:t>
            </a:r>
            <a:r>
              <a:rPr lang="ru-RU" sz="350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проект </a:t>
            </a:r>
          </a:p>
          <a:p>
            <a:pPr algn="ctr"/>
            <a:r>
              <a:rPr lang="ru-RU" sz="350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«Живая библиотека. Язык, ты – мир»</a:t>
            </a:r>
            <a:r>
              <a:rPr lang="ru-RU" sz="350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 </a:t>
            </a:r>
            <a:endParaRPr lang="ru-RU" sz="3500" dirty="0">
              <a:ln w="10160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5647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franco.crimealib.ru/wp-content/uploads/2017/09/Privetstvie-uchastnikov-meropriyatiyaZHivaya-biblioteka.-YAzyk-ty-m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699" y="1416325"/>
            <a:ext cx="5661901" cy="3772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http://franco.crimealib.ru/wp-content/uploads/2017/09/ZHivaya-bibliote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5859" y="2538248"/>
            <a:ext cx="6101700" cy="4065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024759" y="0"/>
            <a:ext cx="1045253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Социокультурный</a:t>
            </a:r>
            <a:r>
              <a:rPr lang="ru-RU" sz="350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проект </a:t>
            </a:r>
          </a:p>
          <a:p>
            <a:pPr algn="ctr"/>
            <a:r>
              <a:rPr lang="ru-RU" sz="350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«Живая библиотека. Язык, ты – мир»</a:t>
            </a:r>
            <a:r>
              <a:rPr lang="ru-RU" sz="350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 </a:t>
            </a:r>
            <a:endParaRPr lang="ru-RU" sz="3500" dirty="0">
              <a:ln w="10160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5647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1076" y="189186"/>
            <a:ext cx="60539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Студент Медицинской академии </a:t>
            </a:r>
            <a:br>
              <a:rPr lang="ru-RU" sz="2000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им. С. И. Георгиевского «КФУ им. В. И. Вернадского»  из Новой Зеландии</a:t>
            </a:r>
            <a:endParaRPr lang="ru-RU" sz="200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8674" name="Picture 2" descr="http://franco.crimealib.ru/wp-content/uploads/2017/09/Student-Medicinskoy-akademii-im.-S.-I.-Georgievskogo-KFU-im.-V.-I.-Vernadskogo-iz-Novoy-Zeland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952" y="1198180"/>
            <a:ext cx="5750124" cy="383102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316717" y="5729718"/>
            <a:ext cx="56808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Студент Медицинской академии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им. С. И. Георгиевского «КФУ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им. В. И. Вернадского» из Палестины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8676" name="Picture 4" descr="http://franco.crimealib.ru/wp-content/uploads/2017/09/Student-Medicinskoy-akademii-im.-S.-I.-Georgievskogo-KFU-im.-V.-I.-Vernadskogo-iz-Palestin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1064" y="1882666"/>
            <a:ext cx="5693432" cy="3793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15647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4442" y="0"/>
            <a:ext cx="609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Студентка Медицинской академии им.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С. И. Георгиевского «КФУ им. В. И. Вернадского»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из Замбии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0722" name="Picture 2" descr="http://franco.crimealib.ru/wp-content/uploads/2017/09/Studentka-Medicinskoy-akademii-im.-S.-I.-Georgievskogo-KFU-im.-V.-I.-Vernadskogo-iz-Zamb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872" y="1116779"/>
            <a:ext cx="5824974" cy="388089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096000" y="5663239"/>
            <a:ext cx="59015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Студентка Медицинской академии им.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С. И. Георгиевского «КФУ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им. В. И. Вернадского» из Узбекистана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0724" name="Picture 4" descr="http://franco.crimealib.ru/wp-content/uploads/2017/09/Studentka-Medicinskoy-akademii-im.-S.-I.-Georgievskogo-KFU-im.-V.-I.-Vernadskogo-iz-Uzbekista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0441" y="1787973"/>
            <a:ext cx="5628289" cy="37498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15647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0717" y="204981"/>
            <a:ext cx="57386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Студенты Медицинской академии им.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С. И. Георгиевского «КФУ им. В. И. Вернадского»  из Индии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1746" name="Picture 2" descr="http://franco.crimealib.ru/wp-content/uploads/2017/09/Studenty-Medicinskoy-akademii-im.-S.-I.-Georgievskogo-KFU-im.-V.-I.-Vernadskogo-iz-Ind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637" y="1211371"/>
            <a:ext cx="5612008" cy="3739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901559" y="563170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Студенты Медицинской академии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им. С. И. Георгиевского «КФУ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им. В. И. Вернадского»  из Нигерии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1748" name="Picture 4" descr="http://franco.crimealib.ru/wp-content/uploads/2017/09/Studenty-Medicinskoy-akademii-im.-S.-I.-Georgievskogo-KFU-im.-V.-I.-Vernadskogo-iz-Nigeri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1878" y="1719768"/>
            <a:ext cx="5724963" cy="381425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1" y="2971806"/>
            <a:ext cx="11925300" cy="228599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Georgia" pitchFamily="18" charset="0"/>
              </a:rPr>
              <a:t>Социальный проект </a:t>
            </a: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3700" b="1" dirty="0" smtClean="0">
                <a:latin typeface="Georgia" pitchFamily="18" charset="0"/>
              </a:rPr>
              <a:t>«экология и здоровье: </a:t>
            </a:r>
            <a:br>
              <a:rPr lang="ru-RU" sz="3700" b="1" dirty="0" smtClean="0">
                <a:latin typeface="Georgia" pitchFamily="18" charset="0"/>
              </a:rPr>
            </a:br>
            <a:r>
              <a:rPr lang="ru-RU" sz="3700" b="1" dirty="0" smtClean="0">
                <a:latin typeface="Georgia" pitchFamily="18" charset="0"/>
              </a:rPr>
              <a:t>вектор гармонии»</a:t>
            </a:r>
            <a:endParaRPr lang="ru-RU" sz="3700" dirty="0"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право 7"/>
          <p:cNvSpPr/>
          <p:nvPr/>
        </p:nvSpPr>
        <p:spPr>
          <a:xfrm>
            <a:off x="321550" y="1460281"/>
            <a:ext cx="2065284" cy="1371599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rgbClr val="000000"/>
                </a:solidFill>
                <a:latin typeface="Palatino Linotype" pitchFamily="18" charset="0"/>
              </a:rPr>
              <a:t>Цель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4600" y="1397877"/>
            <a:ext cx="9183414" cy="1497724"/>
          </a:xfrm>
          <a:prstGeom prst="roundRect">
            <a:avLst/>
          </a:prstGeom>
          <a:noFill/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 smtClean="0">
                <a:latin typeface="Bookman Old Style" pitchFamily="18" charset="0"/>
              </a:rPr>
              <a:t>пропаганда здорового образа жизни, воспитание и становление ответственного отношения к здоровью как важнейшей ценности человека, а также формирование экологической культуры подрастающего поколения.</a:t>
            </a:r>
            <a:endParaRPr lang="ru-RU" sz="2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628899" y="3333750"/>
            <a:ext cx="9382126" cy="3333750"/>
          </a:xfrm>
          <a:prstGeom prst="roundRect">
            <a:avLst/>
          </a:prstGeom>
          <a:noFill/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>
              <a:buFont typeface="Wingdings" pitchFamily="2" charset="2"/>
              <a:buChar char="ü"/>
            </a:pPr>
            <a:r>
              <a:rPr lang="ru-RU" sz="2200" dirty="0" smtClean="0">
                <a:latin typeface="Bookman Old Style" pitchFamily="18" charset="0"/>
              </a:rPr>
              <a:t>формирование активной гражданской позиции, качеств личной ответственности за состояние окружающей среды;</a:t>
            </a:r>
          </a:p>
          <a:p>
            <a:pPr lvl="0">
              <a:buFont typeface="Wingdings" pitchFamily="2" charset="2"/>
              <a:buChar char="ü"/>
            </a:pPr>
            <a:r>
              <a:rPr lang="ru-RU" sz="2200" dirty="0" smtClean="0">
                <a:latin typeface="Bookman Old Style" pitchFamily="18" charset="0"/>
              </a:rPr>
              <a:t>содействие воспитанию экологической культуры и экологического сознания молодежи путем проведения мероприятий экологической тематики;</a:t>
            </a:r>
          </a:p>
          <a:p>
            <a:pPr>
              <a:buFont typeface="Wingdings" pitchFamily="2" charset="2"/>
              <a:buChar char="ü"/>
            </a:pPr>
            <a:r>
              <a:rPr lang="ru-RU" sz="2200" dirty="0" smtClean="0">
                <a:latin typeface="Bookman Old Style" pitchFamily="18" charset="0"/>
              </a:rPr>
              <a:t>повышение грамотности населения по вопросам укрепления и сохранения здоровья;</a:t>
            </a:r>
          </a:p>
          <a:p>
            <a:pPr>
              <a:buFont typeface="Wingdings" pitchFamily="2" charset="2"/>
              <a:buChar char="ü"/>
            </a:pPr>
            <a:r>
              <a:rPr lang="ru-RU" sz="2200" dirty="0" smtClean="0">
                <a:latin typeface="Bookman Old Style" pitchFamily="18" charset="0"/>
              </a:rPr>
              <a:t>формирование представления о красоте природного мира, положительном и отрицательном влиянии человека на окружающую среду.</a:t>
            </a:r>
            <a:endParaRPr lang="ru-RU" sz="2200" b="1" dirty="0">
              <a:ln w="1905"/>
              <a:solidFill>
                <a:schemeClr val="tx2">
                  <a:lumMod val="75000"/>
                  <a:lumOff val="2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268014" y="4073415"/>
            <a:ext cx="2286000" cy="19050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rgbClr val="000000"/>
                </a:solidFill>
                <a:latin typeface="Palatino Linotype" pitchFamily="18" charset="0"/>
              </a:rPr>
              <a:t>Задачи проекта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24759" y="0"/>
            <a:ext cx="1045253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Социальный проект </a:t>
            </a:r>
          </a:p>
          <a:p>
            <a:pPr algn="ctr"/>
            <a:r>
              <a:rPr lang="ru-RU" sz="350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«Экология и здоровье: вектор гармонии»</a:t>
            </a:r>
            <a:r>
              <a:rPr lang="ru-RU" sz="350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 </a:t>
            </a:r>
            <a:endParaRPr lang="ru-RU" sz="3500" dirty="0">
              <a:ln w="10160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00"/>
                            </p:stCondLst>
                            <p:childTnLst>
                              <p:par>
                                <p:cTn id="1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300"/>
                            </p:stCondLst>
                            <p:childTnLst>
                              <p:par>
                                <p:cTn id="2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P:\Читальный зал естественных и прикладных наук\АВТОМАТИЗАЦИЯ\отработанное\Неделя экологии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4251" y="139993"/>
            <a:ext cx="4514850" cy="3008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850" y="304800"/>
            <a:ext cx="4733925" cy="8683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6" y="3746061"/>
            <a:ext cx="4226757" cy="281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79020"/>
            <a:ext cx="4391025" cy="2926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76" y="3676650"/>
            <a:ext cx="4338065" cy="2890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52826" y="2105024"/>
            <a:ext cx="4466706" cy="2976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1" y="2971805"/>
            <a:ext cx="11925300" cy="2447919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Georgia" pitchFamily="18" charset="0"/>
              </a:rPr>
              <a:t>Региональный центр</a:t>
            </a: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3700" b="1" dirty="0" smtClean="0">
                <a:latin typeface="Georgia" pitchFamily="18" charset="0"/>
              </a:rPr>
              <a:t>доступа к информационным ресурсам Президентской библиотеки </a:t>
            </a:r>
            <a:br>
              <a:rPr lang="ru-RU" sz="3700" b="1" dirty="0" smtClean="0">
                <a:latin typeface="Georgia" pitchFamily="18" charset="0"/>
              </a:rPr>
            </a:br>
            <a:r>
              <a:rPr lang="ru-RU" sz="3700" b="1" dirty="0" smtClean="0">
                <a:latin typeface="Georgia" pitchFamily="18" charset="0"/>
              </a:rPr>
              <a:t>в центральной библиотеке Крыма</a:t>
            </a:r>
            <a:endParaRPr lang="ru-RU" sz="3700" dirty="0"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1" y="2971806"/>
            <a:ext cx="11925300" cy="2285994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 smtClean="0">
                <a:latin typeface="Georgia" pitchFamily="18" charset="0"/>
              </a:rPr>
              <a:t>Историко-литературный проект </a:t>
            </a: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3700" b="1" dirty="0" smtClean="0">
                <a:latin typeface="Georgia" pitchFamily="18" charset="0"/>
              </a:rPr>
              <a:t>«стратегия победы»</a:t>
            </a:r>
            <a:endParaRPr lang="ru-RU" sz="3700" dirty="0"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право 7"/>
          <p:cNvSpPr/>
          <p:nvPr/>
        </p:nvSpPr>
        <p:spPr>
          <a:xfrm>
            <a:off x="321550" y="1688881"/>
            <a:ext cx="2065284" cy="1371599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rgbClr val="000000"/>
                </a:solidFill>
                <a:latin typeface="Palatino Linotype" pitchFamily="18" charset="0"/>
              </a:rPr>
              <a:t>Цель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4600" y="1397876"/>
            <a:ext cx="9183414" cy="1983499"/>
          </a:xfrm>
          <a:prstGeom prst="roundRect">
            <a:avLst/>
          </a:prstGeom>
          <a:noFill/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 smtClean="0">
                <a:latin typeface="Bookman Old Style" pitchFamily="18" charset="0"/>
              </a:rPr>
              <a:t>Сохранение памяти о героическом прошлом Родины путем ознакомления с ключевыми этапами и событиями Великой Отечественной войны 1941–1945 годов, примерами боевых и трудовых подвигов наших соотечественников.</a:t>
            </a:r>
            <a:endParaRPr lang="ru-RU" sz="2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47925" y="3743325"/>
            <a:ext cx="9553575" cy="2818743"/>
          </a:xfrm>
          <a:prstGeom prst="roundRect">
            <a:avLst/>
          </a:prstGeom>
          <a:noFill/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>
              <a:buFont typeface="Wingdings" pitchFamily="2" charset="2"/>
              <a:buChar char="ü"/>
            </a:pPr>
            <a:r>
              <a:rPr lang="ru-RU" sz="2400" dirty="0" smtClean="0">
                <a:latin typeface="Bookman Old Style" pitchFamily="18" charset="0"/>
              </a:rPr>
              <a:t>пробудить интерес подрастающего поколения к героям и событиям Великой Отечественной войны путем знакомства с историческими фактами военных лет;</a:t>
            </a:r>
          </a:p>
          <a:p>
            <a:pPr lvl="0">
              <a:buFont typeface="Wingdings" pitchFamily="2" charset="2"/>
              <a:buChar char="ü"/>
            </a:pPr>
            <a:r>
              <a:rPr lang="ru-RU" sz="2300" dirty="0" smtClean="0">
                <a:latin typeface="Bookman Old Style" pitchFamily="18" charset="0"/>
              </a:rPr>
              <a:t>способствовать воспитанию патриотизма, чувства гордости за героическое прошлое нашего народа, своих близких;</a:t>
            </a:r>
          </a:p>
          <a:p>
            <a:pPr lvl="0">
              <a:buFont typeface="Wingdings" pitchFamily="2" charset="2"/>
              <a:buChar char="ü"/>
            </a:pPr>
            <a:r>
              <a:rPr lang="ru-RU" sz="2300" dirty="0" smtClean="0">
                <a:latin typeface="Bookman Old Style" pitchFamily="18" charset="0"/>
              </a:rPr>
              <a:t>познакомить с произведениями художественной литературы военных лет.</a:t>
            </a:r>
            <a:endParaRPr lang="ru-RU" sz="2300" dirty="0">
              <a:latin typeface="Bookman Old Style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24759" y="0"/>
            <a:ext cx="1045253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Историко-литературный проект </a:t>
            </a:r>
          </a:p>
          <a:p>
            <a:pPr algn="ctr"/>
            <a:r>
              <a:rPr lang="ru-RU" sz="350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«Стратегия Победы»</a:t>
            </a:r>
            <a:r>
              <a:rPr lang="ru-RU" sz="350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 </a:t>
            </a:r>
            <a:endParaRPr lang="ru-RU" sz="3500" dirty="0">
              <a:ln w="10160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115614" y="4121040"/>
            <a:ext cx="2286000" cy="19050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rgbClr val="000000"/>
                </a:solidFill>
                <a:latin typeface="Palatino Linotype" pitchFamily="18" charset="0"/>
              </a:rPr>
              <a:t>Задачи проекта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0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 animBg="1"/>
      <p:bldP spid="11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23850" y="304800"/>
            <a:ext cx="4733925" cy="8683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6" y="314325"/>
            <a:ext cx="4391024" cy="2926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1749" y="3562350"/>
            <a:ext cx="4481001" cy="2986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75" y="3520719"/>
            <a:ext cx="4429125" cy="2951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81825" y="328613"/>
            <a:ext cx="4448176" cy="2964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06263" y="3657601"/>
            <a:ext cx="88129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000" cap="all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Спасибо за внимание!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942749" y="5873540"/>
            <a:ext cx="884891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Мультимедийная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презентация 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подготовлена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О. В. Сиротюк, заведующей отделом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«Универсальный читальный зал» Государственного бюджетного учреждения культуры Республики Крым 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«Крымская республиканская универсальная научная библиотека им. И. Я. Франко»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884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00427" y="238125"/>
            <a:ext cx="1073894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3500" b="1" dirty="0" smtClean="0">
                <a:ln>
                  <a:solidFill>
                    <a:srgbClr val="000066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Президентская библиотека им. Б. Н. Ельцина</a:t>
            </a:r>
            <a:endParaRPr lang="ru-RU" sz="3500" b="1" dirty="0">
              <a:ln>
                <a:solidFill>
                  <a:srgbClr val="000066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ctr">
              <a:defRPr/>
            </a:pPr>
            <a:endParaRPr lang="ru-RU" sz="3500" b="1" dirty="0">
              <a:ln>
                <a:solidFill>
                  <a:srgbClr val="000066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7201" y="1588374"/>
            <a:ext cx="11410950" cy="3659901"/>
          </a:xfrm>
          <a:prstGeom prst="roundRect">
            <a:avLst/>
          </a:prstGeom>
          <a:noFill/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800" dirty="0" smtClean="0">
                <a:latin typeface="Palatino Linotype" pitchFamily="18" charset="0"/>
              </a:rPr>
              <a:t>		Первое в России электронное хранилище библиотечных, архивных и официальных нормативных документов с уникальной технологией сканирования первоисточников и возможностью их просмотров в режимах 1D, 2D и 3D. Сегодня электронный </a:t>
            </a:r>
            <a:r>
              <a:rPr lang="ru-RU" sz="2800" dirty="0" err="1" smtClean="0">
                <a:latin typeface="Palatino Linotype" pitchFamily="18" charset="0"/>
              </a:rPr>
              <a:t>контент</a:t>
            </a:r>
            <a:r>
              <a:rPr lang="ru-RU" sz="2800" dirty="0" smtClean="0">
                <a:latin typeface="Palatino Linotype" pitchFamily="18" charset="0"/>
              </a:rPr>
              <a:t> Президентской библиотеки насчитывает около 500 тыс. единиц хранения, созданных из цифровых копий редких документов по истории развития России.</a:t>
            </a:r>
            <a:endParaRPr lang="ru-RU" sz="2800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5647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4875" y="209549"/>
            <a:ext cx="10258425" cy="981075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/>
              <a:t> 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  <a:cs typeface="Arial" pitchFamily="34" charset="0"/>
              </a:rPr>
              <a:t>ВЗАИМОДЕЙСТВИЕ С РЕГИОНАЛЬНЫМИ ЦЕНТРАМИ ПРЕЗИДЕНТСКОЙ БИБЛИОТЕКИ</a:t>
            </a:r>
          </a:p>
        </p:txBody>
      </p:sp>
      <p:pic>
        <p:nvPicPr>
          <p:cNvPr id="11" name="Picture 1" descr="\\server-person\person\Отдел цифровых ресурсов\Марина\Превокурсник\юристы\IMG_66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6358" y="1223942"/>
            <a:ext cx="3429024" cy="2571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 descr="http://franco.crimealib.ru/wp-content/uploads/2018/03/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546" y="4019538"/>
            <a:ext cx="3860063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\\server-person\person\Отдел цифровых ресурсов\СООБЩ. на сайт\2019\Чехов\44)8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3557" y="1333486"/>
            <a:ext cx="3595717" cy="2394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3" descr="\\server-person\person\Отдел цифровых ресурсов\СООБЩ. на сайт\2019\Чехов\44)8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5331" y="4076700"/>
            <a:ext cx="3615217" cy="2407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3" descr="\\server-person\person\Отдел цифровых ресурсов\СООБЩ. на сайт\2019\ВКС Крым\Отчет\фото\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62420" y="3976689"/>
            <a:ext cx="3855240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152401" y="2971806"/>
            <a:ext cx="11925300" cy="228599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Georgia" pitchFamily="18" charset="0"/>
              </a:rPr>
              <a:t>проект </a:t>
            </a: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3700" b="1" dirty="0" smtClean="0">
                <a:latin typeface="Georgia" pitchFamily="18" charset="0"/>
              </a:rPr>
              <a:t>«общероссийский свод </a:t>
            </a:r>
            <a:br>
              <a:rPr lang="ru-RU" sz="3700" b="1" dirty="0" smtClean="0">
                <a:latin typeface="Georgia" pitchFamily="18" charset="0"/>
              </a:rPr>
            </a:br>
            <a:r>
              <a:rPr lang="ru-RU" sz="3700" b="1" dirty="0" smtClean="0">
                <a:latin typeface="Georgia" pitchFamily="18" charset="0"/>
              </a:rPr>
              <a:t>книжных памятников»</a:t>
            </a:r>
            <a:endParaRPr lang="ru-RU" sz="3700" dirty="0"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трелка вправо 5"/>
          <p:cNvSpPr/>
          <p:nvPr/>
        </p:nvSpPr>
        <p:spPr>
          <a:xfrm>
            <a:off x="245350" y="4660681"/>
            <a:ext cx="2065284" cy="1371599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rgbClr val="000000"/>
                </a:solidFill>
                <a:latin typeface="Palatino Linotype" pitchFamily="18" charset="0"/>
              </a:rPr>
              <a:t>Цель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24125" y="3766782"/>
            <a:ext cx="9334500" cy="2853093"/>
          </a:xfrm>
          <a:prstGeom prst="roundRect">
            <a:avLst/>
          </a:prstGeom>
          <a:noFill/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Электронного регионального свода книжных памятников республики, который позволит  дать целостное представление о книжных памятниках, хранящихся в республике, информировать о наличии фондов редких и ценных изданий, а также будет  способствовать их сохранению и использованию.</a:t>
            </a:r>
            <a:endParaRPr lang="ru-RU" sz="2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2925" y="1476376"/>
            <a:ext cx="11240486" cy="1921918"/>
          </a:xfrm>
          <a:prstGeom prst="roundRect">
            <a:avLst/>
          </a:prstGeom>
          <a:noFill/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indent="5397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tx1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В мае 2015 года на базе отдела редкой книги Крымской республиканской универсальной научной библиотеки им. И. Я. Франко открылся </a:t>
            </a:r>
            <a:r>
              <a:rPr lang="ru-RU" sz="2400" b="1" i="1" dirty="0" smtClean="0">
                <a:solidFill>
                  <a:schemeClr val="tx1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Региональный центр по работе с книжными памятниками (РЦКП)</a:t>
            </a:r>
            <a:endParaRPr lang="ru-RU" sz="2400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pPr algn="ctr">
              <a:defRPr/>
            </a:pPr>
            <a:endParaRPr lang="ru-RU" sz="2400" b="1" dirty="0">
              <a:ln w="1905"/>
              <a:solidFill>
                <a:schemeClr val="tx2">
                  <a:lumMod val="75000"/>
                  <a:lumOff val="2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Georgia" pitchFamily="18" charset="0"/>
              </a:rPr>
              <a:t>Региональный проект </a:t>
            </a: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200" b="1" dirty="0" smtClean="0">
                <a:latin typeface="Georgia" pitchFamily="18" charset="0"/>
              </a:rPr>
              <a:t/>
            </a:r>
            <a:br>
              <a:rPr lang="ru-RU" sz="200" b="1" dirty="0" smtClean="0">
                <a:latin typeface="Georgia" pitchFamily="18" charset="0"/>
              </a:rPr>
            </a:br>
            <a:r>
              <a:rPr lang="ru-RU" sz="4000" b="1" dirty="0" smtClean="0">
                <a:latin typeface="Georgia" pitchFamily="18" charset="0"/>
              </a:rPr>
              <a:t>«Читающий Крым»</a:t>
            </a:r>
            <a:endParaRPr lang="ru-RU" sz="4000" dirty="0"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43302" y="0"/>
            <a:ext cx="1073894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3500" b="1" dirty="0" smtClean="0">
                <a:ln>
                  <a:solidFill>
                    <a:srgbClr val="000066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Региональный проект </a:t>
            </a:r>
            <a:endParaRPr lang="ru-RU" sz="3500" b="1" dirty="0">
              <a:ln>
                <a:solidFill>
                  <a:srgbClr val="000066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ctr">
              <a:defRPr/>
            </a:pPr>
            <a:r>
              <a:rPr lang="ru-RU" sz="3500" b="1" dirty="0" smtClean="0">
                <a:ln>
                  <a:solidFill>
                    <a:srgbClr val="000066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«Читающий Крым»</a:t>
            </a:r>
            <a:endParaRPr lang="ru-RU" sz="3500" b="1" dirty="0">
              <a:ln>
                <a:solidFill>
                  <a:srgbClr val="000066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31075" y="1860331"/>
            <a:ext cx="2065284" cy="1371599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rgbClr val="000000"/>
                </a:solidFill>
                <a:latin typeface="Palatino Linotype" pitchFamily="18" charset="0"/>
              </a:rPr>
              <a:t>Цель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4600" y="1397876"/>
            <a:ext cx="9183414" cy="2732690"/>
          </a:xfrm>
          <a:prstGeom prst="roundRect">
            <a:avLst/>
          </a:prstGeom>
          <a:noFill/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dirty="0" smtClean="0">
                <a:latin typeface="Georgia" pitchFamily="18" charset="0"/>
              </a:rPr>
              <a:t>возрождение престижа, развитие устойчивой потребности, формирование культуры чтения, приобщение молодого поколения  к чтению лучших образцов классической и современной литературы на традиционных носителях, в сети Интернет и на электронных носителях;  стимулирование инициатив и творчества читателей, использование культурного наследия и потенциала региона; возрождение и сохранение традиций семейного чтения.</a:t>
            </a:r>
            <a:endParaRPr lang="ru-RU" sz="22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7200" y="4540469"/>
            <a:ext cx="11288111" cy="1954924"/>
          </a:xfrm>
          <a:prstGeom prst="roundRect">
            <a:avLst/>
          </a:prstGeom>
          <a:noFill/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dirty="0" smtClean="0">
                <a:latin typeface="Georgia" pitchFamily="18" charset="0"/>
              </a:rPr>
              <a:t>В рамках проекта проводятся литературные вечера, поэтические </a:t>
            </a:r>
            <a:r>
              <a:rPr lang="ru-RU" sz="2200" dirty="0" err="1" smtClean="0">
                <a:latin typeface="Georgia" pitchFamily="18" charset="0"/>
              </a:rPr>
              <a:t>видеомосты</a:t>
            </a:r>
            <a:r>
              <a:rPr lang="ru-RU" sz="2200" dirty="0" smtClean="0">
                <a:latin typeface="Georgia" pitchFamily="18" charset="0"/>
              </a:rPr>
              <a:t>, киновечера и встречи с писателями. Читатели принимают участие в конкурсах чтецов, </a:t>
            </a:r>
            <a:r>
              <a:rPr lang="ru-RU" sz="2200" dirty="0" err="1" smtClean="0">
                <a:latin typeface="Georgia" pitchFamily="18" charset="0"/>
              </a:rPr>
              <a:t>библиосалонах</a:t>
            </a:r>
            <a:r>
              <a:rPr lang="ru-RU" sz="2200" dirty="0" smtClean="0">
                <a:latin typeface="Georgia" pitchFamily="18" charset="0"/>
              </a:rPr>
              <a:t> и  читательских конференциях, а крымские литераторы участвуют в заседаниях литературного клуба и в создании электронной библиотеки «Крым литературный».</a:t>
            </a:r>
            <a:endParaRPr lang="ru-RU" sz="22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5647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1" y="114300"/>
            <a:ext cx="5105400" cy="1047749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 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Встреча с писателем, публицистом Юрием Портовым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4818" name="Picture 2" descr="http://franco.crimealib.ru/wp-content/uploads/2017/05/glavnaya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231252"/>
            <a:ext cx="5557520" cy="3702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 descr="http://franco.crimealib.ru/wp-content/uploads/2017/05/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6450" y="1664607"/>
            <a:ext cx="5991225" cy="3991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981701" y="5816083"/>
            <a:ext cx="56959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Творческая встреча с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Константином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Ефетовым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Книга открытая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AcademicLiterature_16x9_TP103431361.potx" id="{2F0AAF73-AE41-486D-B6DC-0985ADE3F2EC}" vid="{EF7BD8ED-D7CC-46AA-8B96-4CA16C4A9ED2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Книга открытая</Template>
  <TotalTime>0</TotalTime>
  <Words>519</Words>
  <Application>Microsoft Office PowerPoint</Application>
  <PresentationFormat>Произвольный</PresentationFormat>
  <Paragraphs>55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Книга открытая</vt:lpstr>
      <vt:lpstr>Опыт проектной деятельности  Крымской республиканской универсальной научной библиотеки  им. И. Я. Франко</vt:lpstr>
      <vt:lpstr>Региональный центр         доступа к информационным ресурсам Президентской библиотеки  в центральной библиотеке Крыма</vt:lpstr>
      <vt:lpstr>Слайд 3</vt:lpstr>
      <vt:lpstr> ВЗАИМОДЕЙСТВИЕ С РЕГИОНАЛЬНЫМИ ЦЕНТРАМИ ПРЕЗИДЕНТСКОЙ БИБЛИОТЕКИ</vt:lpstr>
      <vt:lpstr>проект          «общероссийский свод  книжных памятников»</vt:lpstr>
      <vt:lpstr>Слайд 6</vt:lpstr>
      <vt:lpstr>Региональный проект          «Читающий Крым»</vt:lpstr>
      <vt:lpstr>Слайд 8</vt:lpstr>
      <vt:lpstr> Встреча с писателем, публицистом Юрием Портовым</vt:lpstr>
      <vt:lpstr>  Валерий Басыров и поэты Феодосии</vt:lpstr>
      <vt:lpstr>социокультурный проект          «живая библиотека. Язык, ты  мир»</vt:lpstr>
      <vt:lpstr>Слайд 12</vt:lpstr>
      <vt:lpstr>Слайд 13</vt:lpstr>
      <vt:lpstr>Слайд 14</vt:lpstr>
      <vt:lpstr>Слайд 15</vt:lpstr>
      <vt:lpstr>Слайд 16</vt:lpstr>
      <vt:lpstr>Социальный проект          «экология и здоровье:  вектор гармонии»</vt:lpstr>
      <vt:lpstr>Слайд 18</vt:lpstr>
      <vt:lpstr>Слайд 19</vt:lpstr>
      <vt:lpstr>Историко-литературный проект          «стратегия победы»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2014-10-08T11:13:07Z</dcterms:created>
  <dcterms:modified xsi:type="dcterms:W3CDTF">2020-04-09T14:25:06Z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TC034313809991</vt:lpwstr>
  </property>
</Properties>
</file>