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506949-707E-47CB-B36D-3CB76A3A0273}"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2540938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506949-707E-47CB-B36D-3CB76A3A0273}"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278589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506949-707E-47CB-B36D-3CB76A3A0273}"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141579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506949-707E-47CB-B36D-3CB76A3A0273}"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2335001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506949-707E-47CB-B36D-3CB76A3A0273}" type="datetimeFigureOut">
              <a:rPr lang="ru-RU" smtClean="0"/>
              <a:t>14.04.2020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344802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506949-707E-47CB-B36D-3CB76A3A0273}"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293415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506949-707E-47CB-B36D-3CB76A3A0273}" type="datetimeFigureOut">
              <a:rPr lang="ru-RU" smtClean="0"/>
              <a:t>14.04.2020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229568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506949-707E-47CB-B36D-3CB76A3A0273}" type="datetimeFigureOut">
              <a:rPr lang="ru-RU" smtClean="0"/>
              <a:t>14.04.2020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1966913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506949-707E-47CB-B36D-3CB76A3A0273}" type="datetimeFigureOut">
              <a:rPr lang="ru-RU" smtClean="0"/>
              <a:t>14.04.2020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117516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A506949-707E-47CB-B36D-3CB76A3A0273}"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2151742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A506949-707E-47CB-B36D-3CB76A3A0273}" type="datetimeFigureOut">
              <a:rPr lang="ru-RU" smtClean="0"/>
              <a:t>14.04.2020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0110A1-0D9F-41E3-AF55-9C75032251A7}" type="slidenum">
              <a:rPr lang="ru-RU" smtClean="0"/>
              <a:t>‹#›</a:t>
            </a:fld>
            <a:endParaRPr lang="ru-RU"/>
          </a:p>
        </p:txBody>
      </p:sp>
    </p:spTree>
    <p:extLst>
      <p:ext uri="{BB962C8B-B14F-4D97-AF65-F5344CB8AC3E}">
        <p14:creationId xmlns:p14="http://schemas.microsoft.com/office/powerpoint/2010/main" val="2916983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06949-707E-47CB-B36D-3CB76A3A0273}" type="datetimeFigureOut">
              <a:rPr lang="ru-RU" smtClean="0"/>
              <a:t>14.04.2020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110A1-0D9F-41E3-AF55-9C75032251A7}" type="slidenum">
              <a:rPr lang="ru-RU" smtClean="0"/>
              <a:t>‹#›</a:t>
            </a:fld>
            <a:endParaRPr lang="ru-RU"/>
          </a:p>
        </p:txBody>
      </p:sp>
    </p:spTree>
    <p:extLst>
      <p:ext uri="{BB962C8B-B14F-4D97-AF65-F5344CB8AC3E}">
        <p14:creationId xmlns:p14="http://schemas.microsoft.com/office/powerpoint/2010/main" val="1807821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595891"/>
            <a:ext cx="9144000" cy="2387600"/>
          </a:xfrm>
        </p:spPr>
        <p:txBody>
          <a:bodyPr>
            <a:normAutofit/>
          </a:bodyPr>
          <a:lstStyle/>
          <a:p>
            <a:r>
              <a:rPr lang="ru-RU" sz="4000" b="1" dirty="0" smtClean="0"/>
              <a:t>ЛИНГВОКУЛЬТУРНЫЕ ХАРАКТЕРИСТИКИ АМЕРИКАНСКОГО ТИПАЖА BUYER: ДИСКУРСИВНЫЙ ПОДХОД</a:t>
            </a:r>
            <a:endParaRPr lang="ru-RU" sz="4000" b="1" dirty="0"/>
          </a:p>
        </p:txBody>
      </p:sp>
      <p:sp>
        <p:nvSpPr>
          <p:cNvPr id="3" name="Подзаголовок 2"/>
          <p:cNvSpPr>
            <a:spLocks noGrp="1"/>
          </p:cNvSpPr>
          <p:nvPr>
            <p:ph type="subTitle" idx="1"/>
          </p:nvPr>
        </p:nvSpPr>
        <p:spPr>
          <a:xfrm>
            <a:off x="1524000" y="3602037"/>
            <a:ext cx="9144000" cy="2466253"/>
          </a:xfrm>
        </p:spPr>
        <p:txBody>
          <a:bodyPr>
            <a:normAutofit fontScale="25000" lnSpcReduction="20000"/>
          </a:bodyPr>
          <a:lstStyle/>
          <a:p>
            <a:pPr algn="r"/>
            <a:r>
              <a:rPr lang="ru-RU" sz="12800" i="1" dirty="0" smtClean="0"/>
              <a:t>А. Ю. Ткаченко,</a:t>
            </a:r>
          </a:p>
          <a:p>
            <a:pPr algn="r"/>
            <a:r>
              <a:rPr lang="ru-RU" sz="7200" dirty="0" smtClean="0"/>
              <a:t>обучающаяся 1 курса магистратуры</a:t>
            </a:r>
          </a:p>
          <a:p>
            <a:pPr algn="r"/>
            <a:r>
              <a:rPr lang="ru-RU" sz="7200" dirty="0" smtClean="0"/>
              <a:t>кафедры теории языка, литературы и социолингвистики,</a:t>
            </a:r>
          </a:p>
          <a:p>
            <a:pPr algn="r"/>
            <a:r>
              <a:rPr lang="ru-RU" sz="7200" dirty="0" smtClean="0"/>
              <a:t>Институт иностранной филологии (СП),</a:t>
            </a:r>
          </a:p>
          <a:p>
            <a:pPr algn="r"/>
            <a:r>
              <a:rPr lang="ru-RU" sz="7200" dirty="0" smtClean="0"/>
              <a:t>Крымский федеральный университет имени В.И. Вернадского,</a:t>
            </a:r>
          </a:p>
          <a:p>
            <a:endParaRPr lang="ru-RU" sz="7200" dirty="0" smtClean="0"/>
          </a:p>
          <a:p>
            <a:r>
              <a:rPr lang="ru-RU" sz="7200" dirty="0" smtClean="0"/>
              <a:t>Симферополь, 2020</a:t>
            </a:r>
          </a:p>
          <a:p>
            <a:endParaRPr lang="ru-RU" dirty="0"/>
          </a:p>
        </p:txBody>
      </p:sp>
    </p:spTree>
    <p:extLst>
      <p:ext uri="{BB962C8B-B14F-4D97-AF65-F5344CB8AC3E}">
        <p14:creationId xmlns:p14="http://schemas.microsoft.com/office/powerpoint/2010/main" val="354349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СПАСИБО ЗА ВНИМАНИЕ!</a:t>
            </a:r>
            <a:endParaRPr lang="ru-RU" b="1" dirty="0"/>
          </a:p>
        </p:txBody>
      </p:sp>
      <p:sp>
        <p:nvSpPr>
          <p:cNvPr id="3" name="Объект 2"/>
          <p:cNvSpPr>
            <a:spLocks noGrp="1"/>
          </p:cNvSpPr>
          <p:nvPr>
            <p:ph idx="1"/>
          </p:nvPr>
        </p:nvSpPr>
        <p:spPr/>
        <p:txBody>
          <a:bodyPr/>
          <a:lstStyle/>
          <a:p>
            <a:pPr marL="0" indent="0" algn="ctr">
              <a:buNone/>
            </a:pPr>
            <a:r>
              <a:rPr lang="ru-RU" sz="5400" b="1" dirty="0" smtClean="0"/>
              <a:t>типаж «</a:t>
            </a:r>
            <a:r>
              <a:rPr lang="ru-RU" sz="5400" b="1" dirty="0" err="1" smtClean="0"/>
              <a:t>buyer</a:t>
            </a:r>
            <a:r>
              <a:rPr lang="ru-RU" sz="5400" b="1" dirty="0" smtClean="0"/>
              <a:t>»</a:t>
            </a:r>
          </a:p>
          <a:p>
            <a:pPr marL="0" indent="0">
              <a:buNone/>
            </a:pPr>
            <a:endParaRPr lang="ru-RU" dirty="0" smtClean="0"/>
          </a:p>
          <a:p>
            <a:pPr>
              <a:buFont typeface="Wingdings" panose="05000000000000000000" pitchFamily="2" charset="2"/>
              <a:buChar char="Ø"/>
            </a:pPr>
            <a:r>
              <a:rPr lang="ru-RU" dirty="0" smtClean="0"/>
              <a:t>способствует маркетинговому продвижению товарной продукции в целях увеличения ее реализации;</a:t>
            </a:r>
          </a:p>
          <a:p>
            <a:pPr>
              <a:buFont typeface="Wingdings" panose="05000000000000000000" pitchFamily="2" charset="2"/>
              <a:buChar char="Ø"/>
            </a:pPr>
            <a:endParaRPr lang="ru-RU" dirty="0"/>
          </a:p>
          <a:p>
            <a:pPr>
              <a:buFont typeface="Wingdings" panose="05000000000000000000" pitchFamily="2" charset="2"/>
              <a:buChar char="Ø"/>
            </a:pPr>
            <a:r>
              <a:rPr lang="ru-RU" dirty="0" smtClean="0"/>
              <a:t>реализуется преимущественно лексическими и морфологическими средствами.</a:t>
            </a:r>
            <a:endParaRPr lang="ru-RU" dirty="0"/>
          </a:p>
        </p:txBody>
      </p:sp>
    </p:spTree>
    <p:extLst>
      <p:ext uri="{BB962C8B-B14F-4D97-AF65-F5344CB8AC3E}">
        <p14:creationId xmlns:p14="http://schemas.microsoft.com/office/powerpoint/2010/main" val="1431379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АКТУАЛЬНОСТЬ</a:t>
            </a:r>
            <a:endParaRPr lang="ru-RU" b="1" dirty="0"/>
          </a:p>
        </p:txBody>
      </p:sp>
      <p:sp>
        <p:nvSpPr>
          <p:cNvPr id="3" name="Объект 2"/>
          <p:cNvSpPr>
            <a:spLocks noGrp="1"/>
          </p:cNvSpPr>
          <p:nvPr>
            <p:ph idx="1"/>
          </p:nvPr>
        </p:nvSpPr>
        <p:spPr/>
        <p:txBody>
          <a:bodyPr>
            <a:normAutofit/>
          </a:bodyPr>
          <a:lstStyle/>
          <a:p>
            <a:r>
              <a:rPr lang="ru-RU" dirty="0" smtClean="0"/>
              <a:t>Антропоцентрический подход (изучение языка и личности, а также языка и культуры в тесной связи);</a:t>
            </a:r>
          </a:p>
          <a:p>
            <a:endParaRPr lang="ru-RU" dirty="0" smtClean="0"/>
          </a:p>
          <a:p>
            <a:r>
              <a:rPr lang="ru-RU" dirty="0" err="1" smtClean="0"/>
              <a:t>Лингвоперсонология</a:t>
            </a:r>
            <a:r>
              <a:rPr lang="ru-RU" dirty="0" smtClean="0"/>
              <a:t>: исследование языкового сознания и коммуникативного поведения как отдельной личности, так и общества в целом;</a:t>
            </a:r>
          </a:p>
          <a:p>
            <a:endParaRPr lang="ru-RU" dirty="0" smtClean="0"/>
          </a:p>
          <a:p>
            <a:r>
              <a:rPr lang="ru-RU" dirty="0" smtClean="0"/>
              <a:t>Отсутствие трудов в области</a:t>
            </a:r>
            <a:r>
              <a:rPr lang="ru-RU" dirty="0"/>
              <a:t> </a:t>
            </a:r>
            <a:r>
              <a:rPr lang="ru-RU" dirty="0" smtClean="0"/>
              <a:t>изучения </a:t>
            </a:r>
            <a:r>
              <a:rPr lang="ru-RU" dirty="0" err="1" smtClean="0"/>
              <a:t>лингвокультурного</a:t>
            </a:r>
            <a:r>
              <a:rPr lang="ru-RU" dirty="0" smtClean="0"/>
              <a:t> типажа «</a:t>
            </a:r>
            <a:r>
              <a:rPr lang="ru-RU" dirty="0" err="1" smtClean="0"/>
              <a:t>buyer</a:t>
            </a:r>
            <a:r>
              <a:rPr lang="ru-RU" dirty="0" smtClean="0"/>
              <a:t>».</a:t>
            </a:r>
            <a:endParaRPr lang="ru-RU" dirty="0"/>
          </a:p>
        </p:txBody>
      </p:sp>
    </p:spTree>
    <p:extLst>
      <p:ext uri="{BB962C8B-B14F-4D97-AF65-F5344CB8AC3E}">
        <p14:creationId xmlns:p14="http://schemas.microsoft.com/office/powerpoint/2010/main" val="339083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u-RU" sz="3600" b="1" i="1" dirty="0" smtClean="0"/>
              <a:t>Цель</a:t>
            </a:r>
            <a:r>
              <a:rPr lang="ru-RU" sz="3600" dirty="0" smtClean="0"/>
              <a:t> – изучение дискурсивной специфики языковой личности «</a:t>
            </a:r>
            <a:r>
              <a:rPr lang="ru-RU" sz="3600" dirty="0" err="1" smtClean="0"/>
              <a:t>buyer</a:t>
            </a:r>
            <a:r>
              <a:rPr lang="ru-RU" sz="3600" dirty="0" smtClean="0"/>
              <a:t>» в американской </a:t>
            </a:r>
            <a:r>
              <a:rPr lang="ru-RU" sz="3600" dirty="0" err="1" smtClean="0"/>
              <a:t>лингвокультуре</a:t>
            </a:r>
            <a:r>
              <a:rPr lang="ru-RU" sz="3600" dirty="0" smtClean="0"/>
              <a:t/>
            </a:r>
            <a:br>
              <a:rPr lang="ru-RU" sz="3600" dirty="0" smtClean="0"/>
            </a:br>
            <a:endParaRPr lang="ru-RU" sz="3600" dirty="0"/>
          </a:p>
        </p:txBody>
      </p:sp>
      <p:sp>
        <p:nvSpPr>
          <p:cNvPr id="3" name="Объект 2"/>
          <p:cNvSpPr>
            <a:spLocks noGrp="1"/>
          </p:cNvSpPr>
          <p:nvPr>
            <p:ph idx="1"/>
          </p:nvPr>
        </p:nvSpPr>
        <p:spPr>
          <a:xfrm>
            <a:off x="838200" y="1690688"/>
            <a:ext cx="10515600" cy="4525385"/>
          </a:xfrm>
        </p:spPr>
        <p:txBody>
          <a:bodyPr>
            <a:normAutofit/>
          </a:bodyPr>
          <a:lstStyle/>
          <a:p>
            <a:endParaRPr lang="ru-RU" dirty="0" smtClean="0"/>
          </a:p>
          <a:p>
            <a:endParaRPr lang="ru-RU" dirty="0"/>
          </a:p>
          <a:p>
            <a:r>
              <a:rPr lang="ru-RU" b="1" i="1" dirty="0" smtClean="0"/>
              <a:t>Материал</a:t>
            </a:r>
            <a:r>
              <a:rPr lang="ru-RU" dirty="0" smtClean="0"/>
              <a:t>: тексты резюме и объявлений о работе, отобранные методом сплошной выборки с Интернет сайта www.dayjob.com за 2019-2020 годы;</a:t>
            </a:r>
          </a:p>
          <a:p>
            <a:endParaRPr lang="ru-RU" dirty="0" smtClean="0"/>
          </a:p>
          <a:p>
            <a:r>
              <a:rPr lang="ru-RU" b="1" i="1" dirty="0" smtClean="0"/>
              <a:t>Методы</a:t>
            </a:r>
            <a:r>
              <a:rPr lang="ru-RU" dirty="0" smtClean="0"/>
              <a:t>: анализ словарных дефиниций, </a:t>
            </a:r>
            <a:r>
              <a:rPr lang="ru-RU" dirty="0" err="1" smtClean="0"/>
              <a:t>когнитивно</a:t>
            </a:r>
            <a:r>
              <a:rPr lang="ru-RU" dirty="0" smtClean="0"/>
              <a:t>-дискурсивный метод и коммуникативно-прагматический прием.</a:t>
            </a:r>
            <a:endParaRPr lang="ru-RU" dirty="0"/>
          </a:p>
        </p:txBody>
      </p:sp>
    </p:spTree>
    <p:extLst>
      <p:ext uri="{BB962C8B-B14F-4D97-AF65-F5344CB8AC3E}">
        <p14:creationId xmlns:p14="http://schemas.microsoft.com/office/powerpoint/2010/main" val="103030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Словарные дефиниции </a:t>
            </a:r>
            <a:endParaRPr lang="ru-RU" b="1" dirty="0"/>
          </a:p>
        </p:txBody>
      </p:sp>
      <p:sp>
        <p:nvSpPr>
          <p:cNvPr id="3" name="Объект 2"/>
          <p:cNvSpPr>
            <a:spLocks noGrp="1"/>
          </p:cNvSpPr>
          <p:nvPr>
            <p:ph idx="1"/>
          </p:nvPr>
        </p:nvSpPr>
        <p:spPr/>
        <p:txBody>
          <a:bodyPr>
            <a:normAutofit/>
          </a:bodyPr>
          <a:lstStyle/>
          <a:p>
            <a:r>
              <a:rPr lang="ru-RU" dirty="0" smtClean="0"/>
              <a:t>человек, который совершает какую-либо покупку, как правило, ценную – например, дом или машину;</a:t>
            </a:r>
          </a:p>
          <a:p>
            <a:r>
              <a:rPr lang="ru-RU" dirty="0"/>
              <a:t>ч</a:t>
            </a:r>
            <a:r>
              <a:rPr lang="ru-RU" dirty="0" smtClean="0"/>
              <a:t>еловек, который решает, что приобретается компанией. </a:t>
            </a:r>
          </a:p>
          <a:p>
            <a:endParaRPr lang="ru-RU" dirty="0"/>
          </a:p>
          <a:p>
            <a:pPr>
              <a:buFont typeface="Wingdings" panose="05000000000000000000" pitchFamily="2" charset="2"/>
              <a:buChar char="v"/>
            </a:pPr>
            <a:r>
              <a:rPr lang="ru-RU" dirty="0" smtClean="0"/>
              <a:t>«</a:t>
            </a:r>
            <a:r>
              <a:rPr lang="ru-RU" dirty="0" err="1" smtClean="0"/>
              <a:t>purchasing</a:t>
            </a:r>
            <a:r>
              <a:rPr lang="ru-RU" dirty="0" smtClean="0"/>
              <a:t> </a:t>
            </a:r>
            <a:r>
              <a:rPr lang="ru-RU" dirty="0" err="1" smtClean="0"/>
              <a:t>agent</a:t>
            </a:r>
            <a:r>
              <a:rPr lang="ru-RU" dirty="0" smtClean="0"/>
              <a:t>», «</a:t>
            </a:r>
            <a:r>
              <a:rPr lang="ru-RU" dirty="0" err="1" smtClean="0"/>
              <a:t>buyer</a:t>
            </a:r>
            <a:r>
              <a:rPr lang="ru-RU" dirty="0" smtClean="0"/>
              <a:t>», «</a:t>
            </a:r>
            <a:r>
              <a:rPr lang="ru-RU" dirty="0" err="1" smtClean="0"/>
              <a:t>senior</a:t>
            </a:r>
            <a:r>
              <a:rPr lang="ru-RU" dirty="0" smtClean="0"/>
              <a:t> </a:t>
            </a:r>
            <a:r>
              <a:rPr lang="ru-RU" dirty="0" err="1" smtClean="0"/>
              <a:t>buyer</a:t>
            </a:r>
            <a:r>
              <a:rPr lang="ru-RU" dirty="0" smtClean="0"/>
              <a:t>», «</a:t>
            </a:r>
            <a:r>
              <a:rPr lang="ru-RU" dirty="0" err="1" smtClean="0"/>
              <a:t>buyer</a:t>
            </a:r>
            <a:r>
              <a:rPr lang="ru-RU" dirty="0" smtClean="0"/>
              <a:t> (</a:t>
            </a:r>
            <a:r>
              <a:rPr lang="ru-RU" dirty="0" err="1" smtClean="0"/>
              <a:t>with</a:t>
            </a:r>
            <a:r>
              <a:rPr lang="ru-RU" dirty="0" smtClean="0"/>
              <a:t> SAP </a:t>
            </a:r>
            <a:r>
              <a:rPr lang="ru-RU" dirty="0" err="1" smtClean="0"/>
              <a:t>proficiency</a:t>
            </a:r>
            <a:r>
              <a:rPr lang="ru-RU" dirty="0" smtClean="0"/>
              <a:t>)», «</a:t>
            </a:r>
            <a:r>
              <a:rPr lang="ru-RU" dirty="0" err="1" smtClean="0"/>
              <a:t>buyer</a:t>
            </a:r>
            <a:r>
              <a:rPr lang="ru-RU" dirty="0" smtClean="0"/>
              <a:t> (</a:t>
            </a:r>
            <a:r>
              <a:rPr lang="ru-RU" dirty="0" err="1" smtClean="0"/>
              <a:t>part-time</a:t>
            </a:r>
            <a:r>
              <a:rPr lang="ru-RU" dirty="0" smtClean="0"/>
              <a:t>)», «</a:t>
            </a:r>
            <a:r>
              <a:rPr lang="ru-RU" dirty="0" err="1" smtClean="0"/>
              <a:t>procurement</a:t>
            </a:r>
            <a:r>
              <a:rPr lang="ru-RU" dirty="0" smtClean="0"/>
              <a:t> </a:t>
            </a:r>
            <a:r>
              <a:rPr lang="ru-RU" dirty="0" err="1" smtClean="0"/>
              <a:t>specialist</a:t>
            </a:r>
            <a:r>
              <a:rPr lang="ru-RU" dirty="0" smtClean="0"/>
              <a:t>», «</a:t>
            </a:r>
            <a:r>
              <a:rPr lang="ru-RU" dirty="0" err="1" smtClean="0"/>
              <a:t>purchasing</a:t>
            </a:r>
            <a:r>
              <a:rPr lang="ru-RU" dirty="0" smtClean="0"/>
              <a:t> </a:t>
            </a:r>
            <a:r>
              <a:rPr lang="ru-RU" dirty="0" err="1" smtClean="0"/>
              <a:t>coordinator</a:t>
            </a:r>
            <a:r>
              <a:rPr lang="ru-RU" dirty="0" smtClean="0"/>
              <a:t>»;</a:t>
            </a:r>
          </a:p>
          <a:p>
            <a:pPr>
              <a:buFont typeface="Wingdings" panose="05000000000000000000" pitchFamily="2" charset="2"/>
              <a:buChar char="v"/>
            </a:pPr>
            <a:r>
              <a:rPr lang="ru-RU" dirty="0" smtClean="0"/>
              <a:t>«закупщик», «агент по закупкам», «координатор по закупкам», «специалист по закупкам».</a:t>
            </a:r>
            <a:endParaRPr lang="ru-RU" dirty="0"/>
          </a:p>
        </p:txBody>
      </p:sp>
    </p:spTree>
    <p:extLst>
      <p:ext uri="{BB962C8B-B14F-4D97-AF65-F5344CB8AC3E}">
        <p14:creationId xmlns:p14="http://schemas.microsoft.com/office/powerpoint/2010/main" val="285976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ОБЯЗАННОСТИ</a:t>
            </a:r>
            <a:endParaRPr lang="ru-RU" b="1" dirty="0"/>
          </a:p>
        </p:txBody>
      </p:sp>
      <p:sp>
        <p:nvSpPr>
          <p:cNvPr id="3" name="Объект 2"/>
          <p:cNvSpPr>
            <a:spLocks noGrp="1"/>
          </p:cNvSpPr>
          <p:nvPr>
            <p:ph idx="1"/>
          </p:nvPr>
        </p:nvSpPr>
        <p:spPr/>
        <p:txBody>
          <a:bodyPr>
            <a:normAutofit fontScale="92500"/>
          </a:bodyPr>
          <a:lstStyle/>
          <a:p>
            <a:r>
              <a:rPr lang="ru-RU" dirty="0" smtClean="0"/>
              <a:t>анализ рынка товаров или брендов,</a:t>
            </a:r>
          </a:p>
          <a:p>
            <a:r>
              <a:rPr lang="ru-RU" dirty="0" smtClean="0"/>
              <a:t>сравнение цен,</a:t>
            </a:r>
          </a:p>
          <a:p>
            <a:r>
              <a:rPr lang="ru-RU" dirty="0" smtClean="0"/>
              <a:t>просмотр каталогов и </a:t>
            </a:r>
            <a:r>
              <a:rPr lang="ru-RU" dirty="0" err="1" smtClean="0"/>
              <a:t>офф-лайн</a:t>
            </a:r>
            <a:r>
              <a:rPr lang="ru-RU" dirty="0" smtClean="0"/>
              <a:t> магазинов,</a:t>
            </a:r>
          </a:p>
          <a:p>
            <a:r>
              <a:rPr lang="ru-RU" dirty="0" smtClean="0"/>
              <a:t>изучение специфики продажи больших партий потребителям,</a:t>
            </a:r>
          </a:p>
          <a:p>
            <a:r>
              <a:rPr lang="ru-RU" dirty="0" smtClean="0"/>
              <a:t>учет разных факторов, в частности ценовой политики,</a:t>
            </a:r>
          </a:p>
          <a:p>
            <a:r>
              <a:rPr lang="ru-RU" dirty="0" smtClean="0"/>
              <a:t>оценка и тестирование продукта,</a:t>
            </a:r>
          </a:p>
          <a:p>
            <a:r>
              <a:rPr lang="ru-RU" dirty="0" smtClean="0"/>
              <a:t>составление отчетов,</a:t>
            </a:r>
          </a:p>
          <a:p>
            <a:r>
              <a:rPr lang="ru-RU" dirty="0" smtClean="0"/>
              <a:t>планирование, выбор и закупка товаров для розничных организаций,</a:t>
            </a:r>
          </a:p>
          <a:p>
            <a:r>
              <a:rPr lang="ru-RU" dirty="0" smtClean="0"/>
              <a:t>оформление всей сопроводительной документации. </a:t>
            </a:r>
            <a:endParaRPr lang="ru-RU" dirty="0"/>
          </a:p>
        </p:txBody>
      </p:sp>
    </p:spTree>
    <p:extLst>
      <p:ext uri="{BB962C8B-B14F-4D97-AF65-F5344CB8AC3E}">
        <p14:creationId xmlns:p14="http://schemas.microsoft.com/office/powerpoint/2010/main" val="253697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Знание всей цепочки производства</a:t>
            </a:r>
            <a:endParaRPr lang="ru-RU" b="1" dirty="0"/>
          </a:p>
        </p:txBody>
      </p:sp>
      <p:sp>
        <p:nvSpPr>
          <p:cNvPr id="3" name="Объект 2"/>
          <p:cNvSpPr>
            <a:spLocks noGrp="1"/>
          </p:cNvSpPr>
          <p:nvPr>
            <p:ph idx="1"/>
          </p:nvPr>
        </p:nvSpPr>
        <p:spPr/>
        <p:txBody>
          <a:bodyPr/>
          <a:lstStyle/>
          <a:p>
            <a:pPr marL="0" indent="0">
              <a:buNone/>
            </a:pPr>
            <a:endParaRPr lang="ru-RU" dirty="0" smtClean="0"/>
          </a:p>
          <a:p>
            <a:pPr marL="0" indent="0">
              <a:buNone/>
            </a:pPr>
            <a:r>
              <a:rPr lang="en-US" i="1" dirty="0" smtClean="0"/>
              <a:t>«The Buyer will be responsible for creating purchase order tracking systems, alerting management when orders have been filled and invoices from vendors have been issued, answering vendor questions and providing them with additional order documentation as needed. The successful candidate for this position has experience in the manufacturing industry and a strong understanding of supply chain management concepts»</a:t>
            </a:r>
          </a:p>
          <a:p>
            <a:endParaRPr lang="ru-RU" dirty="0"/>
          </a:p>
        </p:txBody>
      </p:sp>
    </p:spTree>
    <p:extLst>
      <p:ext uri="{BB962C8B-B14F-4D97-AF65-F5344CB8AC3E}">
        <p14:creationId xmlns:p14="http://schemas.microsoft.com/office/powerpoint/2010/main" val="418321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ТРЕБОВАНИЯ К КАНДИДАТАМ</a:t>
            </a:r>
            <a:endParaRPr lang="ru-RU" b="1" dirty="0"/>
          </a:p>
        </p:txBody>
      </p:sp>
      <p:sp>
        <p:nvSpPr>
          <p:cNvPr id="3" name="Объект 2"/>
          <p:cNvSpPr>
            <a:spLocks noGrp="1"/>
          </p:cNvSpPr>
          <p:nvPr>
            <p:ph sz="half" idx="1"/>
          </p:nvPr>
        </p:nvSpPr>
        <p:spPr/>
        <p:txBody>
          <a:bodyPr>
            <a:normAutofit fontScale="92500" lnSpcReduction="10000"/>
          </a:bodyPr>
          <a:lstStyle/>
          <a:p>
            <a:pPr marL="0" indent="0" algn="ctr">
              <a:buNone/>
            </a:pPr>
            <a:r>
              <a:rPr lang="ru-RU" b="1" dirty="0" smtClean="0"/>
              <a:t>ПРОФЕССИОНАЛЬНЫЕ</a:t>
            </a:r>
          </a:p>
          <a:p>
            <a:r>
              <a:rPr lang="ru-RU" dirty="0" smtClean="0"/>
              <a:t>навыки ведения переговоров (в частности, в вопросах цены, например, «</a:t>
            </a:r>
            <a:r>
              <a:rPr lang="ru-RU" i="1" dirty="0" err="1" smtClean="0"/>
              <a:t>Strong</a:t>
            </a:r>
            <a:r>
              <a:rPr lang="ru-RU" i="1" dirty="0" smtClean="0"/>
              <a:t> </a:t>
            </a:r>
            <a:r>
              <a:rPr lang="ru-RU" i="1" dirty="0" err="1" smtClean="0"/>
              <a:t>negotiating</a:t>
            </a:r>
            <a:r>
              <a:rPr lang="ru-RU" i="1" dirty="0" smtClean="0"/>
              <a:t> </a:t>
            </a:r>
            <a:r>
              <a:rPr lang="ru-RU" i="1" dirty="0" err="1" smtClean="0"/>
              <a:t>skills</a:t>
            </a:r>
            <a:r>
              <a:rPr lang="ru-RU" dirty="0" smtClean="0"/>
              <a:t>»),</a:t>
            </a:r>
          </a:p>
          <a:p>
            <a:r>
              <a:rPr lang="ru-RU" dirty="0" smtClean="0"/>
              <a:t>умение разбираться в качестве и рыночных трендах,</a:t>
            </a:r>
          </a:p>
          <a:p>
            <a:r>
              <a:rPr lang="ru-RU" dirty="0"/>
              <a:t>з</a:t>
            </a:r>
            <a:r>
              <a:rPr lang="ru-RU" dirty="0" smtClean="0"/>
              <a:t>нание промышленных особенностей,</a:t>
            </a:r>
          </a:p>
          <a:p>
            <a:r>
              <a:rPr lang="ru-RU" dirty="0" smtClean="0"/>
              <a:t>способность делать маркетинговые прогнозы. </a:t>
            </a:r>
            <a:endParaRPr lang="ru-RU" dirty="0"/>
          </a:p>
        </p:txBody>
      </p:sp>
      <p:sp>
        <p:nvSpPr>
          <p:cNvPr id="4" name="Объект 3"/>
          <p:cNvSpPr>
            <a:spLocks noGrp="1"/>
          </p:cNvSpPr>
          <p:nvPr>
            <p:ph sz="half" idx="2"/>
          </p:nvPr>
        </p:nvSpPr>
        <p:spPr/>
        <p:txBody>
          <a:bodyPr>
            <a:normAutofit fontScale="92500" lnSpcReduction="10000"/>
          </a:bodyPr>
          <a:lstStyle/>
          <a:p>
            <a:pPr marL="0" indent="0" algn="ctr">
              <a:buNone/>
            </a:pPr>
            <a:r>
              <a:rPr lang="ru-RU" b="1" dirty="0" smtClean="0"/>
              <a:t>ЛИЧНЫЕ</a:t>
            </a:r>
          </a:p>
          <a:p>
            <a:r>
              <a:rPr lang="ru-RU" dirty="0" smtClean="0"/>
              <a:t>внимательность (например, «</a:t>
            </a:r>
            <a:r>
              <a:rPr lang="en-US" i="1" dirty="0" smtClean="0"/>
              <a:t>Impeccable attention to detail</a:t>
            </a:r>
            <a:r>
              <a:rPr lang="en-US" dirty="0" smtClean="0"/>
              <a:t>»),</a:t>
            </a:r>
            <a:endParaRPr lang="ru-RU" dirty="0" smtClean="0"/>
          </a:p>
          <a:p>
            <a:r>
              <a:rPr lang="ru-RU" dirty="0" smtClean="0"/>
              <a:t>стрессоустойчивость (например, «</a:t>
            </a:r>
            <a:r>
              <a:rPr lang="en-US" i="1" dirty="0" smtClean="0"/>
              <a:t>Able to thrive in a high-stress and fast-paced environment</a:t>
            </a:r>
            <a:r>
              <a:rPr lang="en-US" dirty="0" smtClean="0"/>
              <a:t>»)</a:t>
            </a:r>
            <a:r>
              <a:rPr lang="ru-RU" dirty="0"/>
              <a:t>,</a:t>
            </a:r>
            <a:endParaRPr lang="ru-RU" dirty="0" smtClean="0"/>
          </a:p>
          <a:p>
            <a:r>
              <a:rPr lang="ru-RU" dirty="0" smtClean="0"/>
              <a:t>способность работать в команде (например, «</a:t>
            </a:r>
            <a:r>
              <a:rPr lang="en-US" i="1" dirty="0" smtClean="0"/>
              <a:t>Ability to work well with a team</a:t>
            </a:r>
            <a:r>
              <a:rPr lang="en-US" dirty="0" smtClean="0"/>
              <a:t>»)</a:t>
            </a:r>
            <a:r>
              <a:rPr lang="ru-RU" dirty="0"/>
              <a:t>,</a:t>
            </a:r>
            <a:endParaRPr lang="ru-RU" dirty="0" smtClean="0"/>
          </a:p>
          <a:p>
            <a:r>
              <a:rPr lang="ru-RU" dirty="0" smtClean="0"/>
              <a:t>академическая квалификация.</a:t>
            </a:r>
          </a:p>
        </p:txBody>
      </p:sp>
    </p:spTree>
    <p:extLst>
      <p:ext uri="{BB962C8B-B14F-4D97-AF65-F5344CB8AC3E}">
        <p14:creationId xmlns:p14="http://schemas.microsoft.com/office/powerpoint/2010/main" val="2291582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6600" b="1" dirty="0" smtClean="0"/>
              <a:t>навыки и опыт</a:t>
            </a:r>
            <a:endParaRPr lang="ru-RU" sz="6600" b="1" dirty="0"/>
          </a:p>
        </p:txBody>
      </p:sp>
      <p:sp>
        <p:nvSpPr>
          <p:cNvPr id="3" name="Объект 2"/>
          <p:cNvSpPr>
            <a:spLocks noGrp="1"/>
          </p:cNvSpPr>
          <p:nvPr>
            <p:ph idx="1"/>
          </p:nvPr>
        </p:nvSpPr>
        <p:spPr/>
        <p:txBody>
          <a:bodyPr/>
          <a:lstStyle/>
          <a:p>
            <a:pPr>
              <a:buFont typeface="Wingdings" panose="05000000000000000000" pitchFamily="2" charset="2"/>
              <a:buChar char="ü"/>
            </a:pPr>
            <a:r>
              <a:rPr lang="ru-RU" dirty="0" smtClean="0"/>
              <a:t>Эпитеты:</a:t>
            </a:r>
          </a:p>
          <a:p>
            <a:pPr marL="0" indent="0">
              <a:buNone/>
            </a:pPr>
            <a:r>
              <a:rPr lang="ru-RU" i="1" dirty="0" smtClean="0"/>
              <a:t>«</a:t>
            </a:r>
            <a:r>
              <a:rPr lang="en-US" i="1" dirty="0" smtClean="0"/>
              <a:t>talented (buyer)», «extensive (experience)», «vast (experience)», «proactive (buyer)», «sensible (planning)»</a:t>
            </a:r>
            <a:endParaRPr lang="ru-RU" i="1" dirty="0" smtClean="0"/>
          </a:p>
          <a:p>
            <a:pPr>
              <a:buFont typeface="Wingdings" panose="05000000000000000000" pitchFamily="2" charset="2"/>
              <a:buChar char="ü"/>
            </a:pPr>
            <a:endParaRPr lang="ru-RU" dirty="0"/>
          </a:p>
          <a:p>
            <a:pPr>
              <a:buFont typeface="Wingdings" panose="05000000000000000000" pitchFamily="2" charset="2"/>
              <a:buChar char="ü"/>
            </a:pPr>
            <a:r>
              <a:rPr lang="ru-RU" dirty="0"/>
              <a:t>И</a:t>
            </a:r>
            <a:r>
              <a:rPr lang="ru-RU" dirty="0" smtClean="0"/>
              <a:t>нтенсифицирующие наречия:</a:t>
            </a:r>
          </a:p>
          <a:p>
            <a:pPr marL="0" indent="0">
              <a:buNone/>
            </a:pPr>
            <a:r>
              <a:rPr lang="ru-RU" i="1" dirty="0" smtClean="0"/>
              <a:t>«</a:t>
            </a:r>
            <a:r>
              <a:rPr lang="en-US" i="1" dirty="0" smtClean="0"/>
              <a:t>true (professional)», «fully (conversant)», «successfully (purchasing)»</a:t>
            </a:r>
            <a:endParaRPr lang="ru-RU" i="1" dirty="0"/>
          </a:p>
        </p:txBody>
      </p:sp>
    </p:spTree>
    <p:extLst>
      <p:ext uri="{BB962C8B-B14F-4D97-AF65-F5344CB8AC3E}">
        <p14:creationId xmlns:p14="http://schemas.microsoft.com/office/powerpoint/2010/main" val="187506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t>ЛИЧНЫЙ ВКЛАД В ПРОДВИЖЕНИЕ ПРОДУКЦИИ</a:t>
            </a:r>
            <a:endParaRPr lang="ru-RU" sz="4000" b="1" dirty="0"/>
          </a:p>
        </p:txBody>
      </p:sp>
      <p:sp>
        <p:nvSpPr>
          <p:cNvPr id="3" name="Объект 2"/>
          <p:cNvSpPr>
            <a:spLocks noGrp="1"/>
          </p:cNvSpPr>
          <p:nvPr>
            <p:ph idx="1"/>
          </p:nvPr>
        </p:nvSpPr>
        <p:spPr/>
        <p:txBody>
          <a:bodyPr>
            <a:normAutofit fontScale="85000" lnSpcReduction="20000"/>
          </a:bodyPr>
          <a:lstStyle/>
          <a:p>
            <a:r>
              <a:rPr lang="ru-RU" dirty="0" smtClean="0"/>
              <a:t>глаголы с семантикой «обеспечения» и «поддержания» («</a:t>
            </a:r>
            <a:r>
              <a:rPr lang="en-US" i="1" dirty="0" smtClean="0"/>
              <a:t>ensure</a:t>
            </a:r>
            <a:r>
              <a:rPr lang="en-US" dirty="0" smtClean="0"/>
              <a:t>», «</a:t>
            </a:r>
            <a:r>
              <a:rPr lang="en-US" i="1" dirty="0" smtClean="0"/>
              <a:t>maintain</a:t>
            </a:r>
            <a:r>
              <a:rPr lang="en-US" dirty="0" smtClean="0"/>
              <a:t>», «</a:t>
            </a:r>
            <a:r>
              <a:rPr lang="en-US" i="1" dirty="0" smtClean="0"/>
              <a:t>procure</a:t>
            </a:r>
            <a:r>
              <a:rPr lang="en-US" dirty="0" smtClean="0"/>
              <a:t>», «</a:t>
            </a:r>
            <a:r>
              <a:rPr lang="en-US" i="1" dirty="0" smtClean="0"/>
              <a:t>enhance</a:t>
            </a:r>
            <a:r>
              <a:rPr lang="en-US" dirty="0" smtClean="0"/>
              <a:t>»), </a:t>
            </a:r>
            <a:r>
              <a:rPr lang="ru-RU" dirty="0" smtClean="0"/>
              <a:t>например: «</a:t>
            </a:r>
            <a:r>
              <a:rPr lang="en-US" i="1" dirty="0" smtClean="0"/>
              <a:t>Ensuring orders are quickly placed</a:t>
            </a:r>
            <a:r>
              <a:rPr lang="en-US" dirty="0" smtClean="0"/>
              <a:t>»;</a:t>
            </a:r>
          </a:p>
          <a:p>
            <a:r>
              <a:rPr lang="ru-RU" dirty="0" smtClean="0"/>
              <a:t>имена прилагательные, указывающие на положительную динамику развития («</a:t>
            </a:r>
            <a:r>
              <a:rPr lang="en-US" i="1" dirty="0" smtClean="0"/>
              <a:t>efficient</a:t>
            </a:r>
            <a:r>
              <a:rPr lang="en-US" dirty="0" smtClean="0"/>
              <a:t>», «</a:t>
            </a:r>
            <a:r>
              <a:rPr lang="en-US" i="1" dirty="0" smtClean="0"/>
              <a:t>on-time</a:t>
            </a:r>
            <a:r>
              <a:rPr lang="en-US" dirty="0" smtClean="0"/>
              <a:t>», «</a:t>
            </a:r>
            <a:r>
              <a:rPr lang="en-US" i="1" dirty="0" smtClean="0"/>
              <a:t>cost-effective</a:t>
            </a:r>
            <a:r>
              <a:rPr lang="en-US" dirty="0" smtClean="0"/>
              <a:t>»), </a:t>
            </a:r>
            <a:r>
              <a:rPr lang="ru-RU" dirty="0" smtClean="0"/>
              <a:t>например: «</a:t>
            </a:r>
            <a:r>
              <a:rPr lang="en-US" i="1" dirty="0" smtClean="0"/>
              <a:t>Consolidating the purchase of goods to achieve maximum economic benefits</a:t>
            </a:r>
            <a:r>
              <a:rPr lang="en-US" dirty="0" smtClean="0"/>
              <a:t>»;</a:t>
            </a:r>
          </a:p>
          <a:p>
            <a:r>
              <a:rPr lang="ru-RU" dirty="0" smtClean="0"/>
              <a:t>превосходная степень сравнения имен прилагательных, например: «</a:t>
            </a:r>
            <a:r>
              <a:rPr lang="en-US" i="1" dirty="0" smtClean="0"/>
              <a:t>Ensuring that the highest supplier performance standards are consistently met</a:t>
            </a:r>
            <a:r>
              <a:rPr lang="en-US" dirty="0" smtClean="0"/>
              <a:t>»</a:t>
            </a:r>
            <a:r>
              <a:rPr lang="ru-RU" dirty="0" smtClean="0"/>
              <a:t>;</a:t>
            </a:r>
          </a:p>
          <a:p>
            <a:r>
              <a:rPr lang="ru-RU" dirty="0"/>
              <a:t>э</a:t>
            </a:r>
            <a:r>
              <a:rPr lang="ru-RU" dirty="0" smtClean="0"/>
              <a:t>ллипс, например: </a:t>
            </a:r>
            <a:r>
              <a:rPr lang="en-US" dirty="0" smtClean="0"/>
              <a:t>«</a:t>
            </a:r>
            <a:r>
              <a:rPr lang="en-US" i="1" dirty="0" smtClean="0"/>
              <a:t>Responsible for improving existing buying processes</a:t>
            </a:r>
            <a:r>
              <a:rPr lang="en-US" dirty="0" smtClean="0"/>
              <a:t>»</a:t>
            </a:r>
            <a:r>
              <a:rPr lang="ru-RU" dirty="0" smtClean="0"/>
              <a:t>, </a:t>
            </a:r>
            <a:r>
              <a:rPr lang="en-US" dirty="0" smtClean="0"/>
              <a:t>«</a:t>
            </a:r>
            <a:r>
              <a:rPr lang="en-US" i="1" dirty="0" smtClean="0"/>
              <a:t>Building strong relationships with vendors</a:t>
            </a:r>
            <a:r>
              <a:rPr lang="en-US" dirty="0" smtClean="0"/>
              <a:t>»</a:t>
            </a:r>
            <a:r>
              <a:rPr lang="ru-RU" dirty="0" smtClean="0"/>
              <a:t>;</a:t>
            </a:r>
            <a:endParaRPr lang="en-US" dirty="0" smtClean="0"/>
          </a:p>
          <a:p>
            <a:r>
              <a:rPr lang="ru-RU" dirty="0" smtClean="0"/>
              <a:t>будущее неопределенное время глаголов, например: </a:t>
            </a:r>
            <a:r>
              <a:rPr lang="ru-RU" i="1" dirty="0" smtClean="0"/>
              <a:t>«… </a:t>
            </a:r>
            <a:r>
              <a:rPr lang="en-US" i="1" dirty="0" smtClean="0"/>
              <a:t>she will always negotiate the best buying terms and ensure that materials are bought at best price</a:t>
            </a:r>
            <a:r>
              <a:rPr lang="en-US" dirty="0" smtClean="0"/>
              <a:t>».</a:t>
            </a:r>
          </a:p>
          <a:p>
            <a:endParaRPr lang="ru-RU" dirty="0"/>
          </a:p>
        </p:txBody>
      </p:sp>
    </p:spTree>
    <p:extLst>
      <p:ext uri="{BB962C8B-B14F-4D97-AF65-F5344CB8AC3E}">
        <p14:creationId xmlns:p14="http://schemas.microsoft.com/office/powerpoint/2010/main" val="34489979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630</Words>
  <Application>Microsoft Office PowerPoint</Application>
  <PresentationFormat>Широкоэкранный</PresentationFormat>
  <Paragraphs>68</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Wingdings</vt:lpstr>
      <vt:lpstr>Тема Office</vt:lpstr>
      <vt:lpstr>ЛИНГВОКУЛЬТУРНЫЕ ХАРАКТЕРИСТИКИ АМЕРИКАНСКОГО ТИПАЖА BUYER: ДИСКУРСИВНЫЙ ПОДХОД</vt:lpstr>
      <vt:lpstr>АКТУАЛЬНОСТЬ</vt:lpstr>
      <vt:lpstr>Цель – изучение дискурсивной специфики языковой личности «buyer» в американской лингвокультуре </vt:lpstr>
      <vt:lpstr>Словарные дефиниции </vt:lpstr>
      <vt:lpstr>ОБЯЗАННОСТИ</vt:lpstr>
      <vt:lpstr>Знание всей цепочки производства</vt:lpstr>
      <vt:lpstr>ТРЕБОВАНИЯ К КАНДИДАТАМ</vt:lpstr>
      <vt:lpstr>навыки и опыт</vt:lpstr>
      <vt:lpstr>ЛИЧНЫЙ ВКЛАД В ПРОДВИЖЕНИЕ ПРОДУКЦИИ</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ЛИНГВОКУЛЬТУРНЫЕ ХАРАКТЕРИСТИКИ АМЕРИКАНСКОГО ТИПАЖА BUYER: ДИСКУРСИВНЫЙ ПОДХОД</dc:title>
  <dc:creator>Admin</dc:creator>
  <cp:lastModifiedBy>Admin</cp:lastModifiedBy>
  <cp:revision>4</cp:revision>
  <dcterms:created xsi:type="dcterms:W3CDTF">2020-04-14T08:13:03Z</dcterms:created>
  <dcterms:modified xsi:type="dcterms:W3CDTF">2020-04-14T08:49:01Z</dcterms:modified>
</cp:coreProperties>
</file>