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63373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33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4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19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28413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56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5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5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375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108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E8C0D65-16D7-8A4C-A588-A4C25AB926F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25E2682-78C0-2340-B34C-6DA92BBF15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17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68CAD-B1F8-9E45-B2AA-939FFB83A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212" y="1317456"/>
            <a:ext cx="9823939" cy="1655762"/>
          </a:xfrm>
        </p:spPr>
        <p:txBody>
          <a:bodyPr>
            <a:normAutofit/>
          </a:bodyPr>
          <a:lstStyle/>
          <a:p>
            <a:r>
              <a:rPr lang="ru-RU" sz="4400" b="1" dirty="0"/>
              <a:t>Англицизмы в немецкой речи: аппроксимация или субституция</a:t>
            </a:r>
            <a:r>
              <a:rPr lang="ru-RU" sz="4400" dirty="0">
                <a:effectLst/>
              </a:rPr>
              <a:t> 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B5A777-4E52-8F48-84F8-E8D19AA7E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14335"/>
            <a:ext cx="9383152" cy="1655762"/>
          </a:xfrm>
        </p:spPr>
        <p:txBody>
          <a:bodyPr>
            <a:normAutofit/>
          </a:bodyPr>
          <a:lstStyle/>
          <a:p>
            <a:pPr algn="r"/>
            <a:r>
              <a:rPr lang="ru-RU" i="1"/>
              <a:t>Д.М. </a:t>
            </a:r>
            <a:r>
              <a:rPr lang="ru-RU" i="1" dirty="0" err="1"/>
              <a:t>Шелехов</a:t>
            </a:r>
            <a:r>
              <a:rPr lang="ru-RU" i="1" dirty="0"/>
              <a:t>,</a:t>
            </a:r>
          </a:p>
          <a:p>
            <a:pPr algn="r"/>
            <a:r>
              <a:rPr lang="ru-RU" i="1" dirty="0"/>
              <a:t>аспирант факультета иностранных </a:t>
            </a:r>
          </a:p>
          <a:p>
            <a:pPr algn="r"/>
            <a:r>
              <a:rPr lang="ru-RU" i="1" dirty="0"/>
              <a:t>языков и </a:t>
            </a:r>
            <a:r>
              <a:rPr lang="ru-RU" i="1" dirty="0" err="1"/>
              <a:t>регионоводения</a:t>
            </a:r>
            <a:endParaRPr lang="ru-RU" i="1" dirty="0"/>
          </a:p>
          <a:p>
            <a:pPr algn="r"/>
            <a:r>
              <a:rPr lang="ru-RU" i="1" dirty="0"/>
              <a:t>МГУ имени М.В. Ломоносова</a:t>
            </a:r>
          </a:p>
        </p:txBody>
      </p:sp>
    </p:spTree>
    <p:extLst>
      <p:ext uri="{BB962C8B-B14F-4D97-AF65-F5344CB8AC3E}">
        <p14:creationId xmlns:p14="http://schemas.microsoft.com/office/powerpoint/2010/main" val="242806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DAB361-D5C7-E54F-8984-13485577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362E9E-83EF-D84D-B4AD-F13BC5406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3033"/>
            <a:ext cx="10515600" cy="388392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/>
              <a:t>Определить варианты субституции и аппроксимации ряда английских </a:t>
            </a:r>
            <a:r>
              <a:rPr lang="ru-RU" sz="2800" dirty="0" err="1"/>
              <a:t>ксенофонов</a:t>
            </a:r>
            <a:r>
              <a:rPr lang="ru-RU" sz="2800" dirty="0"/>
              <a:t> (звуков языка-донора, чуждых языку-реципиенту) в устной речи носителей немецкого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82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A59BF-A144-3945-BE9B-04701AD6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Методы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490578-674A-0D4B-983F-CF2C95CC7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483" y="2286000"/>
            <a:ext cx="10086535" cy="35814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/>
              <a:t>Анкетирование информантов-носителей немецкого языка;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/>
              <a:t>социолингвистический анализ;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2800" dirty="0" err="1"/>
              <a:t>контрастивный</a:t>
            </a:r>
            <a:r>
              <a:rPr lang="ru-RU" sz="2800" dirty="0"/>
              <a:t> анализ.</a:t>
            </a:r>
          </a:p>
        </p:txBody>
      </p:sp>
    </p:spTree>
    <p:extLst>
      <p:ext uri="{BB962C8B-B14F-4D97-AF65-F5344CB8AC3E}">
        <p14:creationId xmlns:p14="http://schemas.microsoft.com/office/powerpoint/2010/main" val="149004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EB6C7-9F96-6B4E-A2E6-4825D0AB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483" y="341175"/>
            <a:ext cx="10515600" cy="99250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Модели изучения иностранного языка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3B62AA-6D1B-5B40-AA5D-85C84E6A9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2143" y="1442954"/>
            <a:ext cx="5157788" cy="489402"/>
          </a:xfrm>
        </p:spPr>
        <p:txBody>
          <a:bodyPr/>
          <a:lstStyle/>
          <a:p>
            <a:r>
              <a:rPr lang="en-GB" sz="2400" dirty="0"/>
              <a:t>Speech Learning Model</a:t>
            </a:r>
            <a:r>
              <a:rPr lang="ru-RU" sz="2400" dirty="0">
                <a:effectLst/>
              </a:rPr>
              <a:t> (Дж. </a:t>
            </a:r>
            <a:r>
              <a:rPr lang="ru-RU" sz="2400" dirty="0" err="1">
                <a:effectLst/>
              </a:rPr>
              <a:t>Фледж</a:t>
            </a:r>
            <a:r>
              <a:rPr lang="ru-RU" sz="2400" dirty="0">
                <a:effectLst/>
              </a:rPr>
              <a:t>)</a:t>
            </a: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2FDBB7-C712-1845-BB5B-93AE19744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791" y="2138288"/>
            <a:ext cx="5772492" cy="445946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Фонемы - языковые категории, хранящиеся в долговременной памяти;</a:t>
            </a:r>
          </a:p>
          <a:p>
            <a:r>
              <a:rPr lang="ru-RU" dirty="0"/>
              <a:t>слушающий воспринимает иностранные звуки как «новые», как «похожие» или как «идентичные» по сравнению со знакомыми ему звуками родного языка;</a:t>
            </a:r>
            <a:endParaRPr lang="ru-RU" dirty="0">
              <a:effectLst/>
            </a:endParaRPr>
          </a:p>
          <a:p>
            <a:r>
              <a:rPr lang="ru-RU" dirty="0"/>
              <a:t>с увеличением возраста лица, изучающего иностранный язык, уменьшается вероятность восприятия различий между звуками родного и иностранного языков.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A126F1-24DA-1648-A406-2F9CB51F6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34187" y="1430338"/>
            <a:ext cx="5357813" cy="489403"/>
          </a:xfrm>
        </p:spPr>
        <p:txBody>
          <a:bodyPr/>
          <a:lstStyle/>
          <a:p>
            <a:r>
              <a:rPr lang="en-GB" sz="2400" dirty="0"/>
              <a:t>Perceptual Assimilation Model</a:t>
            </a:r>
            <a:r>
              <a:rPr lang="ru-RU" sz="2400" dirty="0">
                <a:effectLst/>
              </a:rPr>
              <a:t>  (К. Бест)</a:t>
            </a:r>
            <a:endParaRPr lang="ru-RU" sz="24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812773-5DCC-5447-871C-0AFF02DEE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7283" y="2138288"/>
            <a:ext cx="5794717" cy="445946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Осознанное представление об артикуляции;</a:t>
            </a:r>
          </a:p>
          <a:p>
            <a:r>
              <a:rPr lang="ru-RU" dirty="0"/>
              <a:t>фонетическое различие и фонетическое сходство определяются</a:t>
            </a:r>
            <a:r>
              <a:rPr lang="en-GB" dirty="0"/>
              <a:t> </a:t>
            </a:r>
            <a:r>
              <a:rPr lang="ru-RU" dirty="0"/>
              <a:t>близостью артикуляционного жеста;</a:t>
            </a:r>
          </a:p>
          <a:p>
            <a:r>
              <a:rPr lang="ru-RU" dirty="0"/>
              <a:t>фонемы либо ассимилируются с существующей категорией родного языка, либо воспринимаются как </a:t>
            </a:r>
            <a:r>
              <a:rPr lang="ru-RU" dirty="0" err="1"/>
              <a:t>неклассифицируемые</a:t>
            </a:r>
            <a:r>
              <a:rPr lang="ru-RU" dirty="0"/>
              <a:t>.</a:t>
            </a:r>
            <a:r>
              <a:rPr lang="ru-RU" dirty="0">
                <a:effectLst/>
              </a:rPr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127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1EE13-C49C-2842-8642-5C6D68BC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/>
              <a:t>Социофонетический</a:t>
            </a:r>
            <a:r>
              <a:rPr lang="ru-RU" b="1" dirty="0"/>
              <a:t> эксперимент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F4F20C-297A-1B4E-A4DA-7D18610F8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8002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Респонденты-носители немецкого языка предоставили следующие данные: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возраст;</a:t>
            </a:r>
          </a:p>
          <a:p>
            <a:r>
              <a:rPr lang="ru-RU" sz="2400" dirty="0"/>
              <a:t>пол;</a:t>
            </a:r>
          </a:p>
          <a:p>
            <a:r>
              <a:rPr lang="ru-RU" sz="2400" dirty="0"/>
              <a:t>уровень образования;</a:t>
            </a:r>
          </a:p>
          <a:p>
            <a:r>
              <a:rPr lang="ru-RU" sz="2400" dirty="0"/>
              <a:t>количество лет изучения английского языка;</a:t>
            </a:r>
          </a:p>
          <a:p>
            <a:r>
              <a:rPr lang="ru-RU" sz="2400" dirty="0"/>
              <a:t>степень погруженности в англоязычные СМИ;</a:t>
            </a:r>
          </a:p>
          <a:p>
            <a:r>
              <a:rPr lang="ru-RU" sz="2400" dirty="0"/>
              <a:t>аудиозапись речи (зачитаны 40 предложений с 58 словами-стимулами).</a:t>
            </a:r>
          </a:p>
        </p:txBody>
      </p:sp>
    </p:spTree>
    <p:extLst>
      <p:ext uri="{BB962C8B-B14F-4D97-AF65-F5344CB8AC3E}">
        <p14:creationId xmlns:p14="http://schemas.microsoft.com/office/powerpoint/2010/main" val="399226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04F60-6CBB-8D43-88A8-7E4D1FF3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Исследуемые английские фонемы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53232E-5E97-4440-B088-6563DB8F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400" dirty="0">
                <a:latin typeface="PhoneticTM" pitchFamily="82" charset="0"/>
              </a:rPr>
              <a:t>[</a:t>
            </a:r>
            <a:r>
              <a:rPr lang="en-GB" sz="2400" dirty="0">
                <a:latin typeface="PhoneticTM" pitchFamily="82" charset="0"/>
              </a:rPr>
              <a:t>T</a:t>
            </a:r>
            <a:r>
              <a:rPr lang="de-DE" sz="2400" dirty="0">
                <a:latin typeface="PhoneticTM" pitchFamily="82" charset="0"/>
              </a:rPr>
              <a:t>],</a:t>
            </a:r>
            <a:r>
              <a:rPr lang="de-DE" sz="2400" dirty="0"/>
              <a:t> </a:t>
            </a:r>
            <a:r>
              <a:rPr lang="de-DE" sz="2400" dirty="0">
                <a:latin typeface="PhoneticTM" pitchFamily="82" charset="0"/>
              </a:rPr>
              <a:t>[D],</a:t>
            </a:r>
            <a:r>
              <a:rPr lang="de-DE" sz="2400" dirty="0"/>
              <a:t> </a:t>
            </a:r>
            <a:r>
              <a:rPr lang="de-DE" sz="2400" dirty="0">
                <a:latin typeface="PhoneticTM" pitchFamily="82" charset="0"/>
              </a:rPr>
              <a:t>[G],</a:t>
            </a:r>
            <a:r>
              <a:rPr lang="de-DE" sz="2400" dirty="0"/>
              <a:t> [</a:t>
            </a:r>
            <a:r>
              <a:rPr lang="de-DE" sz="2400" dirty="0" err="1"/>
              <a:t>w</a:t>
            </a:r>
            <a:r>
              <a:rPr lang="de-DE" sz="2400" dirty="0"/>
              <a:t>], </a:t>
            </a:r>
            <a:r>
              <a:rPr lang="ru-RU" sz="2400" dirty="0"/>
              <a:t>которые не имеют эквивалентных фонем в инвентаре немецкого языка;</a:t>
            </a:r>
          </a:p>
          <a:p>
            <a:pPr marL="0" lvl="0" indent="0">
              <a:buNone/>
            </a:pPr>
            <a:endParaRPr lang="ru-RU" sz="2400" dirty="0"/>
          </a:p>
          <a:p>
            <a:pPr lvl="0"/>
            <a:r>
              <a:rPr lang="ru-RU" sz="2400" dirty="0"/>
              <a:t>[</a:t>
            </a:r>
            <a:r>
              <a:rPr lang="de-DE" sz="2400" dirty="0" err="1"/>
              <a:t>ɹ</a:t>
            </a:r>
            <a:r>
              <a:rPr lang="de-DE" sz="2400" dirty="0"/>
              <a:t>], [</a:t>
            </a:r>
            <a:r>
              <a:rPr lang="de-DE" sz="2400" dirty="0" err="1"/>
              <a:t>ɫ</a:t>
            </a:r>
            <a:r>
              <a:rPr lang="de-DE" sz="2400" dirty="0"/>
              <a:t>], </a:t>
            </a:r>
            <a:r>
              <a:rPr lang="ru-RU" sz="2400" dirty="0"/>
              <a:t>которые имеют эквивалентные фонемы в немецком языке, однако их артикуляция значительно различается</a:t>
            </a:r>
            <a:r>
              <a:rPr lang="en-GB" sz="2400" dirty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47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E7172-4001-D442-B7F2-543772F0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73259"/>
            <a:ext cx="9601200" cy="1485900"/>
          </a:xfrm>
        </p:spPr>
        <p:txBody>
          <a:bodyPr/>
          <a:lstStyle/>
          <a:p>
            <a:pPr algn="ctr"/>
            <a:r>
              <a:rPr lang="ru-RU" b="1" dirty="0"/>
              <a:t>Примеры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0ACB4E-CC84-4043-952F-FEA6B8510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825624"/>
            <a:ext cx="4447786" cy="358140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dirty="0"/>
              <a:t>Airbag</a:t>
            </a:r>
          </a:p>
          <a:p>
            <a:pPr>
              <a:lnSpc>
                <a:spcPct val="160000"/>
              </a:lnSpc>
            </a:pPr>
            <a:r>
              <a:rPr lang="en-GB" dirty="0"/>
              <a:t>Enjoy</a:t>
            </a:r>
          </a:p>
          <a:p>
            <a:pPr>
              <a:lnSpc>
                <a:spcPct val="160000"/>
              </a:lnSpc>
            </a:pPr>
            <a:r>
              <a:rPr lang="en-GB" dirty="0"/>
              <a:t>Primetime</a:t>
            </a:r>
          </a:p>
          <a:p>
            <a:pPr>
              <a:lnSpc>
                <a:spcPct val="160000"/>
              </a:lnSpc>
            </a:pPr>
            <a:r>
              <a:rPr lang="en-GB" dirty="0"/>
              <a:t>Soccer</a:t>
            </a:r>
          </a:p>
          <a:p>
            <a:pPr>
              <a:lnSpc>
                <a:spcPct val="160000"/>
              </a:lnSpc>
            </a:pPr>
            <a:r>
              <a:rPr lang="en-GB" dirty="0"/>
              <a:t>Web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A87B2D-99F4-724D-BCD8-AECC281D4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856529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de-DE" dirty="0"/>
              <a:t>So werden die Daten beispielsweise via </a:t>
            </a:r>
            <a:r>
              <a:rPr lang="de-DE" b="1" dirty="0"/>
              <a:t>Bluetooth</a:t>
            </a:r>
            <a:r>
              <a:rPr lang="de-DE" dirty="0"/>
              <a:t> an das Handy des für den überwachten Bereich zuständigen Mitarbeiters gesendet.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de-DE" dirty="0"/>
              <a:t>Klar reden diese Leute ungern von Klasse, Rasse, </a:t>
            </a:r>
            <a:r>
              <a:rPr lang="de-DE" b="1" dirty="0"/>
              <a:t>Gender</a:t>
            </a:r>
            <a:r>
              <a:rPr lang="de-DE" dirty="0"/>
              <a:t> und so weiter.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29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AD58C-D001-344D-841D-582A83C3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825" y="583845"/>
            <a:ext cx="9601200" cy="1056103"/>
          </a:xfrm>
        </p:spPr>
        <p:txBody>
          <a:bodyPr/>
          <a:lstStyle/>
          <a:p>
            <a:pPr algn="ctr"/>
            <a:r>
              <a:rPr lang="ru-RU" b="1" dirty="0"/>
              <a:t>Результаты исследования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1CBB61-ECD2-BB4A-973E-99DD38765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817298"/>
            <a:ext cx="5157787" cy="920189"/>
          </a:xfrm>
        </p:spPr>
        <p:txBody>
          <a:bodyPr anchor="t">
            <a:normAutofit fontScale="77500" lnSpcReduction="20000"/>
          </a:bodyPr>
          <a:lstStyle/>
          <a:p>
            <a:r>
              <a:rPr lang="ru-RU" dirty="0" err="1"/>
              <a:t>Безэквивалентные</a:t>
            </a:r>
            <a:r>
              <a:rPr lang="ru-RU" dirty="0"/>
              <a:t> фонемы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2A09CF-8CDB-2241-98A0-C334CD68E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10877"/>
            <a:ext cx="5157787" cy="3578786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[</a:t>
            </a:r>
            <a:r>
              <a:rPr lang="de-DE" dirty="0">
                <a:latin typeface="PhoneticTM" pitchFamily="82" charset="0"/>
              </a:rPr>
              <a:t>T</a:t>
            </a:r>
            <a:r>
              <a:rPr lang="ru-RU" dirty="0"/>
              <a:t>] заменяется на [</a:t>
            </a:r>
            <a:r>
              <a:rPr lang="en-US" dirty="0"/>
              <a:t>s</a:t>
            </a:r>
            <a:r>
              <a:rPr lang="ru-RU" dirty="0"/>
              <a:t>] и [</a:t>
            </a:r>
            <a:r>
              <a:rPr lang="en-US" dirty="0"/>
              <a:t>t</a:t>
            </a:r>
            <a:r>
              <a:rPr lang="ru-RU" dirty="0"/>
              <a:t>];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[</a:t>
            </a:r>
            <a:r>
              <a:rPr lang="en-US" dirty="0">
                <a:latin typeface="PhoneticTM" pitchFamily="82" charset="0"/>
              </a:rPr>
              <a:t>D</a:t>
            </a:r>
            <a:r>
              <a:rPr lang="ru-RU" dirty="0"/>
              <a:t>] заменяется на [</a:t>
            </a:r>
            <a:r>
              <a:rPr lang="en-US" dirty="0"/>
              <a:t>d</a:t>
            </a:r>
            <a:r>
              <a:rPr lang="ru-RU" dirty="0"/>
              <a:t>], [</a:t>
            </a:r>
            <a:r>
              <a:rPr lang="de-DE" dirty="0" err="1"/>
              <a:t>z</a:t>
            </a:r>
            <a:r>
              <a:rPr lang="ru-RU" dirty="0"/>
              <a:t>] или [</a:t>
            </a:r>
            <a:r>
              <a:rPr lang="de-DE" dirty="0" err="1"/>
              <a:t>z</a:t>
            </a:r>
            <a:r>
              <a:rPr lang="ru-RU" dirty="0"/>
              <a:t>̥] в инициальной позиции;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[</a:t>
            </a:r>
            <a:r>
              <a:rPr lang="de-DE" dirty="0" err="1"/>
              <a:t>w</a:t>
            </a:r>
            <a:r>
              <a:rPr lang="ru-RU" dirty="0"/>
              <a:t>] заменяется на [</a:t>
            </a:r>
            <a:r>
              <a:rPr lang="de-DE" dirty="0"/>
              <a:t>v</a:t>
            </a:r>
            <a:r>
              <a:rPr lang="ru-RU" dirty="0"/>
              <a:t>];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[</a:t>
            </a:r>
            <a:r>
              <a:rPr lang="en-GB" dirty="0">
                <a:latin typeface="PhoneticTM" pitchFamily="82" charset="0"/>
              </a:rPr>
              <a:t>G</a:t>
            </a:r>
            <a:r>
              <a:rPr lang="ru-RU" dirty="0"/>
              <a:t>] заменяется на [</a:t>
            </a:r>
            <a:r>
              <a:rPr lang="en-US" dirty="0">
                <a:latin typeface="PhoneticTM" pitchFamily="82" charset="0"/>
              </a:rPr>
              <a:t>Z</a:t>
            </a:r>
            <a:r>
              <a:rPr lang="ru-RU" dirty="0"/>
              <a:t>] и [</a:t>
            </a:r>
            <a:r>
              <a:rPr lang="en-GB" dirty="0"/>
              <a:t>t</a:t>
            </a:r>
            <a:r>
              <a:rPr lang="de-DE" dirty="0">
                <a:latin typeface="PhoneticTM" pitchFamily="82" charset="0"/>
              </a:rPr>
              <a:t>S</a:t>
            </a:r>
            <a:r>
              <a:rPr lang="ru-RU" dirty="0"/>
              <a:t>].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2DE29B-EB15-0946-8D6C-79CD6DF52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1694"/>
            <a:ext cx="5183188" cy="10561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Фонемы с отличной от английского артикуляцией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BE2FD97-08FF-724A-99C6-E5CB4E28C1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10877"/>
            <a:ext cx="5183188" cy="3578786"/>
          </a:xfrm>
        </p:spPr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[</a:t>
            </a:r>
            <a:r>
              <a:rPr lang="de-DE" dirty="0" err="1"/>
              <a:t>ɹ</a:t>
            </a:r>
            <a:r>
              <a:rPr lang="de-DE" dirty="0"/>
              <a:t>]</a:t>
            </a:r>
            <a:r>
              <a:rPr lang="ru-RU" dirty="0"/>
              <a:t> реализуется при помощи </a:t>
            </a:r>
            <a:r>
              <a:rPr lang="ru-RU" dirty="0" err="1"/>
              <a:t>аппроксиманта</a:t>
            </a:r>
            <a:r>
              <a:rPr lang="ru-RU" dirty="0"/>
              <a:t> [</a:t>
            </a:r>
            <a:r>
              <a:rPr lang="ru-RU" dirty="0" err="1"/>
              <a:t>ʁ</a:t>
            </a:r>
            <a:r>
              <a:rPr lang="ru-RU" dirty="0"/>
              <a:t>];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de-DE" dirty="0"/>
              <a:t>[</a:t>
            </a:r>
            <a:r>
              <a:rPr lang="de-DE" dirty="0" err="1"/>
              <a:t>ɫ</a:t>
            </a:r>
            <a:r>
              <a:rPr lang="de-DE" dirty="0"/>
              <a:t>] </a:t>
            </a:r>
            <a:r>
              <a:rPr lang="ru-RU" dirty="0"/>
              <a:t>заменяется на [</a:t>
            </a:r>
            <a:r>
              <a:rPr lang="en-US" dirty="0"/>
              <a:t>l</a:t>
            </a:r>
            <a:r>
              <a:rPr lang="ru-RU" dirty="0"/>
              <a:t>].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A7092-804E-CE4E-A12E-A1863CBF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6098"/>
            <a:ext cx="9601200" cy="1485900"/>
          </a:xfrm>
        </p:spPr>
        <p:txBody>
          <a:bodyPr/>
          <a:lstStyle/>
          <a:p>
            <a:pPr algn="ctr"/>
            <a:r>
              <a:rPr lang="ru-RU" b="1" dirty="0"/>
              <a:t>Библиографические ссылки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1651CC-ADA4-CD47-8D40-093961923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80160"/>
            <a:ext cx="10206111" cy="5141742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Петренко А.Д., </a:t>
            </a:r>
            <a:r>
              <a:rPr lang="ru-RU" dirty="0" err="1"/>
              <a:t>Бухаров</a:t>
            </a:r>
            <a:r>
              <a:rPr lang="ru-RU" dirty="0"/>
              <a:t> В.М., Петренко Д.А. и др. </a:t>
            </a:r>
            <a:r>
              <a:rPr lang="ru-RU" dirty="0" err="1"/>
              <a:t>Социофонетика</a:t>
            </a:r>
            <a:r>
              <a:rPr lang="ru-RU" dirty="0"/>
              <a:t> и </a:t>
            </a:r>
            <a:r>
              <a:rPr lang="ru-RU" dirty="0" err="1"/>
              <a:t>фоностилистика</a:t>
            </a:r>
            <a:r>
              <a:rPr lang="ru-RU" dirty="0"/>
              <a:t> (опыт, актуальная проблематика, перспективы). Москва, 2018. 370 с.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Петренко А.Д., Петренко Д.А. О некоторых признаках немецкого консонантизма в </a:t>
            </a:r>
            <a:r>
              <a:rPr lang="ru-RU" dirty="0" err="1"/>
              <a:t>социофонетическом</a:t>
            </a:r>
            <a:r>
              <a:rPr lang="ru-RU" dirty="0"/>
              <a:t> и </a:t>
            </a:r>
            <a:r>
              <a:rPr lang="ru-RU" dirty="0" err="1"/>
              <a:t>фоностилистическом</a:t>
            </a:r>
            <a:r>
              <a:rPr lang="ru-RU" dirty="0"/>
              <a:t> аспекте // Ученые записки крымского федерального университета имени </a:t>
            </a:r>
            <a:r>
              <a:rPr lang="ru-RU" dirty="0" err="1"/>
              <a:t>в.и</a:t>
            </a:r>
            <a:r>
              <a:rPr lang="ru-RU" dirty="0"/>
              <a:t>. Вернадского. Филологические науки. – 2015. – Т. 1 (67). № 2. С. 53-60.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Петренко А.Д., Петренко Д.А. Опыт </a:t>
            </a:r>
            <a:r>
              <a:rPr lang="ru-RU" dirty="0" err="1"/>
              <a:t>социофонетического</a:t>
            </a:r>
            <a:r>
              <a:rPr lang="ru-RU" dirty="0"/>
              <a:t> изучения звучащей речи // Иностранные языки в высшей школе. – 2019. –  № 3 (50). С. 23-36.</a:t>
            </a:r>
          </a:p>
          <a:p>
            <a:pPr marL="457200" lvl="0" indent="-457200" fontAlgn="base">
              <a:buFont typeface="+mj-lt"/>
              <a:buAutoNum type="arabicPeriod"/>
            </a:pPr>
            <a:r>
              <a:rPr lang="de-DE" dirty="0" err="1"/>
              <a:t>Abresch</a:t>
            </a:r>
            <a:r>
              <a:rPr lang="de-DE" dirty="0"/>
              <a:t>, J. Englisches in gesprochenem Deutsch. Eine empirische Analyse der Aussprache und Beurteilung englischer Laute im Deutschen: Inauguraldissertation zur Erlangung der Doktorwürde. / J. </a:t>
            </a:r>
            <a:r>
              <a:rPr lang="de-DE" dirty="0" err="1"/>
              <a:t>Abresch</a:t>
            </a:r>
            <a:r>
              <a:rPr lang="de-DE" dirty="0"/>
              <a:t>; Rheinische Friedrich-Wilhelms-Universität Bonn. – Bonn, 2007. – 261 S.</a:t>
            </a:r>
            <a:endParaRPr lang="ru-RU" dirty="0"/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 err="1"/>
              <a:t>Abuhamdia</a:t>
            </a:r>
            <a:r>
              <a:rPr lang="en-US" dirty="0"/>
              <a:t>, Z. A. Neurobiological Foundations for Foreign Language Accents / Z. A. </a:t>
            </a:r>
            <a:r>
              <a:rPr lang="en-US" dirty="0" err="1"/>
              <a:t>Abuhamdia</a:t>
            </a:r>
            <a:r>
              <a:rPr lang="en-US" dirty="0"/>
              <a:t> // International Review of Applied Linguistics in Language Teaching 25 (3) / De Gruyter. – Berlin, 1987. – S. 203-213. </a:t>
            </a:r>
            <a:endParaRPr lang="ru-RU" dirty="0"/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 err="1"/>
              <a:t>Flege</a:t>
            </a:r>
            <a:r>
              <a:rPr lang="en-US" dirty="0"/>
              <a:t>, J. E., Takagi, N. und Mann V. Japanese Adults can learn to produce /¢/ and /l/ accurately” / </a:t>
            </a:r>
            <a:r>
              <a:rPr lang="en-GB" dirty="0"/>
              <a:t>J. E. </a:t>
            </a:r>
            <a:r>
              <a:rPr lang="en-GB" dirty="0" err="1"/>
              <a:t>Flege</a:t>
            </a:r>
            <a:r>
              <a:rPr lang="en-GB" dirty="0"/>
              <a:t>, N. Takagi, V. Mann </a:t>
            </a:r>
            <a:r>
              <a:rPr lang="en-US" dirty="0"/>
              <a:t>// Language and Speech 38 (1) / SAGE Journals. New York, 1995. – S. 25-55.</a:t>
            </a:r>
            <a:endParaRPr lang="ru-RU" dirty="0"/>
          </a:p>
          <a:p>
            <a:pPr marL="457200" lvl="0" indent="-457200" fontAlgn="base">
              <a:buFont typeface="+mj-lt"/>
              <a:buAutoNum type="arabicPeriod"/>
            </a:pPr>
            <a:r>
              <a:rPr lang="en-US" dirty="0"/>
              <a:t>Lenneberg, E. H. The biological foundations of language / E. H. Lenneberg; Wiley. – New York, 1967. – 489 </a:t>
            </a:r>
            <a:r>
              <a:rPr lang="en-GB" dirty="0"/>
              <a:t>p.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899999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{530779F5-5798-CE45-8AA7-B68598730EEE}tf10001072</Template>
  <TotalTime>62</TotalTime>
  <Words>681</Words>
  <Application>Microsoft Macintosh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Franklin Gothic Book</vt:lpstr>
      <vt:lpstr>PhoneticTM</vt:lpstr>
      <vt:lpstr>Уголки</vt:lpstr>
      <vt:lpstr>Англицизмы в немецкой речи: аппроксимация или субституция </vt:lpstr>
      <vt:lpstr>Цель исследования</vt:lpstr>
      <vt:lpstr>Методы</vt:lpstr>
      <vt:lpstr>Модели изучения иностранного языка</vt:lpstr>
      <vt:lpstr>Социофонетический эксперимент</vt:lpstr>
      <vt:lpstr>Исследуемые английские фонемы</vt:lpstr>
      <vt:lpstr>Примеры</vt:lpstr>
      <vt:lpstr>Результаты исследования</vt:lpstr>
      <vt:lpstr>Библиографические ссылки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Англицизмы в немецкой речи: аппроксимация или субституция </dc:title>
  <dc:creator>shelekhov93@gmail.com</dc:creator>
  <cp:lastModifiedBy>shelekhov93@gmail.com</cp:lastModifiedBy>
  <cp:revision>24</cp:revision>
  <dcterms:created xsi:type="dcterms:W3CDTF">2020-04-04T15:51:52Z</dcterms:created>
  <dcterms:modified xsi:type="dcterms:W3CDTF">2020-04-13T07:45:13Z</dcterms:modified>
</cp:coreProperties>
</file>