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1C02C-8039-41A0-BA48-A02AFCBCA4C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1986B-1DFA-40EE-ADB3-C75D137766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1C02C-8039-41A0-BA48-A02AFCBCA4C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1986B-1DFA-40EE-ADB3-C75D137766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1C02C-8039-41A0-BA48-A02AFCBCA4C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1986B-1DFA-40EE-ADB3-C75D137766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1C02C-8039-41A0-BA48-A02AFCBCA4C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1986B-1DFA-40EE-ADB3-C75D137766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1C02C-8039-41A0-BA48-A02AFCBCA4C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1986B-1DFA-40EE-ADB3-C75D137766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1C02C-8039-41A0-BA48-A02AFCBCA4C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1986B-1DFA-40EE-ADB3-C75D137766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1C02C-8039-41A0-BA48-A02AFCBCA4C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1986B-1DFA-40EE-ADB3-C75D137766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1C02C-8039-41A0-BA48-A02AFCBCA4C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1986B-1DFA-40EE-ADB3-C75D137766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1C02C-8039-41A0-BA48-A02AFCBCA4C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1986B-1DFA-40EE-ADB3-C75D137766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1C02C-8039-41A0-BA48-A02AFCBCA4C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1986B-1DFA-40EE-ADB3-C75D137766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1C02C-8039-41A0-BA48-A02AFCBCA4C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11986B-1DFA-40EE-ADB3-C75D1377661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AF1C02C-8039-41A0-BA48-A02AFCBCA4C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B11986B-1DFA-40EE-ADB3-C75D137766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СПОСОБЫ ПРЕДИКАЦИИ В ПЕРСОНАЛЬНОМ НЕМЕЦКОЯЗЫЧНОМ БЫТИЙНОМ ДИСКУРСЕ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/>
              <a:t>С. В. </a:t>
            </a:r>
            <a:r>
              <a:rPr lang="ru-RU" b="1" i="1" dirty="0" err="1"/>
              <a:t>Сдобнова</a:t>
            </a:r>
            <a:r>
              <a:rPr lang="ru-RU" b="1" i="1" dirty="0"/>
              <a:t>,</a:t>
            </a:r>
            <a:endParaRPr lang="ru-RU" dirty="0"/>
          </a:p>
          <a:p>
            <a:r>
              <a:rPr lang="ru-RU" i="1" dirty="0"/>
              <a:t>кандидат филологических наук, доцент кафедры теории языка, литературы и социолингвистики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21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Субъективную выборку социально-исторических данных можно </a:t>
            </a:r>
            <a:r>
              <a:rPr lang="ru-RU" sz="2400" dirty="0" smtClean="0"/>
              <a:t>наблюдать </a:t>
            </a:r>
            <a:r>
              <a:rPr lang="ru-RU" sz="2400" dirty="0"/>
              <a:t>в романе </a:t>
            </a:r>
            <a:r>
              <a:rPr lang="ru-RU" sz="2400" dirty="0" err="1" smtClean="0"/>
              <a:t>Б.Шлинка</a:t>
            </a:r>
            <a:r>
              <a:rPr lang="ru-RU" sz="2400" dirty="0" smtClean="0"/>
              <a:t> </a:t>
            </a:r>
            <a:r>
              <a:rPr lang="ru-RU" sz="2400" dirty="0"/>
              <a:t>«Чтец» («</a:t>
            </a:r>
            <a:r>
              <a:rPr lang="ru-RU" sz="2400" dirty="0" err="1"/>
              <a:t>Der</a:t>
            </a:r>
            <a:r>
              <a:rPr lang="ru-RU" sz="2400" dirty="0"/>
              <a:t> </a:t>
            </a:r>
            <a:r>
              <a:rPr lang="ru-RU" sz="2400" dirty="0" err="1"/>
              <a:t>Vorleser</a:t>
            </a:r>
            <a:r>
              <a:rPr lang="ru-RU" sz="2400" dirty="0"/>
              <a:t>») </a:t>
            </a:r>
          </a:p>
        </p:txBody>
      </p:sp>
      <p:pic>
        <p:nvPicPr>
          <p:cNvPr id="5" name="Picture 2" descr="ÐÐ°ÑÑÐ¸Ð½ÐºÐ¸ Ð¿Ð¾ Ð·Ð°Ð¿ÑÐ¾ÑÑ ÑÐ»Ð¸Ð½Ðº ÑÑÐµÑ ÑÐ¾ÑÐ¾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324100" cy="3856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EBB1CA0E-66F2-48A0-9850-506F07441584-L0-001.jpeg" descr="EBB1CA0E-66F2-48A0-9850-506F07441584-L0-001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9712" y="3861048"/>
            <a:ext cx="3581400" cy="2124075"/>
          </a:xfrm>
          <a:prstGeom prst="rect">
            <a:avLst/>
          </a:prstGeom>
          <a:ln w="9525">
            <a:round/>
          </a:ln>
          <a:extLst>
            <a:ext uri="{C572A759-6A51-4108-AA02-DFA0A04FC94B}">
              <ma14:wrappingTextBoxFlag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</p:pic>
    </p:spTree>
    <p:extLst>
      <p:ext uri="{BB962C8B-B14F-4D97-AF65-F5344CB8AC3E}">
        <p14:creationId xmlns:p14="http://schemas.microsoft.com/office/powerpoint/2010/main" val="1388781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4050665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Идея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социологизированного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романа заключается в переосмыслении национальной идентичности при помощи ключевых морально-этических понятий, как вина, преступление и ответственность за фашистское прошлое Германии.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Мотивом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произведения является оправдание фашизма через предполагаемую безграмотность населения и снятие ответственности за произошедшую трагедию.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25" y="2079266"/>
            <a:ext cx="3645724" cy="242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25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340768"/>
            <a:ext cx="70567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Действие романа происходит в  период с 1958 по 1990 годы в городе </a:t>
            </a:r>
            <a:r>
              <a:rPr lang="ru-RU" sz="2000" dirty="0" err="1" smtClean="0"/>
              <a:t>Хайдельберг</a:t>
            </a:r>
            <a:r>
              <a:rPr lang="ru-RU" sz="2000" dirty="0" smtClean="0"/>
              <a:t>. Главной героиней романа является 36 летняя немка Ханна </a:t>
            </a:r>
            <a:r>
              <a:rPr lang="ru-RU" sz="2000" dirty="0" err="1" smtClean="0"/>
              <a:t>Шмиц</a:t>
            </a:r>
            <a:r>
              <a:rPr lang="ru-RU" sz="2000" dirty="0" smtClean="0"/>
              <a:t>, которая в военные годы была участницей немецкого нацистского режима, в послевоенное время работала кондуктором трамвая. А также главным героем является 15 летний школьник из интеллигентной семьи – Михаэль Берг, который влюбился в Ханну. Роман между Ханной и Михаэлем длится несколько месяцев, затем Ханна исчезает. Только через 8 лет Михаэль, являясь студентом юридического факультета, попадает на показательный судебный процесс, где разбирают дело о надсмотрщицах концлагеря Освенцим, среди которых была Ханна.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6642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36096" y="1556792"/>
            <a:ext cx="2971800" cy="3737082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Отсутствие информации об образовании Ханны способствует эксплицированному приписыванию преступнице характеристик и способов поведения жертвы. Ссылаясь на мнимую малообразованность, автор индуктивно снимает вину не только с Ханны, но и с таких как она, оправдывая действия приверженцев фашистского режима.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9" y="1859791"/>
            <a:ext cx="4572396" cy="286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326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«Наши родители играли в нацистской Германии самые разные роли. У кого-то отцы воевали — среди них были, например, два-три офицера вермахта и один войск СС, — у кого-то они сделали карьеру в юстиции и административном деле…» [5, стр.125]. Б. </a:t>
            </a:r>
            <a:r>
              <a:rPr lang="ru-RU" dirty="0" err="1" smtClean="0"/>
              <a:t>Шлинк</a:t>
            </a:r>
            <a:r>
              <a:rPr lang="ru-RU" dirty="0" smtClean="0"/>
              <a:t> использует </a:t>
            </a:r>
            <a:r>
              <a:rPr lang="ru-RU" dirty="0" err="1" smtClean="0"/>
              <a:t>хронотопные</a:t>
            </a:r>
            <a:r>
              <a:rPr lang="ru-RU" dirty="0" smtClean="0"/>
              <a:t> изотопии в создании предикации достоверности исторических событий, но применяя иронично фразеологизм, что «родители играли в нацистской Германии самые разные роли», автор нивелирует серьезность трагедии Второй мировой войны и представляет фашистский режим в виде игры. Утверждая, что бывшие офицеры вермахта и войск СС, «сделали карьеру в юстиции и административном деле»,  саркастически осуществляется позитивная предикация успешности некоторых приверженцев фашистского режима в послевоенное время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83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66843"/>
            <a:ext cx="6336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«Все дело было в чтении. На следующий день после нашего разговора Ханна поинтересовалась, что мы сейчас проходим в школе. Я рассказал ей об эпосах Гомера, о речах Цицерона и о Хемингуэе …&lt;…&gt; Она захотела послушать, как звучат греческий и латынь, я прочитал ей кое-что из “Одиссеи”» [5, с. 15]. Предикацию невиновности Ханны в виду ее безграмотности автор пытается осуществить, используя </a:t>
            </a:r>
            <a:r>
              <a:rPr lang="ru-RU" sz="2000" dirty="0" err="1" smtClean="0"/>
              <a:t>интертекстуальность</a:t>
            </a:r>
            <a:r>
              <a:rPr lang="ru-RU" sz="2000" dirty="0" smtClean="0"/>
              <a:t> и контраст с образованным последующим поколением в лице Михаэля.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348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just"/>
            <a:r>
              <a:rPr lang="ru-RU" dirty="0"/>
              <a:t>«И всё же мне хотелось понять Ханну, ибо своим непониманием я бы снова предал её» [5, с. 189]. Авторская предикация о необходимости понять приверженцев фашизма приводит к предикации прощения. «Но, с другой стороны, нацистское прошлое было темой и для детей, которые ни в чем не могли или не желали упрекнуть своих родителей» [5, с. 189]. В данном случае предикация запрета осуждения родителей основывается на библейских мотивах.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15" y="1939045"/>
            <a:ext cx="3609145" cy="270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310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052736"/>
            <a:ext cx="698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романе Б. </a:t>
            </a:r>
            <a:r>
              <a:rPr lang="ru-RU" sz="2000" dirty="0" err="1" smtClean="0"/>
              <a:t>Шлинка</a:t>
            </a:r>
            <a:r>
              <a:rPr lang="ru-RU" sz="2000" dirty="0" smtClean="0"/>
              <a:t> «Чтец» нивелируется значение социально-исторической справедливости и </a:t>
            </a:r>
            <a:r>
              <a:rPr lang="ru-RU" sz="2000" dirty="0" err="1" smtClean="0"/>
              <a:t>концептуализируется</a:t>
            </a:r>
            <a:r>
              <a:rPr lang="ru-RU" sz="2000" dirty="0" smtClean="0"/>
              <a:t> оправдание и жалость к виновникам трагедий Второй мировой войны. Художественный текст носит </a:t>
            </a:r>
            <a:r>
              <a:rPr lang="ru-RU" sz="2000" dirty="0" err="1" smtClean="0"/>
              <a:t>манипулятивный</a:t>
            </a:r>
            <a:r>
              <a:rPr lang="ru-RU" sz="2000" dirty="0" smtClean="0"/>
              <a:t> характер с наличием опосредованных предикаций в виде </a:t>
            </a:r>
            <a:r>
              <a:rPr lang="ru-RU" sz="2000" dirty="0" err="1" smtClean="0"/>
              <a:t>хронотопных</a:t>
            </a:r>
            <a:r>
              <a:rPr lang="ru-RU" sz="2000" dirty="0" smtClean="0"/>
              <a:t> изотопий, риторических вопросов, фразеологизмов и метафорических лексем. Стратегии прямой предикации формируют оценочные утверждения снятия вины, запрета осуждения родителей, жертвенности, прощения и искажения истории, демонстрируют социальные и культурные процессы на лингвистическом уровне.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8660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09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700808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Новизна</a:t>
            </a:r>
            <a:r>
              <a:rPr lang="ru-RU" sz="2800" dirty="0" smtClean="0"/>
              <a:t> работы  заключается в исследовании социального контекста литературного дискурса и способов предикации в персональном немецкоязычном опосредованном бытийном дискурсе </a:t>
            </a:r>
            <a:r>
              <a:rPr lang="ru-RU" sz="2800" dirty="0" err="1" smtClean="0"/>
              <a:t>Бернхарда</a:t>
            </a:r>
            <a:r>
              <a:rPr lang="ru-RU" sz="2800" dirty="0" smtClean="0"/>
              <a:t> </a:t>
            </a:r>
            <a:r>
              <a:rPr lang="ru-RU" sz="2800" dirty="0" err="1" smtClean="0"/>
              <a:t>Шлинка</a:t>
            </a:r>
            <a:r>
              <a:rPr lang="ru-RU" sz="2800" dirty="0" smtClean="0"/>
              <a:t> на материале романа «Чтец» («</a:t>
            </a:r>
            <a:r>
              <a:rPr lang="ru-RU" sz="2800" dirty="0" err="1" smtClean="0"/>
              <a:t>Der</a:t>
            </a:r>
            <a:r>
              <a:rPr lang="ru-RU" sz="2800" dirty="0" smtClean="0"/>
              <a:t> </a:t>
            </a:r>
            <a:r>
              <a:rPr lang="ru-RU" sz="2800" dirty="0" err="1" smtClean="0"/>
              <a:t>Vorleser</a:t>
            </a:r>
            <a:r>
              <a:rPr lang="ru-RU" sz="2800" dirty="0" smtClean="0"/>
              <a:t>», 1995)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0349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90336"/>
            <a:ext cx="698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Целью</a:t>
            </a:r>
            <a:r>
              <a:rPr lang="ru-RU" sz="2800" dirty="0" smtClean="0"/>
              <a:t> исследования является выявление и анализ стратегии предикации в персональном немецкоязычном бытийном художественном дискурсе.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8871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556792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В соответствии с целью исследования необходимо решить следующие </a:t>
            </a:r>
            <a:r>
              <a:rPr lang="ru-RU" sz="2800" b="1" dirty="0" smtClean="0"/>
              <a:t>задачи</a:t>
            </a:r>
            <a:r>
              <a:rPr lang="ru-RU" sz="2800" dirty="0" smtClean="0"/>
              <a:t>: рассмотреть категорию литературного дискурса, определить идеи и мотивы художественного текста, идентифицировать стратегии предикации, определить способы лингвистической реализации.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1144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0876" y="2204864"/>
            <a:ext cx="6480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В работе использованы такие </a:t>
            </a:r>
            <a:r>
              <a:rPr lang="ru-RU" sz="2800" b="1" dirty="0" smtClean="0"/>
              <a:t>методы исследования</a:t>
            </a:r>
            <a:r>
              <a:rPr lang="ru-RU" sz="2800" dirty="0" smtClean="0"/>
              <a:t>, как метод контент-анализа, метод </a:t>
            </a:r>
            <a:r>
              <a:rPr lang="ru-RU" sz="2800" dirty="0" err="1" smtClean="0"/>
              <a:t>нарративной</a:t>
            </a:r>
            <a:r>
              <a:rPr lang="ru-RU" sz="2800" dirty="0" smtClean="0"/>
              <a:t> семиотики и исторический дискурс-метод.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6551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132856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Понятие </a:t>
            </a:r>
            <a:r>
              <a:rPr lang="ru-RU" sz="2800" b="1" dirty="0" smtClean="0"/>
              <a:t>дискурс</a:t>
            </a:r>
            <a:r>
              <a:rPr lang="ru-RU" sz="2800" dirty="0" smtClean="0"/>
              <a:t> используется для «обозначения всего процесса социального взаимодействия, частью которого является текст» [3, с. 202].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9187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556792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Понятие </a:t>
            </a:r>
            <a:r>
              <a:rPr lang="ru-RU" sz="2800" b="1" dirty="0" smtClean="0"/>
              <a:t>литературный дискурс </a:t>
            </a:r>
            <a:r>
              <a:rPr lang="ru-RU" sz="2800" dirty="0" smtClean="0"/>
              <a:t>следует рассматривать как логически выстроенный текст, включающий в себя экстралингвистические, социокультурные, прагматические и  психологические аспекты выражения мировоззрения автора-</a:t>
            </a:r>
            <a:r>
              <a:rPr lang="ru-RU" sz="2800" dirty="0" err="1" smtClean="0"/>
              <a:t>коммуниканта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654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199" y="1484784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/>
              <a:t>Социологизированный</a:t>
            </a:r>
            <a:r>
              <a:rPr lang="ru-RU" sz="2800" dirty="0" smtClean="0"/>
              <a:t> художественный дискурс является идеологическим и трансформирует общество и культуру, включая отношения власти. Автор может использовать различные способы лингвистической реализации манипуляции, одним из которых является предикация.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28268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582341"/>
            <a:ext cx="69847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Предикация</a:t>
            </a:r>
            <a:r>
              <a:rPr lang="ru-RU" sz="2800" dirty="0" smtClean="0"/>
              <a:t> представляет собой «процесс приписывания или отрицания характеристик или способов поведения» [3, с. 337]</a:t>
            </a:r>
            <a:r>
              <a:rPr lang="en-US" sz="2800" dirty="0" smtClean="0"/>
              <a:t>, </a:t>
            </a:r>
            <a:r>
              <a:rPr lang="ru-RU" sz="2800" dirty="0" smtClean="0"/>
              <a:t>где </a:t>
            </a:r>
            <a:r>
              <a:rPr lang="ru-RU" sz="2800" b="1" dirty="0" smtClean="0"/>
              <a:t>предикат</a:t>
            </a:r>
            <a:r>
              <a:rPr lang="ru-RU" sz="2800" dirty="0" smtClean="0"/>
              <a:t> является оценочным утверждением о субъекте в форме сказуемого.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2634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121</TotalTime>
  <Words>804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СПОСОБЫ ПРЕДИКАЦИИ В ПЕРСОНАЛЬНОМ НЕМЕЦКОЯЗЫЧНОМ БЫТИЙНОМ ДИСКУРСЕ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</dc:creator>
  <cp:lastModifiedBy>Х</cp:lastModifiedBy>
  <cp:revision>7</cp:revision>
  <dcterms:created xsi:type="dcterms:W3CDTF">2020-04-15T13:29:17Z</dcterms:created>
  <dcterms:modified xsi:type="dcterms:W3CDTF">2020-04-15T15:30:50Z</dcterms:modified>
</cp:coreProperties>
</file>