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539A097-EB43-4F86-A664-54F5F9DDE6B7}"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837502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39A097-EB43-4F86-A664-54F5F9DDE6B7}"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167996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39A097-EB43-4F86-A664-54F5F9DDE6B7}"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397786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39A097-EB43-4F86-A664-54F5F9DDE6B7}"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2471747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539A097-EB43-4F86-A664-54F5F9DDE6B7}"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106698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539A097-EB43-4F86-A664-54F5F9DDE6B7}"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101959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539A097-EB43-4F86-A664-54F5F9DDE6B7}" type="datetimeFigureOut">
              <a:rPr lang="ru-RU" smtClean="0"/>
              <a:t>14.04.2020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49109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539A097-EB43-4F86-A664-54F5F9DDE6B7}" type="datetimeFigureOut">
              <a:rPr lang="ru-RU" smtClean="0"/>
              <a:t>14.04.2020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84439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539A097-EB43-4F86-A664-54F5F9DDE6B7}" type="datetimeFigureOut">
              <a:rPr lang="ru-RU" smtClean="0"/>
              <a:t>14.04.2020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129059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539A097-EB43-4F86-A664-54F5F9DDE6B7}"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3155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539A097-EB43-4F86-A664-54F5F9DDE6B7}"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944D04-9C4A-49C6-AD11-5F53EA1DCB0B}" type="slidenum">
              <a:rPr lang="ru-RU" smtClean="0"/>
              <a:t>‹#›</a:t>
            </a:fld>
            <a:endParaRPr lang="ru-RU"/>
          </a:p>
        </p:txBody>
      </p:sp>
    </p:spTree>
    <p:extLst>
      <p:ext uri="{BB962C8B-B14F-4D97-AF65-F5344CB8AC3E}">
        <p14:creationId xmlns:p14="http://schemas.microsoft.com/office/powerpoint/2010/main" val="2145353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9A097-EB43-4F86-A664-54F5F9DDE6B7}" type="datetimeFigureOut">
              <a:rPr lang="ru-RU" smtClean="0"/>
              <a:t>14.04.2020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44D04-9C4A-49C6-AD11-5F53EA1DCB0B}" type="slidenum">
              <a:rPr lang="ru-RU" smtClean="0"/>
              <a:t>‹#›</a:t>
            </a:fld>
            <a:endParaRPr lang="ru-RU"/>
          </a:p>
        </p:txBody>
      </p:sp>
    </p:spTree>
    <p:extLst>
      <p:ext uri="{BB962C8B-B14F-4D97-AF65-F5344CB8AC3E}">
        <p14:creationId xmlns:p14="http://schemas.microsoft.com/office/powerpoint/2010/main" val="173785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341746"/>
            <a:ext cx="9143999" cy="2780146"/>
          </a:xfrm>
        </p:spPr>
        <p:txBody>
          <a:bodyPr>
            <a:noAutofit/>
          </a:bodyPr>
          <a:lstStyle/>
          <a:p>
            <a:r>
              <a:rPr lang="ru-RU" sz="4000" b="1" i="1" dirty="0" smtClean="0"/>
              <a:t>ЛИНГВОКУЛЬТУРНЫЕ ХАРАКТЕРИСТИКИ ОБРАЗА СОВРЕМЕННОГО ЧИТАТЕЛЯ (НА МАТЕРИАЛЕ АНГЛИЙСКОГО ЯЗЫКА): ДИСКУРСИВНЫЙ ПОДХОД</a:t>
            </a:r>
            <a:r>
              <a:rPr lang="ru-RU" sz="3200" dirty="0" smtClean="0"/>
              <a:t/>
            </a:r>
            <a:br>
              <a:rPr lang="ru-RU" sz="3200" dirty="0" smtClean="0"/>
            </a:br>
            <a:endParaRPr lang="ru-RU" sz="3200" dirty="0"/>
          </a:p>
        </p:txBody>
      </p:sp>
      <p:sp>
        <p:nvSpPr>
          <p:cNvPr id="3" name="Подзаголовок 2"/>
          <p:cNvSpPr>
            <a:spLocks noGrp="1"/>
          </p:cNvSpPr>
          <p:nvPr>
            <p:ph type="subTitle" idx="1"/>
          </p:nvPr>
        </p:nvSpPr>
        <p:spPr>
          <a:xfrm>
            <a:off x="1524000" y="3842183"/>
            <a:ext cx="9144000" cy="1655762"/>
          </a:xfrm>
        </p:spPr>
        <p:txBody>
          <a:bodyPr>
            <a:normAutofit fontScale="55000" lnSpcReduction="20000"/>
          </a:bodyPr>
          <a:lstStyle/>
          <a:p>
            <a:pPr algn="r"/>
            <a:r>
              <a:rPr lang="ru-RU" sz="4000" dirty="0" smtClean="0"/>
              <a:t>М. Д. Рыжикова</a:t>
            </a:r>
            <a:r>
              <a:rPr lang="ru-RU" dirty="0" smtClean="0"/>
              <a:t>,</a:t>
            </a:r>
          </a:p>
          <a:p>
            <a:pPr algn="r"/>
            <a:r>
              <a:rPr lang="ru-RU" sz="2000" i="1" dirty="0" smtClean="0"/>
              <a:t>кандидат филологических наук, доцент,</a:t>
            </a:r>
          </a:p>
          <a:p>
            <a:pPr algn="r"/>
            <a:r>
              <a:rPr lang="ru-RU" sz="2000" i="1" dirty="0" smtClean="0"/>
              <a:t>доцент кафедры теории языка, литературы и социолингвистики,</a:t>
            </a:r>
          </a:p>
          <a:p>
            <a:pPr algn="r"/>
            <a:r>
              <a:rPr lang="ru-RU" sz="2000" i="1" dirty="0" smtClean="0"/>
              <a:t>Институт иностранной филологии (СП),</a:t>
            </a:r>
          </a:p>
          <a:p>
            <a:pPr algn="r"/>
            <a:r>
              <a:rPr lang="ru-RU" sz="2000" i="1" dirty="0" smtClean="0"/>
              <a:t>Крымский федеральный университет имени В. И. Вернадского</a:t>
            </a:r>
          </a:p>
          <a:p>
            <a:r>
              <a:rPr lang="ru-RU" sz="3300" i="1" dirty="0" smtClean="0"/>
              <a:t>Симферополь 2020</a:t>
            </a:r>
            <a:endParaRPr lang="ru-RU" sz="3300" i="1" dirty="0"/>
          </a:p>
        </p:txBody>
      </p:sp>
    </p:spTree>
    <p:extLst>
      <p:ext uri="{BB962C8B-B14F-4D97-AF65-F5344CB8AC3E}">
        <p14:creationId xmlns:p14="http://schemas.microsoft.com/office/powerpoint/2010/main" val="348461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Лингвистические средства:</a:t>
            </a:r>
            <a:br>
              <a:rPr lang="ru-RU" b="1" dirty="0" smtClean="0"/>
            </a:br>
            <a:r>
              <a:rPr lang="ru-RU" b="1" dirty="0" smtClean="0"/>
              <a:t>Лексические</a:t>
            </a:r>
            <a:endParaRPr lang="ru-RU" b="1" dirty="0"/>
          </a:p>
        </p:txBody>
      </p:sp>
      <p:sp>
        <p:nvSpPr>
          <p:cNvPr id="3" name="Объект 2"/>
          <p:cNvSpPr>
            <a:spLocks noGrp="1"/>
          </p:cNvSpPr>
          <p:nvPr>
            <p:ph idx="1"/>
          </p:nvPr>
        </p:nvSpPr>
        <p:spPr/>
        <p:txBody>
          <a:bodyPr>
            <a:normAutofit fontScale="92500"/>
          </a:bodyPr>
          <a:lstStyle/>
          <a:p>
            <a:pPr marL="0" indent="0">
              <a:buNone/>
            </a:pPr>
            <a:endParaRPr lang="en-US" dirty="0" smtClean="0"/>
          </a:p>
          <a:p>
            <a:r>
              <a:rPr lang="ru-RU" b="1" dirty="0" smtClean="0"/>
              <a:t>м</a:t>
            </a:r>
            <a:r>
              <a:rPr lang="en-US" b="1" dirty="0" err="1" smtClean="0"/>
              <a:t>етафора</a:t>
            </a:r>
            <a:r>
              <a:rPr lang="ru-RU" b="1" dirty="0" smtClean="0"/>
              <a:t>:</a:t>
            </a:r>
            <a:endParaRPr lang="ru-RU" b="1" dirty="0"/>
          </a:p>
          <a:p>
            <a:pPr marL="0" indent="0">
              <a:buNone/>
            </a:pPr>
            <a:r>
              <a:rPr lang="en-US" i="1" dirty="0" smtClean="0"/>
              <a:t>«Similarly, his ability to create characters that may stretch the bounds of believability but still generate passionate sympathetic feelings in the reader is also beyond doubt»</a:t>
            </a:r>
            <a:endParaRPr lang="ru-RU" i="1" dirty="0" smtClean="0"/>
          </a:p>
          <a:p>
            <a:pPr marL="0" indent="0">
              <a:buNone/>
            </a:pPr>
            <a:r>
              <a:rPr lang="en-US" i="1" dirty="0" smtClean="0"/>
              <a:t>«So, if you are willing to endure a literary punch to the stomach and put on apocalyptic glasses then you will thoroughly enjoy The </a:t>
            </a:r>
            <a:r>
              <a:rPr lang="en-US" i="1" dirty="0" err="1" smtClean="0"/>
              <a:t>Overstory</a:t>
            </a:r>
            <a:r>
              <a:rPr lang="en-US" i="1" dirty="0" smtClean="0"/>
              <a:t>»</a:t>
            </a:r>
          </a:p>
          <a:p>
            <a:r>
              <a:rPr lang="en-US" b="1" dirty="0" err="1" smtClean="0"/>
              <a:t>сравнение</a:t>
            </a:r>
            <a:r>
              <a:rPr lang="ru-RU" b="1" dirty="0" smtClean="0"/>
              <a:t>:</a:t>
            </a:r>
          </a:p>
          <a:p>
            <a:pPr marL="0" indent="0">
              <a:buNone/>
            </a:pPr>
            <a:r>
              <a:rPr lang="en-US" i="1" dirty="0" smtClean="0"/>
              <a:t>«Second, is the thematic arc: running as it does - like a river overflowing its banks - with new knowledge; things unknown, known and yet to be known»</a:t>
            </a:r>
          </a:p>
          <a:p>
            <a:endParaRPr lang="ru-RU" dirty="0"/>
          </a:p>
        </p:txBody>
      </p:sp>
    </p:spTree>
    <p:extLst>
      <p:ext uri="{BB962C8B-B14F-4D97-AF65-F5344CB8AC3E}">
        <p14:creationId xmlns:p14="http://schemas.microsoft.com/office/powerpoint/2010/main" val="413339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Лингвистические средства:</a:t>
            </a:r>
            <a:br>
              <a:rPr lang="ru-RU" b="1" dirty="0" smtClean="0"/>
            </a:br>
            <a:r>
              <a:rPr lang="ru-RU" b="1" dirty="0" smtClean="0"/>
              <a:t>Синтаксические</a:t>
            </a:r>
            <a:endParaRPr lang="ru-RU" dirty="0"/>
          </a:p>
        </p:txBody>
      </p:sp>
      <p:sp>
        <p:nvSpPr>
          <p:cNvPr id="3" name="Объект 2"/>
          <p:cNvSpPr>
            <a:spLocks noGrp="1"/>
          </p:cNvSpPr>
          <p:nvPr>
            <p:ph idx="1"/>
          </p:nvPr>
        </p:nvSpPr>
        <p:spPr/>
        <p:txBody>
          <a:bodyPr>
            <a:normAutofit fontScale="92500" lnSpcReduction="20000"/>
          </a:bodyPr>
          <a:lstStyle/>
          <a:p>
            <a:r>
              <a:rPr lang="ru-RU" dirty="0"/>
              <a:t>э</a:t>
            </a:r>
            <a:r>
              <a:rPr lang="en-US" dirty="0" err="1" smtClean="0"/>
              <a:t>ллипс</a:t>
            </a:r>
            <a:r>
              <a:rPr lang="ru-RU" dirty="0" smtClean="0"/>
              <a:t>:</a:t>
            </a:r>
          </a:p>
          <a:p>
            <a:pPr marL="0" indent="0">
              <a:buNone/>
            </a:pPr>
            <a:r>
              <a:rPr lang="en-US" i="1" dirty="0" smtClean="0"/>
              <a:t>«Broad in scope and rich in detail»</a:t>
            </a:r>
          </a:p>
          <a:p>
            <a:endParaRPr lang="ru-RU" dirty="0" smtClean="0"/>
          </a:p>
          <a:p>
            <a:r>
              <a:rPr lang="en-US" dirty="0" err="1" smtClean="0"/>
              <a:t>полисиндетон</a:t>
            </a:r>
            <a:r>
              <a:rPr lang="en-US" dirty="0" smtClean="0"/>
              <a:t>:</a:t>
            </a:r>
            <a:endParaRPr lang="ru-RU" dirty="0" smtClean="0"/>
          </a:p>
          <a:p>
            <a:pPr marL="0" indent="0">
              <a:buNone/>
            </a:pPr>
            <a:r>
              <a:rPr lang="en-US" i="1" dirty="0" smtClean="0"/>
              <a:t>«Inspirational, too, in the depth of caring and scholarship and sensitive and literate interpretation and narration which David Blight has brought to this work, which as he writes in the Acknowledgement, in many ways represents the product of his "entire professional career"»</a:t>
            </a:r>
          </a:p>
          <a:p>
            <a:endParaRPr lang="ru-RU" dirty="0" smtClean="0"/>
          </a:p>
          <a:p>
            <a:r>
              <a:rPr lang="en-US" dirty="0" err="1" smtClean="0"/>
              <a:t>восклицательные</a:t>
            </a:r>
            <a:r>
              <a:rPr lang="en-US" dirty="0" smtClean="0"/>
              <a:t> </a:t>
            </a:r>
            <a:r>
              <a:rPr lang="en-US" dirty="0" err="1" smtClean="0"/>
              <a:t>предложения</a:t>
            </a:r>
            <a:r>
              <a:rPr lang="ru-RU" dirty="0" smtClean="0"/>
              <a:t>:</a:t>
            </a:r>
          </a:p>
          <a:p>
            <a:pPr marL="0" indent="0">
              <a:buNone/>
            </a:pPr>
            <a:r>
              <a:rPr lang="en-US" i="1" dirty="0" smtClean="0"/>
              <a:t>«Fascinating!»</a:t>
            </a:r>
          </a:p>
          <a:p>
            <a:pPr marL="0" indent="0">
              <a:buNone/>
            </a:pPr>
            <a:endParaRPr lang="ru-RU" dirty="0"/>
          </a:p>
        </p:txBody>
      </p:sp>
    </p:spTree>
    <p:extLst>
      <p:ext uri="{BB962C8B-B14F-4D97-AF65-F5344CB8AC3E}">
        <p14:creationId xmlns:p14="http://schemas.microsoft.com/office/powerpoint/2010/main" val="276932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Лингвистические средства:</a:t>
            </a:r>
            <a:br>
              <a:rPr lang="ru-RU" b="1" dirty="0" smtClean="0"/>
            </a:br>
            <a:r>
              <a:rPr lang="ru-RU" b="1" dirty="0" smtClean="0"/>
              <a:t>Синтаксические и Графические</a:t>
            </a:r>
            <a:endParaRPr lang="ru-RU" b="1" dirty="0"/>
          </a:p>
        </p:txBody>
      </p:sp>
      <p:sp>
        <p:nvSpPr>
          <p:cNvPr id="3" name="Объект 2"/>
          <p:cNvSpPr>
            <a:spLocks noGrp="1"/>
          </p:cNvSpPr>
          <p:nvPr>
            <p:ph idx="1"/>
          </p:nvPr>
        </p:nvSpPr>
        <p:spPr/>
        <p:txBody>
          <a:bodyPr>
            <a:normAutofit fontScale="92500" lnSpcReduction="10000"/>
          </a:bodyPr>
          <a:lstStyle/>
          <a:p>
            <a:r>
              <a:rPr lang="en-US" dirty="0" smtClean="0"/>
              <a:t>- </a:t>
            </a:r>
            <a:r>
              <a:rPr lang="en-US" dirty="0" err="1" smtClean="0"/>
              <a:t>противопоставление</a:t>
            </a:r>
            <a:r>
              <a:rPr lang="en-US" dirty="0" smtClean="0"/>
              <a:t>:</a:t>
            </a:r>
            <a:endParaRPr lang="ru-RU" dirty="0" smtClean="0"/>
          </a:p>
          <a:p>
            <a:pPr marL="0" indent="0">
              <a:buNone/>
            </a:pPr>
            <a:r>
              <a:rPr lang="en-US" i="1" dirty="0" smtClean="0"/>
              <a:t>«The opening short stories are great, but the book soon devolves into a boring repetition of its underlying mantra»</a:t>
            </a:r>
            <a:endParaRPr lang="ru-RU" i="1" dirty="0" smtClean="0"/>
          </a:p>
          <a:p>
            <a:pPr marL="0" indent="0">
              <a:buNone/>
            </a:pPr>
            <a:r>
              <a:rPr lang="en-US" i="1" dirty="0" smtClean="0"/>
              <a:t>«The details are fascinating, but just too much in many places», «The book is long but it is definitive and well written»</a:t>
            </a:r>
          </a:p>
          <a:p>
            <a:endParaRPr lang="ru-RU" dirty="0"/>
          </a:p>
          <a:p>
            <a:r>
              <a:rPr lang="en-US" dirty="0" err="1" smtClean="0"/>
              <a:t>риторические</a:t>
            </a:r>
            <a:r>
              <a:rPr lang="en-US" dirty="0" smtClean="0"/>
              <a:t> </a:t>
            </a:r>
            <a:r>
              <a:rPr lang="en-US" dirty="0" err="1" smtClean="0"/>
              <a:t>вопросы</a:t>
            </a:r>
            <a:r>
              <a:rPr lang="en-US" dirty="0" smtClean="0"/>
              <a:t>:</a:t>
            </a:r>
            <a:endParaRPr lang="ru-RU" dirty="0" smtClean="0"/>
          </a:p>
          <a:p>
            <a:pPr marL="0" indent="0">
              <a:buNone/>
            </a:pPr>
            <a:r>
              <a:rPr lang="en-US" i="1" dirty="0" smtClean="0"/>
              <a:t>«How have I lived and read this long and not known of Richard Powers?»</a:t>
            </a:r>
          </a:p>
          <a:p>
            <a:endParaRPr lang="ru-RU" dirty="0"/>
          </a:p>
          <a:p>
            <a:r>
              <a:rPr lang="en-US" dirty="0" err="1" smtClean="0"/>
              <a:t>Графические</a:t>
            </a:r>
            <a:r>
              <a:rPr lang="en-US" dirty="0" smtClean="0"/>
              <a:t>: </a:t>
            </a:r>
            <a:r>
              <a:rPr lang="en-US" dirty="0" err="1" smtClean="0"/>
              <a:t>капитализация</a:t>
            </a:r>
            <a:r>
              <a:rPr lang="ru-RU" dirty="0"/>
              <a:t>:</a:t>
            </a:r>
            <a:r>
              <a:rPr lang="en-US" dirty="0" smtClean="0"/>
              <a:t> </a:t>
            </a:r>
            <a:r>
              <a:rPr lang="en-US" i="1" dirty="0" smtClean="0"/>
              <a:t>«SO GOOD!!», «INSPIRATIONAL»</a:t>
            </a:r>
          </a:p>
          <a:p>
            <a:endParaRPr lang="ru-RU" dirty="0"/>
          </a:p>
        </p:txBody>
      </p:sp>
    </p:spTree>
    <p:extLst>
      <p:ext uri="{BB962C8B-B14F-4D97-AF65-F5344CB8AC3E}">
        <p14:creationId xmlns:p14="http://schemas.microsoft.com/office/powerpoint/2010/main" val="104397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MARINARYZHIKOVA@YANDEX.RU</a:t>
            </a:r>
            <a:endParaRPr lang="ru-RU" dirty="0"/>
          </a:p>
        </p:txBody>
      </p:sp>
      <p:sp>
        <p:nvSpPr>
          <p:cNvPr id="3" name="Объект 2"/>
          <p:cNvSpPr>
            <a:spLocks noGrp="1"/>
          </p:cNvSpPr>
          <p:nvPr>
            <p:ph idx="1"/>
          </p:nvPr>
        </p:nvSpPr>
        <p:spPr/>
        <p:txBody>
          <a:bodyPr/>
          <a:lstStyle/>
          <a:p>
            <a:endParaRPr lang="en-US" dirty="0" smtClean="0"/>
          </a:p>
          <a:p>
            <a:pPr algn="ctr"/>
            <a:endParaRPr lang="en-US" sz="6000" dirty="0"/>
          </a:p>
          <a:p>
            <a:pPr marL="0" indent="0" algn="ctr">
              <a:buNone/>
            </a:pPr>
            <a:r>
              <a:rPr lang="ru-RU" sz="6000" dirty="0" smtClean="0"/>
              <a:t>СПАСИБО ЗА ВНИМАНИЕ!</a:t>
            </a:r>
            <a:endParaRPr lang="ru-RU" sz="6000" dirty="0"/>
          </a:p>
        </p:txBody>
      </p:sp>
    </p:spTree>
    <p:extLst>
      <p:ext uri="{BB962C8B-B14F-4D97-AF65-F5344CB8AC3E}">
        <p14:creationId xmlns:p14="http://schemas.microsoft.com/office/powerpoint/2010/main" val="268024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ЯЗЫКОВАЯ ЛИЧНОСТЬ:</a:t>
            </a:r>
            <a:br>
              <a:rPr lang="ru-RU" b="1" dirty="0" smtClean="0"/>
            </a:br>
            <a:r>
              <a:rPr lang="ru-RU" b="1" dirty="0" smtClean="0"/>
              <a:t>аспекты исследования</a:t>
            </a:r>
            <a:endParaRPr lang="ru-RU" b="1" dirty="0"/>
          </a:p>
        </p:txBody>
      </p:sp>
      <p:sp>
        <p:nvSpPr>
          <p:cNvPr id="3" name="Объект 2"/>
          <p:cNvSpPr>
            <a:spLocks noGrp="1"/>
          </p:cNvSpPr>
          <p:nvPr>
            <p:ph idx="1"/>
          </p:nvPr>
        </p:nvSpPr>
        <p:spPr/>
        <p:txBody>
          <a:bodyPr>
            <a:normAutofit fontScale="77500" lnSpcReduction="20000"/>
          </a:bodyPr>
          <a:lstStyle/>
          <a:p>
            <a:r>
              <a:rPr lang="ru-RU" b="1" i="1" dirty="0" smtClean="0"/>
              <a:t>дискурсивный</a:t>
            </a:r>
            <a:r>
              <a:rPr lang="ru-RU" dirty="0" smtClean="0"/>
              <a:t> (Н. А. </a:t>
            </a:r>
            <a:r>
              <a:rPr lang="ru-RU" dirty="0" err="1" smtClean="0"/>
              <a:t>Гулевец</a:t>
            </a:r>
            <a:r>
              <a:rPr lang="ru-RU" dirty="0" smtClean="0"/>
              <a:t> 2018, М. А. Князева 2018, Е. Э. </a:t>
            </a:r>
            <a:r>
              <a:rPr lang="ru-RU" dirty="0" err="1" smtClean="0"/>
              <a:t>Кусаева</a:t>
            </a:r>
            <a:r>
              <a:rPr lang="ru-RU" dirty="0" smtClean="0"/>
              <a:t>, Т. Ю. </a:t>
            </a:r>
            <a:r>
              <a:rPr lang="ru-RU" dirty="0" err="1" smtClean="0"/>
              <a:t>Тамерьян</a:t>
            </a:r>
            <a:r>
              <a:rPr lang="ru-RU" dirty="0" smtClean="0"/>
              <a:t> 2018, Н. Н. Трошина 2018, Л. А. Бушуева 2019),</a:t>
            </a:r>
          </a:p>
          <a:p>
            <a:r>
              <a:rPr lang="ru-RU" b="1" i="1" dirty="0" err="1" smtClean="0"/>
              <a:t>лингвокультурный</a:t>
            </a:r>
            <a:r>
              <a:rPr lang="ru-RU" dirty="0" smtClean="0"/>
              <a:t> (О. А. Глущенко 2018, Е. Н. Граждан 2018, В. В. Ощепкова 2019, Е. С. </a:t>
            </a:r>
            <a:r>
              <a:rPr lang="ru-RU" dirty="0" err="1" smtClean="0"/>
              <a:t>Криницына</a:t>
            </a:r>
            <a:r>
              <a:rPr lang="ru-RU" dirty="0" smtClean="0"/>
              <a:t> 2020),</a:t>
            </a:r>
          </a:p>
          <a:p>
            <a:r>
              <a:rPr lang="ru-RU" b="1" i="1" dirty="0" smtClean="0"/>
              <a:t>лексический и стилистический </a:t>
            </a:r>
            <a:r>
              <a:rPr lang="ru-RU" dirty="0" smtClean="0"/>
              <a:t>(А. В. Щетинина 2018, И. А. </a:t>
            </a:r>
            <a:r>
              <a:rPr lang="ru-RU" dirty="0" err="1" smtClean="0"/>
              <a:t>Мурзинова</a:t>
            </a:r>
            <a:r>
              <a:rPr lang="ru-RU" dirty="0" smtClean="0"/>
              <a:t> 2019),</a:t>
            </a:r>
          </a:p>
          <a:p>
            <a:r>
              <a:rPr lang="ru-RU" b="1" i="1" dirty="0" smtClean="0"/>
              <a:t>коммуникативный</a:t>
            </a:r>
            <a:r>
              <a:rPr lang="ru-RU" dirty="0" smtClean="0"/>
              <a:t> (Ю. П. Болотина 2018),</a:t>
            </a:r>
          </a:p>
          <a:p>
            <a:r>
              <a:rPr lang="ru-RU" b="1" i="1" dirty="0" smtClean="0"/>
              <a:t>когнитивный</a:t>
            </a:r>
            <a:r>
              <a:rPr lang="ru-RU" dirty="0" smtClean="0"/>
              <a:t> (А. В. </a:t>
            </a:r>
            <a:r>
              <a:rPr lang="ru-RU" dirty="0" err="1" smtClean="0"/>
              <a:t>Кокова</a:t>
            </a:r>
            <a:r>
              <a:rPr lang="ru-RU" dirty="0" smtClean="0"/>
              <a:t> 2019, Е. Э. </a:t>
            </a:r>
            <a:r>
              <a:rPr lang="ru-RU" dirty="0" err="1" smtClean="0"/>
              <a:t>Кусаева</a:t>
            </a:r>
            <a:r>
              <a:rPr lang="ru-RU" dirty="0" smtClean="0"/>
              <a:t>, 2018),</a:t>
            </a:r>
          </a:p>
          <a:p>
            <a:r>
              <a:rPr lang="ru-RU" b="1" i="1" dirty="0" err="1" smtClean="0"/>
              <a:t>деонтологический</a:t>
            </a:r>
            <a:r>
              <a:rPr lang="ru-RU" dirty="0" smtClean="0"/>
              <a:t> (И. В. Щеглова 2018),</a:t>
            </a:r>
          </a:p>
          <a:p>
            <a:r>
              <a:rPr lang="ru-RU" b="1" i="1" dirty="0" smtClean="0"/>
              <a:t>невербальный</a:t>
            </a:r>
            <a:r>
              <a:rPr lang="ru-RU" dirty="0" smtClean="0"/>
              <a:t> (О. М. </a:t>
            </a:r>
            <a:r>
              <a:rPr lang="ru-RU" dirty="0" err="1" smtClean="0"/>
              <a:t>Винникова</a:t>
            </a:r>
            <a:r>
              <a:rPr lang="ru-RU" dirty="0" smtClean="0"/>
              <a:t> 2018),</a:t>
            </a:r>
          </a:p>
          <a:p>
            <a:r>
              <a:rPr lang="ru-RU" b="1" i="1" dirty="0" smtClean="0"/>
              <a:t>семантический</a:t>
            </a:r>
            <a:r>
              <a:rPr lang="ru-RU" dirty="0" smtClean="0"/>
              <a:t> (Ю. Н. Кучерявых 2018),</a:t>
            </a:r>
          </a:p>
          <a:p>
            <a:r>
              <a:rPr lang="ru-RU" b="1" i="1" dirty="0" smtClean="0"/>
              <a:t>аксиологический</a:t>
            </a:r>
            <a:r>
              <a:rPr lang="ru-RU" dirty="0" smtClean="0"/>
              <a:t> (Т. В. Ицкович, Н. А. Купина 2018),</a:t>
            </a:r>
          </a:p>
          <a:p>
            <a:r>
              <a:rPr lang="ru-RU" b="1" i="1" dirty="0" smtClean="0"/>
              <a:t>сравнительно-сопоставительный</a:t>
            </a:r>
            <a:r>
              <a:rPr lang="ru-RU" dirty="0" smtClean="0"/>
              <a:t> (О. А. Дмитриева, И. А. Королева 2019)</a:t>
            </a:r>
            <a:endParaRPr lang="ru-RU" dirty="0"/>
          </a:p>
        </p:txBody>
      </p:sp>
    </p:spTree>
    <p:extLst>
      <p:ext uri="{BB962C8B-B14F-4D97-AF65-F5344CB8AC3E}">
        <p14:creationId xmlns:p14="http://schemas.microsoft.com/office/powerpoint/2010/main" val="1235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i="1" dirty="0" smtClean="0"/>
              <a:t>Цель </a:t>
            </a:r>
            <a:r>
              <a:rPr lang="ru-RU" sz="3600" dirty="0" smtClean="0"/>
              <a:t>– установить основные </a:t>
            </a:r>
            <a:r>
              <a:rPr lang="ru-RU" sz="3600" dirty="0" err="1" smtClean="0"/>
              <a:t>лингвокультурные</a:t>
            </a:r>
            <a:r>
              <a:rPr lang="ru-RU" sz="3600" dirty="0" smtClean="0"/>
              <a:t>, в особенности ценностные характеристики англоязычного читателя художественной литературы</a:t>
            </a:r>
            <a:endParaRPr lang="ru-RU" dirty="0"/>
          </a:p>
        </p:txBody>
      </p:sp>
      <p:sp>
        <p:nvSpPr>
          <p:cNvPr id="3" name="Объект 2"/>
          <p:cNvSpPr>
            <a:spLocks noGrp="1"/>
          </p:cNvSpPr>
          <p:nvPr>
            <p:ph idx="1"/>
          </p:nvPr>
        </p:nvSpPr>
        <p:spPr/>
        <p:txBody>
          <a:bodyPr>
            <a:normAutofit/>
          </a:bodyPr>
          <a:lstStyle/>
          <a:p>
            <a:endParaRPr lang="ru-RU" b="1" i="1" dirty="0" smtClean="0"/>
          </a:p>
          <a:p>
            <a:r>
              <a:rPr lang="ru-RU" b="1" i="1" dirty="0" smtClean="0"/>
              <a:t>Материал</a:t>
            </a:r>
            <a:r>
              <a:rPr lang="ru-RU" dirty="0" smtClean="0"/>
              <a:t>: отобранные методом сплошной выборки тексты читательских отзывов на книги художественной литературы, являющиеся лидерами продаж за 2019 год, представленные на сайте www.amazon.com.</a:t>
            </a:r>
          </a:p>
          <a:p>
            <a:endParaRPr lang="ru-RU" dirty="0" smtClean="0"/>
          </a:p>
          <a:p>
            <a:r>
              <a:rPr lang="ru-RU" b="1" i="1" dirty="0" smtClean="0"/>
              <a:t>Методология</a:t>
            </a:r>
            <a:r>
              <a:rPr lang="ru-RU" dirty="0" smtClean="0"/>
              <a:t>: общелингвистические приемы, анализ словарных дефиниций, </a:t>
            </a:r>
            <a:r>
              <a:rPr lang="ru-RU" dirty="0" err="1" smtClean="0"/>
              <a:t>когнитивно</a:t>
            </a:r>
            <a:r>
              <a:rPr lang="ru-RU" dirty="0" smtClean="0"/>
              <a:t>-дискурсивный метод (для выявления ценностей) и коммуникативно-прагматический прием (для характеристики </a:t>
            </a:r>
            <a:r>
              <a:rPr lang="ru-RU" dirty="0" err="1" smtClean="0"/>
              <a:t>этнокультурологических</a:t>
            </a:r>
            <a:r>
              <a:rPr lang="ru-RU" dirty="0" smtClean="0"/>
              <a:t> аспектов коммуникации)</a:t>
            </a:r>
          </a:p>
          <a:p>
            <a:endParaRPr lang="ru-RU" dirty="0"/>
          </a:p>
        </p:txBody>
      </p:sp>
    </p:spTree>
    <p:extLst>
      <p:ext uri="{BB962C8B-B14F-4D97-AF65-F5344CB8AC3E}">
        <p14:creationId xmlns:p14="http://schemas.microsoft.com/office/powerpoint/2010/main" val="238939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26473"/>
            <a:ext cx="10515600" cy="1561379"/>
          </a:xfrm>
        </p:spPr>
        <p:txBody>
          <a:bodyPr>
            <a:noAutofit/>
          </a:bodyPr>
          <a:lstStyle/>
          <a:p>
            <a:pPr algn="r"/>
            <a:r>
              <a:rPr lang="ru-RU" sz="2800" b="1" i="1" dirty="0" err="1" smtClean="0"/>
              <a:t>Лингвокультурный</a:t>
            </a:r>
            <a:r>
              <a:rPr lang="ru-RU" sz="2800" b="1" i="1" dirty="0" smtClean="0"/>
              <a:t> типаж </a:t>
            </a:r>
            <a:r>
              <a:rPr lang="ru-RU" sz="2800" dirty="0" smtClean="0"/>
              <a:t>– совокупность личностных характеристик с учетом ценностной, этнической, социальной специфики культурного общества </a:t>
            </a:r>
            <a:br>
              <a:rPr lang="ru-RU" sz="2800" dirty="0" smtClean="0"/>
            </a:br>
            <a:r>
              <a:rPr lang="ru-RU" sz="2800" i="1" dirty="0" smtClean="0"/>
              <a:t>(В.И</a:t>
            </a:r>
            <a:r>
              <a:rPr lang="ru-RU" sz="2800" i="1" dirty="0" smtClean="0"/>
              <a:t>. Карасик</a:t>
            </a:r>
            <a:r>
              <a:rPr lang="ru-RU" sz="2800" i="1" dirty="0"/>
              <a:t>)</a:t>
            </a:r>
          </a:p>
        </p:txBody>
      </p:sp>
      <p:sp>
        <p:nvSpPr>
          <p:cNvPr id="3" name="Объект 2"/>
          <p:cNvSpPr>
            <a:spLocks noGrp="1"/>
          </p:cNvSpPr>
          <p:nvPr>
            <p:ph idx="1"/>
          </p:nvPr>
        </p:nvSpPr>
        <p:spPr/>
        <p:txBody>
          <a:bodyPr>
            <a:normAutofit fontScale="92500" lnSpcReduction="10000"/>
          </a:bodyPr>
          <a:lstStyle/>
          <a:p>
            <a:endParaRPr lang="ru-RU" dirty="0" smtClean="0"/>
          </a:p>
          <a:p>
            <a:pPr marL="0" indent="0">
              <a:buNone/>
            </a:pPr>
            <a:r>
              <a:rPr lang="ru-RU" b="1" i="1" dirty="0" smtClean="0"/>
              <a:t>Словарные дефиниции:</a:t>
            </a:r>
          </a:p>
          <a:p>
            <a:pPr>
              <a:buFont typeface="Wingdings" panose="05000000000000000000" pitchFamily="2" charset="2"/>
              <a:buChar char="ü"/>
            </a:pPr>
            <a:r>
              <a:rPr lang="ru-RU" dirty="0" smtClean="0"/>
              <a:t>«тот, кто читает газеты, журналы и т.п.»,</a:t>
            </a:r>
          </a:p>
          <a:p>
            <a:pPr>
              <a:buFont typeface="Wingdings" panose="05000000000000000000" pitchFamily="2" charset="2"/>
              <a:buChar char="ü"/>
            </a:pPr>
            <a:r>
              <a:rPr lang="ru-RU" dirty="0" smtClean="0"/>
              <a:t>«тот, кто советует издательству по поводу публикации того или иного материала».</a:t>
            </a:r>
          </a:p>
          <a:p>
            <a:pPr marL="0" indent="0">
              <a:buNone/>
            </a:pPr>
            <a:endParaRPr lang="ru-RU" dirty="0"/>
          </a:p>
          <a:p>
            <a:pPr marL="0" indent="0">
              <a:buNone/>
            </a:pPr>
            <a:r>
              <a:rPr lang="ru-RU" b="1" i="1" dirty="0" smtClean="0"/>
              <a:t>Определения:</a:t>
            </a:r>
          </a:p>
          <a:p>
            <a:pPr marL="0" indent="0">
              <a:buNone/>
            </a:pPr>
            <a:r>
              <a:rPr lang="ru-RU" dirty="0" smtClean="0"/>
              <a:t>анонимный, среднестатистический, ярый/ заядлый, внимательный, современный, заинтересованный, он-</a:t>
            </a:r>
            <a:r>
              <a:rPr lang="ru-RU" dirty="0" err="1" smtClean="0"/>
              <a:t>лайн</a:t>
            </a:r>
            <a:r>
              <a:rPr lang="ru-RU" dirty="0" smtClean="0"/>
              <a:t>, обычный, квалифицированный, молодой, случайный, неискушенный, опытный, неохотный, ненасытный.</a:t>
            </a:r>
          </a:p>
          <a:p>
            <a:endParaRPr lang="ru-RU" dirty="0"/>
          </a:p>
        </p:txBody>
      </p:sp>
    </p:spTree>
    <p:extLst>
      <p:ext uri="{BB962C8B-B14F-4D97-AF65-F5344CB8AC3E}">
        <p14:creationId xmlns:p14="http://schemas.microsoft.com/office/powerpoint/2010/main" val="3401427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КЛЮЧЕВОЙ КОНЦЕПТ</a:t>
            </a:r>
            <a:endParaRPr lang="ru-RU" b="1" dirty="0"/>
          </a:p>
        </p:txBody>
      </p:sp>
      <p:sp>
        <p:nvSpPr>
          <p:cNvPr id="3" name="Объект 2"/>
          <p:cNvSpPr>
            <a:spLocks noGrp="1"/>
          </p:cNvSpPr>
          <p:nvPr>
            <p:ph idx="1"/>
          </p:nvPr>
        </p:nvSpPr>
        <p:spPr/>
        <p:txBody>
          <a:bodyPr>
            <a:normAutofit/>
          </a:bodyPr>
          <a:lstStyle/>
          <a:p>
            <a:r>
              <a:rPr lang="ru-RU" b="1" i="1" dirty="0" smtClean="0"/>
              <a:t>АКТУАЛЬНЫЙ </a:t>
            </a:r>
            <a:r>
              <a:rPr lang="ru-RU" b="1" i="1" dirty="0" smtClean="0"/>
              <a:t>СЮЖЕТ</a:t>
            </a:r>
          </a:p>
          <a:p>
            <a:pPr marL="0" indent="0">
              <a:buNone/>
            </a:pPr>
            <a:r>
              <a:rPr lang="en-US" i="1" dirty="0" smtClean="0"/>
              <a:t>«life-changing», «</a:t>
            </a:r>
            <a:r>
              <a:rPr lang="en-US" i="1" dirty="0" err="1" smtClean="0"/>
              <a:t>overaching</a:t>
            </a:r>
            <a:r>
              <a:rPr lang="en-US" i="1" dirty="0" smtClean="0"/>
              <a:t>», «deep», «moving», «thought-provoking», «insightful», «inspiring», «inspirational»</a:t>
            </a:r>
            <a:endParaRPr lang="ru-RU" i="1" dirty="0" smtClean="0"/>
          </a:p>
          <a:p>
            <a:pPr marL="0" indent="0">
              <a:buNone/>
            </a:pPr>
            <a:endParaRPr lang="ru-RU" i="1" dirty="0"/>
          </a:p>
          <a:p>
            <a:r>
              <a:rPr lang="ru-RU" b="1" i="1" dirty="0" smtClean="0"/>
              <a:t>ДЕТАЛЬНОЕ ИЗЛОЖЕНИЕ ПРИ НЕБОЛЬШОМ ОБЪЕМЕ</a:t>
            </a:r>
          </a:p>
          <a:p>
            <a:pPr marL="0" indent="0">
              <a:buNone/>
            </a:pPr>
            <a:r>
              <a:rPr lang="en-US" i="1" dirty="0" smtClean="0"/>
              <a:t>«This book could have been two-thirds as long and been the better for it. … By the final third, it was all hippy-dippy, tinfoil hat, stream of conscious waste of the trees it took to write the book. Sometimes, you just have to STOP»</a:t>
            </a:r>
            <a:endParaRPr lang="ru-RU" i="1" dirty="0"/>
          </a:p>
        </p:txBody>
      </p:sp>
    </p:spTree>
    <p:extLst>
      <p:ext uri="{BB962C8B-B14F-4D97-AF65-F5344CB8AC3E}">
        <p14:creationId xmlns:p14="http://schemas.microsoft.com/office/powerpoint/2010/main" val="385905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Дополнительные характеристики</a:t>
            </a:r>
            <a:endParaRPr lang="ru-RU" b="1" dirty="0"/>
          </a:p>
        </p:txBody>
      </p:sp>
      <p:sp>
        <p:nvSpPr>
          <p:cNvPr id="3" name="Объект 2"/>
          <p:cNvSpPr>
            <a:spLocks noGrp="1"/>
          </p:cNvSpPr>
          <p:nvPr>
            <p:ph idx="1"/>
          </p:nvPr>
        </p:nvSpPr>
        <p:spPr/>
        <p:txBody>
          <a:bodyPr>
            <a:normAutofit fontScale="92500" lnSpcReduction="20000"/>
          </a:bodyPr>
          <a:lstStyle/>
          <a:p>
            <a:pPr marL="0" indent="0">
              <a:buNone/>
            </a:pPr>
            <a:r>
              <a:rPr lang="ru-RU" b="1" i="1" dirty="0" smtClean="0"/>
              <a:t>1. Стиль / манера повествования, мастерство автора:</a:t>
            </a:r>
          </a:p>
          <a:p>
            <a:r>
              <a:rPr lang="ru-RU" i="1" dirty="0" smtClean="0"/>
              <a:t>«</a:t>
            </a:r>
            <a:r>
              <a:rPr lang="en-US" i="1" dirty="0" smtClean="0"/>
              <a:t>exciting», «glorious», «vivid», «compelling», «startling», «elegant»</a:t>
            </a:r>
            <a:r>
              <a:rPr lang="ru-RU" i="1" dirty="0" smtClean="0"/>
              <a:t>;</a:t>
            </a:r>
          </a:p>
          <a:p>
            <a:pPr marL="0" indent="0">
              <a:buNone/>
            </a:pPr>
            <a:endParaRPr lang="ru-RU" i="1" dirty="0" smtClean="0"/>
          </a:p>
          <a:p>
            <a:r>
              <a:rPr lang="ru-RU" dirty="0" smtClean="0"/>
              <a:t>сравнение с классиками, с теми, кто уже получил всемирную известность и признание:</a:t>
            </a:r>
          </a:p>
          <a:p>
            <a:endParaRPr lang="ru-RU" dirty="0" smtClean="0"/>
          </a:p>
          <a:p>
            <a:pPr>
              <a:buFont typeface="Wingdings" panose="05000000000000000000" pitchFamily="2" charset="2"/>
              <a:buChar char="v"/>
            </a:pPr>
            <a:r>
              <a:rPr lang="ru-RU" dirty="0" smtClean="0"/>
              <a:t>«</a:t>
            </a:r>
            <a:r>
              <a:rPr lang="en-US" i="1" dirty="0" smtClean="0"/>
              <a:t>When looking for a literary analogue, The </a:t>
            </a:r>
            <a:r>
              <a:rPr lang="en-US" i="1" dirty="0" err="1" smtClean="0"/>
              <a:t>Overstory</a:t>
            </a:r>
            <a:r>
              <a:rPr lang="en-US" i="1" dirty="0" smtClean="0"/>
              <a:t> is almost something of a </a:t>
            </a:r>
            <a:r>
              <a:rPr lang="en-US" i="1" dirty="0" err="1" smtClean="0"/>
              <a:t>Dostoevskian</a:t>
            </a:r>
            <a:r>
              <a:rPr lang="en-US" i="1" dirty="0" smtClean="0"/>
              <a:t> novel»</a:t>
            </a:r>
            <a:endParaRPr lang="ru-RU" i="1" dirty="0" smtClean="0"/>
          </a:p>
          <a:p>
            <a:pPr>
              <a:buFont typeface="Wingdings" panose="05000000000000000000" pitchFamily="2" charset="2"/>
              <a:buChar char="v"/>
            </a:pPr>
            <a:r>
              <a:rPr lang="en-US" i="1" dirty="0" smtClean="0"/>
              <a:t>«Taken as a whole, The </a:t>
            </a:r>
            <a:r>
              <a:rPr lang="en-US" i="1" dirty="0" err="1" smtClean="0"/>
              <a:t>Overstory</a:t>
            </a:r>
            <a:r>
              <a:rPr lang="en-US" i="1" dirty="0" smtClean="0"/>
              <a:t> (whilst a collection of shorter stories) has the feel of a John Irving novel»</a:t>
            </a:r>
            <a:endParaRPr lang="ru-RU" i="1" dirty="0" smtClean="0"/>
          </a:p>
          <a:p>
            <a:pPr>
              <a:buFont typeface="Wingdings" panose="05000000000000000000" pitchFamily="2" charset="2"/>
              <a:buChar char="v"/>
            </a:pPr>
            <a:r>
              <a:rPr lang="en-US" i="1" dirty="0" smtClean="0"/>
              <a:t>«Sadly, the author lacks the power, passion and poetry of Frederick Douglass</a:t>
            </a:r>
            <a:r>
              <a:rPr lang="en-US" dirty="0" smtClean="0"/>
              <a:t>»</a:t>
            </a:r>
          </a:p>
          <a:p>
            <a:endParaRPr lang="ru-RU" dirty="0"/>
          </a:p>
        </p:txBody>
      </p:sp>
    </p:spTree>
    <p:extLst>
      <p:ext uri="{BB962C8B-B14F-4D97-AF65-F5344CB8AC3E}">
        <p14:creationId xmlns:p14="http://schemas.microsoft.com/office/powerpoint/2010/main" val="337629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Дополнительные характеристики</a:t>
            </a:r>
            <a:endParaRPr lang="ru-RU" b="1" dirty="0"/>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2</a:t>
            </a:r>
            <a:r>
              <a:rPr lang="ru-RU" b="1" i="1" dirty="0" smtClean="0"/>
              <a:t>. Степень правдивости фактов.</a:t>
            </a:r>
          </a:p>
          <a:p>
            <a:endParaRPr lang="ru-RU" b="1" i="1" dirty="0" smtClean="0"/>
          </a:p>
          <a:p>
            <a:pPr marL="0" indent="0">
              <a:buNone/>
            </a:pPr>
            <a:r>
              <a:rPr lang="ru-RU" b="1" i="1" dirty="0" smtClean="0"/>
              <a:t>3. Отклик читателя на книгу: </a:t>
            </a:r>
          </a:p>
          <a:p>
            <a:pPr>
              <a:buFont typeface="Wingdings" panose="05000000000000000000" pitchFamily="2" charset="2"/>
              <a:buChar char="v"/>
            </a:pPr>
            <a:r>
              <a:rPr lang="ru-RU" dirty="0" smtClean="0"/>
              <a:t>образовательный аспект:</a:t>
            </a:r>
          </a:p>
          <a:p>
            <a:pPr marL="0" indent="0">
              <a:buNone/>
            </a:pPr>
            <a:endParaRPr lang="ru-RU" i="1" dirty="0" smtClean="0"/>
          </a:p>
          <a:p>
            <a:pPr marL="0" indent="0">
              <a:buNone/>
            </a:pPr>
            <a:r>
              <a:rPr lang="ru-RU" i="1" dirty="0" smtClean="0"/>
              <a:t>«</a:t>
            </a:r>
            <a:r>
              <a:rPr lang="en-US" i="1" dirty="0" smtClean="0"/>
              <a:t>In addition to educating me on aspects of US racial history that I did not know the author presents a sympathetic yet critical portrait of a tragic figure in US history»</a:t>
            </a:r>
            <a:endParaRPr lang="ru-RU" i="1" dirty="0" smtClean="0"/>
          </a:p>
          <a:p>
            <a:pPr>
              <a:buFont typeface="Wingdings" panose="05000000000000000000" pitchFamily="2" charset="2"/>
              <a:buChar char="v"/>
            </a:pPr>
            <a:endParaRPr lang="ru-RU" dirty="0"/>
          </a:p>
          <a:p>
            <a:pPr>
              <a:buFont typeface="Wingdings" panose="05000000000000000000" pitchFamily="2" charset="2"/>
              <a:buChar char="v"/>
            </a:pPr>
            <a:r>
              <a:rPr lang="ru-RU" dirty="0" smtClean="0"/>
              <a:t>Эмоциональная реакция:</a:t>
            </a:r>
          </a:p>
        </p:txBody>
      </p:sp>
    </p:spTree>
    <p:extLst>
      <p:ext uri="{BB962C8B-B14F-4D97-AF65-F5344CB8AC3E}">
        <p14:creationId xmlns:p14="http://schemas.microsoft.com/office/powerpoint/2010/main" val="264235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t>Эмоциональное </a:t>
            </a:r>
            <a:r>
              <a:rPr lang="ru-RU" b="1" i="1" dirty="0" smtClean="0"/>
              <a:t>влияние на читателя</a:t>
            </a:r>
            <a:endParaRPr lang="ru-RU" b="1" i="1" dirty="0"/>
          </a:p>
        </p:txBody>
      </p:sp>
      <p:sp>
        <p:nvSpPr>
          <p:cNvPr id="3" name="Объект 2"/>
          <p:cNvSpPr>
            <a:spLocks noGrp="1"/>
          </p:cNvSpPr>
          <p:nvPr>
            <p:ph idx="1"/>
          </p:nvPr>
        </p:nvSpPr>
        <p:spPr/>
        <p:txBody>
          <a:bodyPr>
            <a:normAutofit fontScale="85000" lnSpcReduction="20000"/>
          </a:bodyPr>
          <a:lstStyle/>
          <a:p>
            <a:pPr algn="ctr"/>
            <a:r>
              <a:rPr lang="en-US" dirty="0" smtClean="0"/>
              <a:t>–</a:t>
            </a:r>
            <a:r>
              <a:rPr lang="en-US" dirty="0" err="1" smtClean="0"/>
              <a:t>задуматься</a:t>
            </a:r>
            <a:r>
              <a:rPr lang="en-US" dirty="0" smtClean="0"/>
              <a:t> о </a:t>
            </a:r>
            <a:r>
              <a:rPr lang="en-US" dirty="0" err="1" smtClean="0"/>
              <a:t>главном</a:t>
            </a:r>
            <a:r>
              <a:rPr lang="ru-RU" dirty="0" smtClean="0"/>
              <a:t>:</a:t>
            </a:r>
          </a:p>
          <a:p>
            <a:pPr marL="0" indent="0">
              <a:buNone/>
            </a:pPr>
            <a:r>
              <a:rPr lang="en-US" sz="2600" i="1" dirty="0" smtClean="0"/>
              <a:t>«Really thought-provoking and bound to be borrowed by many interested readers»</a:t>
            </a:r>
            <a:endParaRPr lang="ru-RU" sz="2600" i="1" dirty="0" smtClean="0"/>
          </a:p>
          <a:p>
            <a:pPr marL="0" indent="0">
              <a:buNone/>
            </a:pPr>
            <a:endParaRPr lang="ru-RU" sz="2600" i="1" dirty="0" smtClean="0"/>
          </a:p>
          <a:p>
            <a:pPr algn="ctr"/>
            <a:r>
              <a:rPr lang="en-US" dirty="0" err="1" smtClean="0"/>
              <a:t>вообразить</a:t>
            </a:r>
            <a:r>
              <a:rPr lang="en-US" dirty="0" smtClean="0"/>
              <a:t> </a:t>
            </a:r>
            <a:r>
              <a:rPr lang="en-US" dirty="0" err="1" smtClean="0"/>
              <a:t>описанные</a:t>
            </a:r>
            <a:r>
              <a:rPr lang="en-US" dirty="0" smtClean="0"/>
              <a:t> </a:t>
            </a:r>
            <a:r>
              <a:rPr lang="en-US" dirty="0" err="1" smtClean="0"/>
              <a:t>события</a:t>
            </a:r>
            <a:r>
              <a:rPr lang="ru-RU" dirty="0" smtClean="0"/>
              <a:t>:</a:t>
            </a:r>
          </a:p>
          <a:p>
            <a:pPr marL="0" indent="0">
              <a:buNone/>
            </a:pPr>
            <a:r>
              <a:rPr lang="en-US" sz="2600" i="1" dirty="0" smtClean="0"/>
              <a:t>«The entire book is a masterful economy of explanatory prose, and details that rise upon the understanding like </a:t>
            </a:r>
            <a:r>
              <a:rPr lang="en-US" sz="2600" i="1" dirty="0" err="1" smtClean="0"/>
              <a:t>geospheric</a:t>
            </a:r>
            <a:r>
              <a:rPr lang="en-US" sz="2600" i="1" dirty="0" smtClean="0"/>
              <a:t> Sunlight, warming and inviting, leaving the reader lost only to the outside world, substituted for the world of the book, feeling every breathtaking step together with Locke himself»</a:t>
            </a:r>
            <a:endParaRPr lang="ru-RU" sz="2600" i="1" dirty="0" smtClean="0"/>
          </a:p>
          <a:p>
            <a:pPr marL="0" indent="0">
              <a:buNone/>
            </a:pPr>
            <a:endParaRPr lang="en-US" sz="2600" i="1" dirty="0" smtClean="0"/>
          </a:p>
          <a:p>
            <a:pPr algn="ctr"/>
            <a:r>
              <a:rPr lang="en-US" dirty="0" err="1" smtClean="0"/>
              <a:t>заставить</a:t>
            </a:r>
            <a:r>
              <a:rPr lang="en-US" dirty="0" smtClean="0"/>
              <a:t> </a:t>
            </a:r>
            <a:r>
              <a:rPr lang="en-US" dirty="0" err="1" smtClean="0"/>
              <a:t>сопереживать</a:t>
            </a:r>
            <a:r>
              <a:rPr lang="en-US" dirty="0" smtClean="0"/>
              <a:t> </a:t>
            </a:r>
            <a:r>
              <a:rPr lang="en-US" dirty="0" err="1" smtClean="0"/>
              <a:t>героям</a:t>
            </a:r>
            <a:r>
              <a:rPr lang="ru-RU" dirty="0" smtClean="0"/>
              <a:t>:</a:t>
            </a:r>
          </a:p>
          <a:p>
            <a:pPr marL="0" indent="0">
              <a:buNone/>
            </a:pPr>
            <a:r>
              <a:rPr lang="en-US" sz="2600" i="1" dirty="0" smtClean="0"/>
              <a:t>«But what really elevated this book for me was how emotionally involving it was. …There were moments where my chest started aching for the characters, and that’s when I know I’m reading something truly great»</a:t>
            </a:r>
          </a:p>
          <a:p>
            <a:endParaRPr lang="ru-RU" dirty="0"/>
          </a:p>
        </p:txBody>
      </p:sp>
    </p:spTree>
    <p:extLst>
      <p:ext uri="{BB962C8B-B14F-4D97-AF65-F5344CB8AC3E}">
        <p14:creationId xmlns:p14="http://schemas.microsoft.com/office/powerpoint/2010/main" val="2070567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Лингвистические средства: Морфологические</a:t>
            </a:r>
            <a:endParaRPr lang="ru-RU" b="1" dirty="0"/>
          </a:p>
        </p:txBody>
      </p:sp>
      <p:sp>
        <p:nvSpPr>
          <p:cNvPr id="3" name="Объект 2"/>
          <p:cNvSpPr>
            <a:spLocks noGrp="1"/>
          </p:cNvSpPr>
          <p:nvPr>
            <p:ph idx="1"/>
          </p:nvPr>
        </p:nvSpPr>
        <p:spPr/>
        <p:txBody>
          <a:bodyPr/>
          <a:lstStyle/>
          <a:p>
            <a:endParaRPr lang="ru-RU" dirty="0" smtClean="0"/>
          </a:p>
          <a:p>
            <a:r>
              <a:rPr lang="ru-RU" dirty="0" smtClean="0"/>
              <a:t>превосходная степень сравнения имен прилагательных: </a:t>
            </a:r>
          </a:p>
          <a:p>
            <a:pPr marL="0" indent="0">
              <a:buNone/>
            </a:pPr>
            <a:r>
              <a:rPr lang="ru-RU" i="1" dirty="0" smtClean="0"/>
              <a:t>«</a:t>
            </a:r>
            <a:r>
              <a:rPr lang="en-US" i="1" dirty="0" smtClean="0"/>
              <a:t>Powers takes on </a:t>
            </a:r>
            <a:r>
              <a:rPr lang="en-US" i="1" u="sng" dirty="0" smtClean="0"/>
              <a:t>the single most important </a:t>
            </a:r>
            <a:r>
              <a:rPr lang="en-US" i="1" dirty="0" smtClean="0"/>
              <a:t>topic of our time»</a:t>
            </a:r>
            <a:endParaRPr lang="ru-RU" i="1" dirty="0" smtClean="0"/>
          </a:p>
          <a:p>
            <a:endParaRPr lang="ru-RU" dirty="0"/>
          </a:p>
          <a:p>
            <a:r>
              <a:rPr lang="ru-RU" dirty="0" smtClean="0"/>
              <a:t>стилистическое использование вспомогательных глаголов:</a:t>
            </a:r>
          </a:p>
          <a:p>
            <a:pPr marL="0" indent="0">
              <a:buNone/>
            </a:pPr>
            <a:r>
              <a:rPr lang="ru-RU" i="1" dirty="0" smtClean="0"/>
              <a:t>«</a:t>
            </a:r>
            <a:r>
              <a:rPr lang="en-US" i="1" dirty="0" smtClean="0"/>
              <a:t>Powers is not interested in discussing God or the basis of morality—but one </a:t>
            </a:r>
            <a:r>
              <a:rPr lang="en-US" i="1" u="sng" dirty="0" smtClean="0"/>
              <a:t>does</a:t>
            </a:r>
            <a:r>
              <a:rPr lang="en-US" i="1" dirty="0" smtClean="0"/>
              <a:t> get the sense in reading the </a:t>
            </a:r>
            <a:r>
              <a:rPr lang="en-US" i="1" dirty="0" err="1" smtClean="0"/>
              <a:t>Overstory</a:t>
            </a:r>
            <a:r>
              <a:rPr lang="en-US" i="1" dirty="0" smtClean="0"/>
              <a:t> that the plot, characters and various literary devices are all at the service of the author’s philosophical vision»</a:t>
            </a:r>
            <a:endParaRPr lang="ru-RU" i="1" dirty="0"/>
          </a:p>
        </p:txBody>
      </p:sp>
    </p:spTree>
    <p:extLst>
      <p:ext uri="{BB962C8B-B14F-4D97-AF65-F5344CB8AC3E}">
        <p14:creationId xmlns:p14="http://schemas.microsoft.com/office/powerpoint/2010/main" val="11887165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1071</Words>
  <Application>Microsoft Office PowerPoint</Application>
  <PresentationFormat>Широкоэкранный</PresentationFormat>
  <Paragraphs>100</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Wingdings</vt:lpstr>
      <vt:lpstr>Тема Office</vt:lpstr>
      <vt:lpstr>ЛИНГВОКУЛЬТУРНЫЕ ХАРАКТЕРИСТИКИ ОБРАЗА СОВРЕМЕННОГО ЧИТАТЕЛЯ (НА МАТЕРИАЛЕ АНГЛИЙСКОГО ЯЗЫКА): ДИСКУРСИВНЫЙ ПОДХОД </vt:lpstr>
      <vt:lpstr>ЯЗЫКОВАЯ ЛИЧНОСТЬ: аспекты исследования</vt:lpstr>
      <vt:lpstr>Цель – установить основные лингвокультурные, в особенности ценностные характеристики англоязычного читателя художественной литературы</vt:lpstr>
      <vt:lpstr>Лингвокультурный типаж – совокупность личностных характеристик с учетом ценностной, этнической, социальной специфики культурного общества  (В.И. Карасик)</vt:lpstr>
      <vt:lpstr>КЛЮЧЕВОЙ КОНЦЕПТ</vt:lpstr>
      <vt:lpstr>Дополнительные характеристики</vt:lpstr>
      <vt:lpstr>Дополнительные характеристики</vt:lpstr>
      <vt:lpstr>Эмоциональное влияние на читателя</vt:lpstr>
      <vt:lpstr>Лингвистические средства: Морфологические</vt:lpstr>
      <vt:lpstr>Лингвистические средства: Лексические</vt:lpstr>
      <vt:lpstr>Лингвистические средства: Синтаксические</vt:lpstr>
      <vt:lpstr>Лингвистические средства: Синтаксические и Графические</vt:lpstr>
      <vt:lpstr>MARINARYZHIKOVA@YANDEX.RU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ЛИНГВОКУЛЬТУРНЫЕ ХАРАКТЕРИСТИКИ ОБРАЗА СОВРЕМЕННОГО ЧИТАТЕЛЯ (НА МАТЕРИАЛЕ АНГЛИЙСКОГО ЯЗЫКА): ДИСКУРСИВНЫЙ ПОДХОД </dc:title>
  <dc:creator>Admin</dc:creator>
  <cp:lastModifiedBy>Admin</cp:lastModifiedBy>
  <cp:revision>5</cp:revision>
  <dcterms:created xsi:type="dcterms:W3CDTF">2020-04-12T19:20:20Z</dcterms:created>
  <dcterms:modified xsi:type="dcterms:W3CDTF">2020-04-14T08:55:03Z</dcterms:modified>
</cp:coreProperties>
</file>