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4484-0318-4143-93E7-2D3E34B1C0AF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C154-416E-44FC-8032-9FF61B09C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EC1E-AAD1-4745-8FC4-CBCE1A9C7676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ED50-2E3E-4D5B-9D71-0FD354049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5538-9B61-49CF-8CEF-7447E1784D93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5A02-D900-4A52-B142-DF94E585C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93BAF-A6FB-456D-BE43-D336D5A4EFC2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DC5A-EA23-45F3-A06C-48D41DE11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A7DB-E986-454A-9781-60540A8C0454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D4F5-A9F2-45A4-BBAE-81A0F8D9A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973B4-BEC1-43D6-988B-4C13C03A6F07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9000-A018-49B3-AF78-4E27704CE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735E-F7CC-42D4-A568-16B9E7AF375C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0CC1-95DA-4F3A-BF8A-8AF374EF4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60A6-29D4-4BD3-A7C7-5A144F7DDCA4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6C011-93B9-4123-B89E-A02ACFB4D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78BB-CB14-4958-B3EF-4AC409E56EDF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4D67-8527-4937-ACAE-C6E4A4096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F4E62-5478-4981-B2B7-5029B24AE02F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45FB0-5B45-41FF-9B99-3FB2079D4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93CE-58BA-4FCB-83B5-B9527C426F05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3065-79AA-4E9D-9F41-E7730C38B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BF4AE-764F-4C0C-811D-7224E62A033A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790AD3-A0FF-4DC0-9BE4-D3A71A433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6" r:id="rId3"/>
    <p:sldLayoutId id="2147483753" r:id="rId4"/>
    <p:sldLayoutId id="2147483752" r:id="rId5"/>
    <p:sldLayoutId id="2147483751" r:id="rId6"/>
    <p:sldLayoutId id="2147483750" r:id="rId7"/>
    <p:sldLayoutId id="2147483749" r:id="rId8"/>
    <p:sldLayoutId id="2147483748" r:id="rId9"/>
    <p:sldLayoutId id="2147483747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388" y="2173141"/>
            <a:ext cx="7772400" cy="1800198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000" dirty="0" smtClean="0">
                <a:effectLst/>
                <a:latin typeface="Bookman Old Style"/>
                <a:ea typeface="Trebuchet MS"/>
                <a:cs typeface="Times New Roman"/>
              </a:rPr>
              <a:t/>
            </a:r>
            <a:br>
              <a:rPr lang="en-US" sz="2000" dirty="0" smtClean="0">
                <a:effectLst/>
                <a:latin typeface="Bookman Old Style"/>
                <a:ea typeface="Trebuchet MS"/>
                <a:cs typeface="Times New Roman"/>
              </a:rPr>
            </a:br>
            <a:r>
              <a:rPr lang="en-US" sz="2000" dirty="0">
                <a:latin typeface="Bookman Old Style"/>
                <a:ea typeface="Trebuchet MS"/>
                <a:cs typeface="Times New Roman"/>
              </a:rPr>
              <a:t/>
            </a:r>
            <a:br>
              <a:rPr lang="en-US" sz="2000" dirty="0">
                <a:latin typeface="Bookman Old Style"/>
                <a:ea typeface="Trebuchet MS"/>
                <a:cs typeface="Times New Roman"/>
              </a:rPr>
            </a:br>
            <a:r>
              <a:rPr lang="ru-RU" sz="2000" dirty="0" smtClean="0">
                <a:effectLst/>
                <a:latin typeface="Bookman Old Style"/>
                <a:ea typeface="Trebuchet MS"/>
                <a:cs typeface="Times New Roman"/>
              </a:rPr>
              <a:t>ВНЕАУДИТОРНАЯ РАБОТА КАК СПОСОБ ПОВЫШЕНИЯ	 МОТИВАЦИИ К ИЗУЧЕНИЮ АНГЛИЙСКОГО ЯЗЫКА (НА НАПРАВЛЕНИИ ПОДГОТОВКИ «ТУРИЗМ» КФУ ИМ. В.И. ВЕРНАДСКОГО)</a:t>
            </a:r>
            <a:r>
              <a:rPr lang="ru-RU" dirty="0" smtClean="0">
                <a:effectLst/>
                <a:latin typeface="Trebuchet MS"/>
                <a:ea typeface="Trebuchet MS"/>
                <a:cs typeface="Times New Roman"/>
              </a:rPr>
              <a:t/>
            </a:r>
            <a:br>
              <a:rPr lang="ru-RU" dirty="0" smtClean="0">
                <a:effectLst/>
                <a:latin typeface="Trebuchet MS"/>
                <a:ea typeface="Trebuchet MS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4076700"/>
            <a:ext cx="6400800" cy="18732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i="1" dirty="0" smtClean="0"/>
              <a:t>О. А. Васильева</a:t>
            </a:r>
            <a:r>
              <a:rPr lang="ru-RU" sz="1100" dirty="0" smtClean="0"/>
              <a:t>,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00" dirty="0" smtClean="0"/>
              <a:t>кандидат филологических наук, доцент кафедры иностранных языков №3, Институт иностранной филологии, Крымский федеральный университет имени В.И. Вернадского, Симферополь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i="1" dirty="0" smtClean="0"/>
              <a:t>И. А. Борзова</a:t>
            </a:r>
            <a:r>
              <a:rPr lang="ru-RU" sz="1100" dirty="0" smtClean="0"/>
              <a:t>,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00" dirty="0" smtClean="0"/>
              <a:t>старший преподаватель кафедры иностранных языков №3, Институт иностранной филологии, Крымский федеральный университет имени В.И. Вернадского, Симферополь</a:t>
            </a:r>
            <a:endParaRPr lang="en-US" sz="11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i="1" dirty="0" smtClean="0"/>
              <a:t>И. А. Гулакова</a:t>
            </a:r>
            <a:r>
              <a:rPr lang="ru-RU" sz="1100" dirty="0" smtClean="0"/>
              <a:t>,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00" dirty="0" smtClean="0"/>
              <a:t>старший преподаватель кафедры иностранных языков №3, Институт иностранной филологии, Крымский федеральный университет имени В.И. Вернадского, Симферополь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749" y="476672"/>
            <a:ext cx="6512511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Лингвострановедческая викторина «History of the United States of America», в которой приняли участие студенты 1 курса географического факультета направления подготовки «Туризм» </a:t>
            </a:r>
            <a:endParaRPr lang="ru-RU" sz="2000" dirty="0"/>
          </a:p>
        </p:txBody>
      </p:sp>
      <p:sp>
        <p:nvSpPr>
          <p:cNvPr id="22530" name="AutoShape 7" descr="https://af12.mail.ru/cgi-bin/readmsg?id=15864264161067778102;0;1&amp;mode=attachment&amp;email=gulakovd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2253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4381">
            <a:off x="6829425" y="1395413"/>
            <a:ext cx="236220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Dima\Desktop\20171009_130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628775"/>
            <a:ext cx="431641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149725"/>
            <a:ext cx="3455988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84538"/>
            <a:ext cx="4392612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44525"/>
            <a:ext cx="4700587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9776"/>
            <a:ext cx="6512511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Times New Roman"/>
                <a:ea typeface="Arial Unicode MS"/>
              </a:rPr>
              <a:t>С</a:t>
            </a:r>
            <a:r>
              <a:rPr lang="ru-RU" sz="2000" dirty="0" smtClean="0">
                <a:effectLst/>
                <a:latin typeface="Times New Roman"/>
                <a:ea typeface="Arial Unicode MS"/>
              </a:rPr>
              <a:t>тихотворный марафон поэтических произведений на английском языке, посвященных матери</a:t>
            </a:r>
            <a:endParaRPr lang="ru-RU" sz="2000" dirty="0"/>
          </a:p>
        </p:txBody>
      </p:sp>
      <p:pic>
        <p:nvPicPr>
          <p:cNvPr id="24578" name="Picture 2" descr="C:\Users\Dima\AppData\Local\Temp\Rar$DIa10460.40073\20190513_121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374332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Dima\AppData\Local\Temp\Rar$DIa10460.44009\20190513_120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12875"/>
            <a:ext cx="23891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Dima\Desktop\IMG-08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536950"/>
            <a:ext cx="2374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745" y="260648"/>
            <a:ext cx="8240703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Конкурс студенческих работ «Лучшие тезисы на английском языке» в рамках секций «Английский язык в сфере туризма» внутриуниверситетского семинара «Профессиональная деятельность в сфере экономики и туризма сквозь призму иностранного языка»</a:t>
            </a:r>
            <a:endParaRPr lang="ru-RU" sz="2000" dirty="0"/>
          </a:p>
        </p:txBody>
      </p:sp>
      <p:pic>
        <p:nvPicPr>
          <p:cNvPr id="25602" name="Picture 2" descr="C:\Users\Dima\AppData\Local\Temp\Rar$DIa10460.32285\20190513_153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628775"/>
            <a:ext cx="351948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Dima\AppData\Local\Temp\Rar$DIa10460.46512\20190508_101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19034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5850" y="2708275"/>
            <a:ext cx="2951163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133475" y="1196975"/>
            <a:ext cx="7470775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>
                <a:latin typeface="Times New Roman" pitchFamily="18" charset="0"/>
              </a:rPr>
              <a:t>Основной задачей современного вуза является стимулирование интересов к обучению таким образом, чтобы целью обучающихся стало получение диплома, как документа о высшем образовании, подкреплённого прочными и стабильными знаниями. Мотивация обучения— средство побуждения обучающегося к продуктивной познавательной деятельности, активному освоению содержания изучаемого предмета. Мотивация к учебной деятельности — это  направленная деятельность, побуждающая получать новые знания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2286000" y="1304925"/>
            <a:ext cx="4572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4500" algn="just">
              <a:lnSpc>
                <a:spcPct val="150000"/>
              </a:lnSpc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Arial Unicode MS"/>
                <a:cs typeface="Arial Unicode MS"/>
              </a:rPr>
              <a:t>Роль такого вида учебной деятельности, как внеаудиторная работа с облучающимися особенно возрастает в настоящее время, когда учебные заведения переходят на стандарты нового поколения, в рамках которых реализуется компетентностный подход, когда появилась необходимость выработать у обучающихся навыки и способности к самостоятельной учебной деятельности.</a:t>
            </a:r>
            <a:endParaRPr lang="ru-RU" sz="1400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2195513" y="765175"/>
            <a:ext cx="45720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>
                <a:latin typeface="Times New Roman" pitchFamily="18" charset="0"/>
              </a:rPr>
              <a:t>Значимость интеграции аудиторных и внеаудиторных занятий определяется не только учебными целями, но созданием развивающего пространства, обеспечивающего успешную профессионализацию, социализацию и самореализацию личности обучающегося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2284413" y="692150"/>
            <a:ext cx="4572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>
                <a:latin typeface="Times New Roman" pitchFamily="18" charset="0"/>
                <a:ea typeface="Arial Unicode MS"/>
                <a:cs typeface="Arial Unicode MS"/>
              </a:rPr>
              <a:t>Для того, чтобы будущий специалист был конкурентоспособен на рынке труда  и имел возможность активно использовать иностранный язык в своей профессиональной деятельности, он должен обучаться не только повседневному, но и профессионально-ориентированному иностранному языку. 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7"/>
          <p:cNvSpPr>
            <a:spLocks noChangeArrowheads="1"/>
          </p:cNvSpPr>
          <p:nvPr/>
        </p:nvSpPr>
        <p:spPr bwMode="auto">
          <a:xfrm>
            <a:off x="2124075" y="476250"/>
            <a:ext cx="6192838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>
                <a:latin typeface="Times New Roman" pitchFamily="18" charset="0"/>
              </a:rPr>
              <a:t>Однако опыт работы показывает, что исходный уровень знаний английского языка обучающихся является недостаточным. Это очень осложняет обучение профессионально-ориентированному иностранному языку. </a:t>
            </a:r>
            <a:endParaRPr lang="en-US">
              <a:latin typeface="Book Antiqu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>
                <a:latin typeface="Times New Roman" pitchFamily="18" charset="0"/>
              </a:rPr>
              <a:t>Обучающие неязыковых специальностей демонстрируют нейтральное или негативное отношение к дисциплине, полагая, что она никак не связана с дальнейшими жизненными планами и её изучение является нецелесообразным. В этих реалиях вопрос о формировании мотивации изучения иностранного языка у студентов неязыковых специальностей является актуальным.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5"/>
          <p:cNvSpPr>
            <a:spLocks noChangeArrowheads="1"/>
          </p:cNvSpPr>
          <p:nvPr/>
        </p:nvSpPr>
        <p:spPr bwMode="auto">
          <a:xfrm>
            <a:off x="2195513" y="1196975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>
                <a:latin typeface="Times New Roman" pitchFamily="18" charset="0"/>
              </a:rPr>
              <a:t>Мотив - это то, ради чего осуществляется деятельность, в качестве мотива могут выступать предметы внешнего мира, представления, идеи, чувства и переживания. Словом, всё то, в чём нашла своё воплощение потребность</a:t>
            </a:r>
          </a:p>
          <a:p>
            <a:pPr algn="just"/>
            <a:endParaRPr lang="en-US">
              <a:latin typeface="Book Antiqua" pitchFamily="18" charset="0"/>
            </a:endParaRPr>
          </a:p>
          <a:p>
            <a:pPr algn="r"/>
            <a:r>
              <a:rPr lang="ru-RU" i="1">
                <a:latin typeface="Times New Roman" pitchFamily="18" charset="0"/>
              </a:rPr>
              <a:t>Л. И. Божович</a:t>
            </a:r>
            <a:r>
              <a:rPr lang="en-US" i="1">
                <a:latin typeface="Book Antiqua" pitchFamily="18" charset="0"/>
              </a:rPr>
              <a:t>. </a:t>
            </a:r>
            <a:r>
              <a:rPr lang="ru-RU" i="1">
                <a:latin typeface="Times New Roman" pitchFamily="18" charset="0"/>
              </a:rPr>
              <a:t>Изучение мотивации поведения детей и подростков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755650" y="908050"/>
            <a:ext cx="45720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Мотивация побуждает, направляет и организует обучающегося, придавая учебному процессу личностный смысл и значимость, вызывает интерес.</a:t>
            </a: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484438" y="2349500"/>
            <a:ext cx="5688012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Вовлечение студентов во внеаудиторную деятельность повышает эффективность обучения, развивает коммуникативную составляющую, придаёт уверенность, дает обучающимся ощущение достижения результата; успех и привлечение внимания ассоциируются с английским языком, что способствует росту мотивации. </a:t>
            </a:r>
          </a:p>
          <a:p>
            <a:r>
              <a:rPr lang="ru-RU">
                <a:latin typeface="Times New Roman" pitchFamily="18" charset="0"/>
              </a:rPr>
              <a:t>Особенно заметен такой рост в случае групповой работы обучающихся при подготовке докладов, презентаций, при участии в различных обсуждениях, семинарах, выполнении проектных работ.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2051050" y="1484313"/>
            <a:ext cx="61214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>
                <a:latin typeface="Times New Roman" pitchFamily="18" charset="0"/>
                <a:ea typeface="Arial Unicode MS"/>
                <a:cs typeface="Arial Unicode MS"/>
              </a:rPr>
              <a:t>На основе разработанной нами анкеты было проведено измерение мотивационной сферы обучающихся направления подготовки 43.03.02 – Туризм. В ходе проведенного исследования мы пришли к выводу, что у обучающихся низкий уровень мотивации к изучению английского языка. 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051050" y="1844675"/>
            <a:ext cx="48069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>
                <a:latin typeface="Times New Roman" pitchFamily="18" charset="0"/>
              </a:rPr>
              <a:t>С целью повышения мотивации к изучению английского языка на кафедре иностранных языков №3 Института иностранной филологии  Крымского федерального университета имени В.И. Вернадского  проводятся внеаудиторные мероприятия.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Dima\Desktop\thumbs_image-08-11-19-12-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7463" y="40767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C:\Users\Dima\Desktop\image-26-09-19-08-56-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388778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3225" y="993775"/>
            <a:ext cx="481488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738" y="2962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Культурно-воспитательное мероприятие,  посвященное Международному Дню Туризма</a:t>
            </a:r>
            <a:endParaRPr lang="ru-RU" sz="2000" dirty="0"/>
          </a:p>
        </p:txBody>
      </p:sp>
      <p:pic>
        <p:nvPicPr>
          <p:cNvPr id="21506" name="Picture 2" descr="C:\Users\Dima\Desktop\image-26-09-19-08-56-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8525" y="1412875"/>
            <a:ext cx="3165475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Dima\Desktop\image-26-09-19-08-56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25538"/>
            <a:ext cx="24828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4963" y="4640263"/>
            <a:ext cx="29210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</TotalTime>
  <Words>432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Arial Unicode MS</vt:lpstr>
      <vt:lpstr>Helvetica Neue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ВНЕАУДИТОРНАЯ РАБОТА КАК СПОСОБ ПОВЫШЕНИЯ  МОТИВАЦИИ К ИЗУЧЕНИЮ АНГЛИЙСКОГО ЯЗЫКА (НА НАПРАВЛЕНИИ ПОДГОТОВКИ «ТУРИЗМ» КФУ ИМ. В.И. ВЕРНАДСКОГО)</dc:title>
  <dc:creator>Dima</dc:creator>
  <cp:lastModifiedBy>Саша</cp:lastModifiedBy>
  <cp:revision>14</cp:revision>
  <dcterms:created xsi:type="dcterms:W3CDTF">2020-04-09T15:30:39Z</dcterms:created>
  <dcterms:modified xsi:type="dcterms:W3CDTF">2020-04-12T17:56:28Z</dcterms:modified>
</cp:coreProperties>
</file>