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D:\&#1048;&#1056;&#1040;\&#1050;&#1086;&#1085;&#1075;&#1088;&#1077;&#1089;&#1089;%202020\index%2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2624" cy="2907755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SPRACHENKOLLISION</a:t>
            </a:r>
            <a:r>
              <a:rPr lang="ru-RU" sz="3600" b="1" dirty="0" smtClean="0"/>
              <a:t>: О ХАРАКТЕРЕ ВЗАИМОДЕЙСТВИЯ И ВЗАИМОВЛИЯНИЯ НЕМЕЦКОГО И ТУРЕЦКОГО ЯЗЫКОВ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Черныш И.В., старший преподаватель,  кафедра немецкой филологии, КФУ им. В.И. Вернадского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Современное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853136"/>
          </a:xfrm>
          <a:ln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Условия развития современного общества могут быть охарактеризованы как высокотехничные, динамичные, гибкие, информативно насыщенные. Данные характеристики справедливы и для описания развития современных языков и языковых сообществ. Динамика развития общества сопряжена с проблемами мировой глобализации и национальной интеграции.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Языковой контакт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профессор Лейпцигского университета </a:t>
            </a:r>
            <a:r>
              <a:rPr lang="ru-RU" dirty="0" err="1" smtClean="0">
                <a:solidFill>
                  <a:srgbClr val="C00000"/>
                </a:solidFill>
              </a:rPr>
              <a:t>Увэ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Хинрикс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языковой контакт                            двигатель преобразований, обусловленных культурным обменом в новых социально-экономических условиях. </a:t>
            </a:r>
          </a:p>
          <a:p>
            <a:r>
              <a:rPr lang="ru-RU" dirty="0" smtClean="0"/>
              <a:t>Язык                              преобразования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заимствования                 упрощение    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83968" y="2492896"/>
            <a:ext cx="15841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051720" y="4869160"/>
            <a:ext cx="2232248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148064" y="5301208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979712" y="5229200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004048" y="515719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Турецкая община в Германии</a:t>
            </a:r>
            <a:endParaRPr lang="ru-RU" dirty="0"/>
          </a:p>
        </p:txBody>
      </p:sp>
      <p:pic>
        <p:nvPicPr>
          <p:cNvPr id="1026" name="Picture 2" descr="D:\ИРА\Конгресс 2020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124744"/>
            <a:ext cx="7704856" cy="49727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Симбиоз</a:t>
            </a:r>
            <a:br>
              <a:rPr lang="ru-RU" dirty="0" smtClean="0"/>
            </a:br>
            <a:r>
              <a:rPr lang="de-DE" dirty="0" err="1" smtClean="0"/>
              <a:t>Clash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Немецкий язык                        Турецкий язык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германские языки                    тюркские языки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91680" y="3068960"/>
            <a:ext cx="360040" cy="115212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804248" y="3068960"/>
            <a:ext cx="288032" cy="119443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Морфосинтаксические модели редукций и упрощений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de-DE" dirty="0" smtClean="0"/>
              <a:t>1</a:t>
            </a:r>
            <a:r>
              <a:rPr lang="de-DE" dirty="0" smtClean="0"/>
              <a:t>. </a:t>
            </a:r>
            <a:r>
              <a:rPr lang="ru-RU" dirty="0" smtClean="0"/>
              <a:t>Выпадение предлога</a:t>
            </a:r>
            <a:r>
              <a:rPr lang="de-DE" dirty="0" smtClean="0"/>
              <a:t>: </a:t>
            </a:r>
            <a:r>
              <a:rPr lang="de-DE" i="1" dirty="0" smtClean="0"/>
              <a:t>Wir </a:t>
            </a:r>
            <a:r>
              <a:rPr lang="de-DE" i="1" dirty="0" err="1" smtClean="0"/>
              <a:t>gehn</a:t>
            </a:r>
            <a:r>
              <a:rPr lang="de-DE" i="1" dirty="0" smtClean="0"/>
              <a:t> Görlitzer</a:t>
            </a:r>
            <a:r>
              <a:rPr lang="de-DE" dirty="0" smtClean="0"/>
              <a:t> </a:t>
            </a:r>
            <a:r>
              <a:rPr lang="de-DE" i="1" dirty="0" smtClean="0"/>
              <a:t>Park.</a:t>
            </a:r>
            <a:endParaRPr lang="ru-RU" dirty="0" smtClean="0"/>
          </a:p>
          <a:p>
            <a:r>
              <a:rPr lang="de-DE" dirty="0" smtClean="0"/>
              <a:t>2. </a:t>
            </a:r>
            <a:r>
              <a:rPr lang="ru-RU" dirty="0" smtClean="0"/>
              <a:t>Выпадение артикля</a:t>
            </a:r>
            <a:r>
              <a:rPr lang="de-DE" dirty="0" smtClean="0"/>
              <a:t>: </a:t>
            </a:r>
            <a:r>
              <a:rPr lang="de-DE" i="1" dirty="0" err="1" smtClean="0"/>
              <a:t>Isch</a:t>
            </a:r>
            <a:r>
              <a:rPr lang="de-DE" i="1" dirty="0" smtClean="0"/>
              <a:t> kauf _Auto. </a:t>
            </a:r>
            <a:endParaRPr lang="ru-RU" dirty="0" smtClean="0"/>
          </a:p>
          <a:p>
            <a:r>
              <a:rPr lang="de-DE" dirty="0" smtClean="0"/>
              <a:t>3. </a:t>
            </a:r>
            <a:r>
              <a:rPr lang="ru-RU" dirty="0" smtClean="0"/>
              <a:t>Опущение глагола</a:t>
            </a:r>
            <a:r>
              <a:rPr lang="de-DE" dirty="0" smtClean="0"/>
              <a:t>-</a:t>
            </a:r>
            <a:r>
              <a:rPr lang="ru-RU" dirty="0" smtClean="0"/>
              <a:t>связки</a:t>
            </a:r>
            <a:r>
              <a:rPr lang="de-DE" dirty="0" smtClean="0"/>
              <a:t>: </a:t>
            </a:r>
            <a:r>
              <a:rPr lang="de-DE" i="1" dirty="0" smtClean="0"/>
              <a:t>München _weit weg.</a:t>
            </a:r>
            <a:endParaRPr lang="ru-RU" dirty="0" smtClean="0"/>
          </a:p>
          <a:p>
            <a:r>
              <a:rPr lang="de-DE" dirty="0" smtClean="0"/>
              <a:t>          4. </a:t>
            </a:r>
            <a:r>
              <a:rPr lang="ru-RU" dirty="0" smtClean="0"/>
              <a:t>Неправильный род</a:t>
            </a:r>
            <a:r>
              <a:rPr lang="de-DE" dirty="0" smtClean="0"/>
              <a:t>: </a:t>
            </a:r>
            <a:r>
              <a:rPr lang="de-DE" i="1" dirty="0" smtClean="0"/>
              <a:t>Ich frag</a:t>
            </a:r>
            <a:r>
              <a:rPr lang="de-DE" dirty="0" smtClean="0"/>
              <a:t> </a:t>
            </a:r>
            <a:r>
              <a:rPr lang="de-DE" i="1" u="sng" dirty="0" smtClean="0"/>
              <a:t>mein</a:t>
            </a:r>
            <a:r>
              <a:rPr lang="de-DE" dirty="0" smtClean="0"/>
              <a:t> </a:t>
            </a:r>
            <a:r>
              <a:rPr lang="de-DE" i="1" dirty="0" smtClean="0"/>
              <a:t>Schwester.</a:t>
            </a:r>
            <a:endParaRPr lang="ru-RU" dirty="0" smtClean="0"/>
          </a:p>
          <a:p>
            <a:r>
              <a:rPr lang="ru-RU" dirty="0" smtClean="0"/>
              <a:t>5. Слияние подлежащего и сказуемого: </a:t>
            </a:r>
            <a:r>
              <a:rPr lang="de-DE" i="1" dirty="0" err="1" smtClean="0"/>
              <a:t>gibs</a:t>
            </a:r>
            <a:r>
              <a:rPr lang="de-DE" dirty="0" smtClean="0"/>
              <a:t> </a:t>
            </a:r>
            <a:r>
              <a:rPr lang="de-DE" i="1" dirty="0" smtClean="0"/>
              <a:t>Leute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de-DE" dirty="0" smtClean="0"/>
              <a:t>6. </a:t>
            </a:r>
            <a:r>
              <a:rPr lang="ru-RU" dirty="0" smtClean="0"/>
              <a:t>Конъюнктура глагола</a:t>
            </a:r>
            <a:r>
              <a:rPr lang="de-DE" dirty="0" smtClean="0"/>
              <a:t> MACHEN +</a:t>
            </a:r>
            <a:r>
              <a:rPr lang="ru-RU" dirty="0" smtClean="0"/>
              <a:t>Х</a:t>
            </a:r>
            <a:r>
              <a:rPr lang="de-DE" dirty="0" smtClean="0"/>
              <a:t>: </a:t>
            </a:r>
            <a:r>
              <a:rPr lang="de-DE" i="1" u="sng" dirty="0" smtClean="0"/>
              <a:t>Machst</a:t>
            </a:r>
            <a:r>
              <a:rPr lang="de-DE" dirty="0" smtClean="0"/>
              <a:t> </a:t>
            </a:r>
            <a:r>
              <a:rPr lang="de-DE" i="1" dirty="0" smtClean="0"/>
              <a:t>du rote</a:t>
            </a:r>
            <a:r>
              <a:rPr lang="de-DE" dirty="0" smtClean="0"/>
              <a:t> </a:t>
            </a:r>
            <a:r>
              <a:rPr lang="de-DE" i="1" u="sng" dirty="0" smtClean="0"/>
              <a:t>Ampel.</a:t>
            </a:r>
            <a:endParaRPr lang="ru-RU" dirty="0" smtClean="0"/>
          </a:p>
          <a:p>
            <a:r>
              <a:rPr lang="ru-RU" dirty="0" smtClean="0"/>
              <a:t>7. Неправильный порядок слов: </a:t>
            </a:r>
            <a:r>
              <a:rPr lang="de-DE" i="1" u="sng" dirty="0" smtClean="0"/>
              <a:t>Dann </a:t>
            </a:r>
            <a:r>
              <a:rPr lang="de-DE" i="1" u="sng" dirty="0" err="1" smtClean="0"/>
              <a:t>isch</a:t>
            </a:r>
            <a:r>
              <a:rPr lang="de-DE" i="1" u="sng" dirty="0" smtClean="0"/>
              <a:t> geh</a:t>
            </a:r>
            <a:r>
              <a:rPr lang="de-DE" dirty="0" smtClean="0"/>
              <a:t> </a:t>
            </a:r>
            <a:r>
              <a:rPr lang="de-DE" i="1" dirty="0" smtClean="0"/>
              <a:t>nach Hause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Лексические заимствования из турецкого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i="1" dirty="0" err="1" smtClean="0"/>
              <a:t>Raki</a:t>
            </a:r>
            <a:r>
              <a:rPr lang="ru-RU" dirty="0" smtClean="0"/>
              <a:t> - водка, </a:t>
            </a:r>
            <a:r>
              <a:rPr lang="de-DE" i="1" dirty="0" err="1" smtClean="0"/>
              <a:t>Hamam</a:t>
            </a:r>
            <a:r>
              <a:rPr lang="ru-RU" dirty="0" smtClean="0"/>
              <a:t> – </a:t>
            </a:r>
            <a:r>
              <a:rPr lang="ru-RU" dirty="0" smtClean="0"/>
              <a:t>баня,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неизбежный </a:t>
            </a:r>
            <a:r>
              <a:rPr lang="de-DE" i="1" dirty="0" smtClean="0"/>
              <a:t>D</a:t>
            </a:r>
            <a:r>
              <a:rPr lang="ru-RU" i="1" dirty="0" err="1" smtClean="0"/>
              <a:t>ö</a:t>
            </a:r>
            <a:r>
              <a:rPr lang="de-DE" i="1" dirty="0" err="1" smtClean="0"/>
              <a:t>ner</a:t>
            </a:r>
            <a:r>
              <a:rPr lang="ru-RU" i="1" dirty="0" smtClean="0"/>
              <a:t>, </a:t>
            </a:r>
            <a:endParaRPr lang="ru-RU" i="1" dirty="0" smtClean="0"/>
          </a:p>
          <a:p>
            <a:r>
              <a:rPr lang="de-DE" i="1" dirty="0" err="1" smtClean="0"/>
              <a:t>Baklava</a:t>
            </a:r>
            <a:r>
              <a:rPr lang="de-DE" i="1" dirty="0" smtClean="0"/>
              <a:t> </a:t>
            </a:r>
            <a:r>
              <a:rPr lang="ru-RU" dirty="0" smtClean="0"/>
              <a:t>- сладкое блюдо</a:t>
            </a:r>
            <a:r>
              <a:rPr lang="ru-RU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de-DE" i="1" dirty="0" err="1" smtClean="0"/>
              <a:t>Ayran</a:t>
            </a:r>
            <a:r>
              <a:rPr lang="ru-RU" i="1" dirty="0" smtClean="0"/>
              <a:t> - </a:t>
            </a:r>
            <a:r>
              <a:rPr lang="ru-RU" dirty="0" smtClean="0"/>
              <a:t>кефир</a:t>
            </a:r>
            <a:r>
              <a:rPr lang="ru-RU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de-DE" i="1" dirty="0" smtClean="0"/>
              <a:t>Kebab </a:t>
            </a:r>
            <a:r>
              <a:rPr lang="ru-RU" dirty="0" smtClean="0"/>
              <a:t>– мясо на шампуре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de-DE" i="1" dirty="0" smtClean="0"/>
              <a:t>Janitscharen</a:t>
            </a:r>
            <a:r>
              <a:rPr lang="ru-RU" dirty="0" smtClean="0"/>
              <a:t> - янычары, новобранцы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de-DE" i="1" dirty="0" smtClean="0"/>
              <a:t>Millet</a:t>
            </a:r>
            <a:r>
              <a:rPr lang="ru-RU" dirty="0" smtClean="0"/>
              <a:t> - нация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de-DE" i="1" dirty="0" err="1" smtClean="0"/>
              <a:t>Raya</a:t>
            </a:r>
            <a:r>
              <a:rPr lang="ru-RU" dirty="0" smtClean="0"/>
              <a:t> – немусульманский народ.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/>
          <a:lstStyle/>
          <a:p>
            <a:r>
              <a:rPr lang="ru-RU" dirty="0" smtClean="0"/>
              <a:t>Изменения в немецкой разговорной речи</a:t>
            </a:r>
          </a:p>
          <a:p>
            <a:pPr>
              <a:buNone/>
            </a:pPr>
            <a:r>
              <a:rPr lang="ru-RU" dirty="0" smtClean="0"/>
              <a:t>         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</a:t>
            </a:r>
            <a:r>
              <a:rPr lang="ru-RU" dirty="0" smtClean="0"/>
              <a:t>играционная природа</a:t>
            </a:r>
          </a:p>
          <a:p>
            <a:pPr algn="ctr">
              <a:buNone/>
            </a:pPr>
            <a:r>
              <a:rPr lang="ru-RU" dirty="0" smtClean="0"/>
              <a:t>языковые компромиссные структуры   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67944" y="2276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index 1.jpg" descr="D:\ИРА\Конгресс 2020\index 1.jpg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539552" y="1700808"/>
            <a:ext cx="7776864" cy="46085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262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SPRACHENKOLLISION: О ХАРАКТЕРЕ ВЗАИМОДЕЙСТВИЯ И ВЗАИМОВЛИЯНИЯ НЕМЕЦКОГО И ТУРЕЦКОГО ЯЗЫКОВ  </vt:lpstr>
      <vt:lpstr>Современное общество</vt:lpstr>
      <vt:lpstr>Языковой контакт</vt:lpstr>
      <vt:lpstr>Турецкая община в Германии</vt:lpstr>
      <vt:lpstr>Симбиоз Clash</vt:lpstr>
      <vt:lpstr>Морфосинтаксические модели редукций и упрощений</vt:lpstr>
      <vt:lpstr>Лексические заимствования из турецкого языка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SPRACHENKOLLISION: О ХАРАКТЕРЕ ВЗАИМОДЕЙСТВИЯ И ВЗАИМОВЛИЯНИЯ НЕМЕЦКОГО И ТУРЕЦКОГО ЯЗЫКОВ  </dc:title>
  <dc:creator>Seva</dc:creator>
  <cp:lastModifiedBy>Seva</cp:lastModifiedBy>
  <cp:revision>18</cp:revision>
  <dcterms:created xsi:type="dcterms:W3CDTF">2020-04-11T16:26:32Z</dcterms:created>
  <dcterms:modified xsi:type="dcterms:W3CDTF">2020-04-13T08:02:44Z</dcterms:modified>
</cp:coreProperties>
</file>