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0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4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2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8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792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4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26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99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35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5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4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9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1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4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4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2FDF586-1AE4-404D-A7BD-0EF48DE45E4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6B12B1D-2EB4-4D45-9C7B-06CC56B21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9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4691" y="1213041"/>
            <a:ext cx="9204759" cy="30172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C000"/>
                </a:solidFill>
                <a:latin typeface="Book Antiqua" panose="02040602050305030304" pitchFamily="18" charset="0"/>
              </a:rPr>
              <a:t>УПОТРЕБЛЕНИЕ МОДАЛЬНЫХ ГЛАГОЛОВ CAN, MAY И MUST В СБОРНИКЕ СКАЗОК </a:t>
            </a:r>
            <a:r>
              <a:rPr lang="ru-RU" sz="4000" b="1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Р.КИПЛИНГА </a:t>
            </a:r>
            <a:br>
              <a:rPr lang="ru-RU" sz="4000" b="1" dirty="0" smtClean="0">
                <a:solidFill>
                  <a:srgbClr val="FFC000"/>
                </a:solidFill>
                <a:latin typeface="Book Antiqua" panose="02040602050305030304" pitchFamily="18" charset="0"/>
              </a:rPr>
            </a:br>
            <a:r>
              <a:rPr lang="ru-RU" sz="4000" b="1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«</a:t>
            </a:r>
            <a:r>
              <a:rPr lang="ru-RU" sz="4000" b="1" dirty="0">
                <a:solidFill>
                  <a:srgbClr val="FFC000"/>
                </a:solidFill>
                <a:latin typeface="Book Antiqua" panose="02040602050305030304" pitchFamily="18" charset="0"/>
              </a:rPr>
              <a:t>КНИГА ДЖУНГЛЕЙ</a:t>
            </a:r>
            <a:r>
              <a:rPr lang="ru-RU" sz="4000" b="1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»</a:t>
            </a:r>
            <a:endParaRPr lang="ru-RU" sz="4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461164"/>
            <a:ext cx="9891737" cy="1177636"/>
          </a:xfrm>
        </p:spPr>
        <p:txBody>
          <a:bodyPr>
            <a:noAutofit/>
          </a:bodyPr>
          <a:lstStyle/>
          <a:p>
            <a:pPr algn="r"/>
            <a:r>
              <a:rPr lang="ru-RU" b="1" i="1" dirty="0" smtClean="0">
                <a:latin typeface="Book Antiqua" panose="02040602050305030304" pitchFamily="18" charset="0"/>
              </a:rPr>
              <a:t>А. О. ПИРОЖКОВА</a:t>
            </a:r>
            <a:r>
              <a:rPr lang="ru-RU" sz="1200" b="1" dirty="0" smtClean="0">
                <a:latin typeface="Book Antiqua" panose="02040602050305030304" pitchFamily="18" charset="0"/>
              </a:rPr>
              <a:t>,</a:t>
            </a:r>
            <a:br>
              <a:rPr lang="ru-RU" sz="1200" b="1" dirty="0" smtClean="0">
                <a:latin typeface="Book Antiqua" panose="02040602050305030304" pitchFamily="18" charset="0"/>
              </a:rPr>
            </a:br>
            <a:r>
              <a:rPr lang="ru-RU" sz="1200" i="1" dirty="0" smtClean="0">
                <a:latin typeface="Book Antiqua" panose="02040602050305030304" pitchFamily="18" charset="0"/>
              </a:rPr>
              <a:t>кандидат педагогических наук, доцент</a:t>
            </a:r>
            <a:r>
              <a:rPr lang="ru-RU" sz="1200" b="1" dirty="0" smtClean="0">
                <a:latin typeface="Book Antiqua" panose="02040602050305030304" pitchFamily="18" charset="0"/>
              </a:rPr>
              <a:t/>
            </a:r>
            <a:br>
              <a:rPr lang="ru-RU" sz="1200" b="1" dirty="0" smtClean="0">
                <a:latin typeface="Book Antiqua" panose="02040602050305030304" pitchFamily="18" charset="0"/>
              </a:rPr>
            </a:br>
            <a:r>
              <a:rPr lang="ru-RU" sz="1200" i="1" dirty="0" err="1" smtClean="0">
                <a:latin typeface="Book Antiqua" panose="02040602050305030304" pitchFamily="18" charset="0"/>
              </a:rPr>
              <a:t>доцент</a:t>
            </a:r>
            <a:r>
              <a:rPr lang="ru-RU" sz="1200" i="1" dirty="0" smtClean="0">
                <a:latin typeface="Book Antiqua" panose="02040602050305030304" pitchFamily="18" charset="0"/>
              </a:rPr>
              <a:t> кафедры иностранной филологии и методики преподавания</a:t>
            </a:r>
            <a:r>
              <a:rPr lang="ru-RU" sz="1200" b="1" dirty="0" smtClean="0">
                <a:latin typeface="Book Antiqua" panose="02040602050305030304" pitchFamily="18" charset="0"/>
              </a:rPr>
              <a:t/>
            </a:r>
            <a:br>
              <a:rPr lang="ru-RU" sz="1200" b="1" dirty="0" smtClean="0">
                <a:latin typeface="Book Antiqua" panose="02040602050305030304" pitchFamily="18" charset="0"/>
              </a:rPr>
            </a:br>
            <a:r>
              <a:rPr lang="ru-RU" sz="1200" i="1" dirty="0" smtClean="0">
                <a:latin typeface="Book Antiqua" panose="02040602050305030304" pitchFamily="18" charset="0"/>
              </a:rPr>
              <a:t>институт филологии, истории и искусств</a:t>
            </a:r>
            <a:r>
              <a:rPr lang="ru-RU" sz="1200" b="1" dirty="0" smtClean="0">
                <a:latin typeface="Book Antiqua" panose="02040602050305030304" pitchFamily="18" charset="0"/>
              </a:rPr>
              <a:t/>
            </a:r>
            <a:br>
              <a:rPr lang="ru-RU" sz="1200" b="1" dirty="0" smtClean="0">
                <a:latin typeface="Book Antiqua" panose="02040602050305030304" pitchFamily="18" charset="0"/>
              </a:rPr>
            </a:br>
            <a:r>
              <a:rPr lang="ru-RU" sz="1200" i="1" dirty="0" smtClean="0">
                <a:latin typeface="Book Antiqua" panose="02040602050305030304" pitchFamily="18" charset="0"/>
              </a:rPr>
              <a:t>гуманитарно-педагогическая академия (филиал)</a:t>
            </a:r>
            <a:r>
              <a:rPr lang="ru-RU" sz="1200" b="1" dirty="0" smtClean="0">
                <a:latin typeface="Book Antiqua" panose="02040602050305030304" pitchFamily="18" charset="0"/>
              </a:rPr>
              <a:t/>
            </a:r>
            <a:br>
              <a:rPr lang="ru-RU" sz="1200" b="1" dirty="0" smtClean="0">
                <a:latin typeface="Book Antiqua" panose="02040602050305030304" pitchFamily="18" charset="0"/>
              </a:rPr>
            </a:br>
            <a:r>
              <a:rPr lang="ru-RU" sz="1200" i="1" dirty="0" err="1" smtClean="0">
                <a:latin typeface="Book Antiqua" panose="02040602050305030304" pitchFamily="18" charset="0"/>
              </a:rPr>
              <a:t>фгаоу</a:t>
            </a:r>
            <a:r>
              <a:rPr lang="ru-RU" sz="1200" i="1" dirty="0" smtClean="0">
                <a:latin typeface="Book Antiqua" panose="02040602050305030304" pitchFamily="18" charset="0"/>
              </a:rPr>
              <a:t> во «крымский федеральный университет им. в. и. </a:t>
            </a:r>
            <a:r>
              <a:rPr lang="ru-RU" sz="1200" i="1" dirty="0" err="1" smtClean="0">
                <a:latin typeface="Book Antiqua" panose="02040602050305030304" pitchFamily="18" charset="0"/>
              </a:rPr>
              <a:t>вернадского</a:t>
            </a:r>
            <a:r>
              <a:rPr lang="ru-RU" sz="1200" i="1" dirty="0" smtClean="0">
                <a:latin typeface="Book Antiqua" panose="02040602050305030304" pitchFamily="18" charset="0"/>
              </a:rPr>
              <a:t>» в г. </a:t>
            </a:r>
            <a:r>
              <a:rPr lang="ru-RU" sz="1200" i="1" dirty="0" err="1" smtClean="0">
                <a:latin typeface="Book Antiqua" panose="02040602050305030304" pitchFamily="18" charset="0"/>
              </a:rPr>
              <a:t>ялте</a:t>
            </a:r>
            <a:r>
              <a:rPr lang="ru-RU" sz="1200" b="1" dirty="0" smtClean="0">
                <a:latin typeface="Book Antiqua" panose="02040602050305030304" pitchFamily="18" charset="0"/>
              </a:rPr>
              <a:t/>
            </a:r>
            <a:br>
              <a:rPr lang="ru-RU" sz="1200" b="1" dirty="0" smtClean="0">
                <a:latin typeface="Book Antiqua" panose="02040602050305030304" pitchFamily="18" charset="0"/>
              </a:rPr>
            </a:br>
            <a:r>
              <a:rPr lang="ru-RU" sz="1200" i="1" dirty="0" err="1" smtClean="0">
                <a:latin typeface="Book Antiqua" panose="02040602050305030304" pitchFamily="18" charset="0"/>
              </a:rPr>
              <a:t>ялта</a:t>
            </a:r>
            <a:endParaRPr lang="ru-RU" sz="1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8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02573" cy="3416300"/>
          </a:xfrm>
        </p:spPr>
        <p:txBody>
          <a:bodyPr/>
          <a:lstStyle/>
          <a:p>
            <a:pPr algn="just"/>
            <a:r>
              <a:rPr lang="ru-RU" dirty="0"/>
              <a:t>Можно сделать вывод, что категория модальности – актуальная тема исследования, интерес к которой не пропадает длительное время</a:t>
            </a:r>
            <a:r>
              <a:rPr lang="ru-RU"/>
              <a:t>. </a:t>
            </a:r>
            <a:endParaRPr lang="ru-RU" smtClean="0"/>
          </a:p>
          <a:p>
            <a:pPr algn="just"/>
            <a:r>
              <a:rPr lang="ru-RU" smtClean="0"/>
              <a:t>Проанализированные </a:t>
            </a:r>
            <a:r>
              <a:rPr lang="ru-RU" dirty="0"/>
              <a:t>значения модальных глаголов </a:t>
            </a:r>
            <a:r>
              <a:rPr lang="ru-RU" dirty="0" err="1"/>
              <a:t>can</a:t>
            </a:r>
            <a:r>
              <a:rPr lang="ru-RU" dirty="0"/>
              <a:t>, </a:t>
            </a:r>
            <a:r>
              <a:rPr lang="ru-RU" dirty="0" err="1"/>
              <a:t>may</a:t>
            </a:r>
            <a:r>
              <a:rPr lang="ru-RU" dirty="0"/>
              <a:t> и </a:t>
            </a:r>
            <a:r>
              <a:rPr lang="ru-RU" dirty="0" err="1"/>
              <a:t>must</a:t>
            </a:r>
            <a:r>
              <a:rPr lang="ru-RU" dirty="0"/>
              <a:t> демонстрируют их разнообразие. Анализ материала исследования показал, что данные глаголы употребляются достаточно часто, а разнообразие их значений отражается в процессе перевода с учётом контекста.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55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596173" cy="34163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4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endParaRPr lang="ru-RU" sz="16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endParaRPr lang="ru-RU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endParaRPr lang="ru-RU" sz="16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endParaRPr lang="ru-RU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0" indent="0" algn="r">
              <a:buNone/>
            </a:pPr>
            <a:r>
              <a:rPr lang="ru-RU" sz="16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АПРЕЛЬ, 2020 Г.</a:t>
            </a:r>
            <a:endParaRPr lang="ru-RU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0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9564" y="1023288"/>
            <a:ext cx="9236363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ru-RU" b="1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Модальные глаголы </a:t>
            </a:r>
            <a:r>
              <a:rPr lang="ru-RU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выражают не действие, а отношение говорящего к этому действию или состоянию.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ru-RU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Данный тип глаголов называют «</a:t>
            </a:r>
            <a:r>
              <a:rPr lang="ru-RU" b="1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недостаточными</a:t>
            </a:r>
            <a:r>
              <a:rPr lang="ru-RU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», т.к. у них не представлены все формы.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ru-RU" b="1" dirty="0" smtClean="0">
                <a:latin typeface="Book Antiqua" panose="02040602050305030304" pitchFamily="18" charset="0"/>
              </a:rPr>
              <a:t>Целью </a:t>
            </a:r>
            <a:r>
              <a:rPr lang="ru-RU" b="1" dirty="0">
                <a:latin typeface="Book Antiqua" panose="02040602050305030304" pitchFamily="18" charset="0"/>
              </a:rPr>
              <a:t>исследования </a:t>
            </a:r>
            <a:r>
              <a:rPr lang="ru-RU" dirty="0">
                <a:latin typeface="Book Antiqua" panose="02040602050305030304" pitchFamily="18" charset="0"/>
              </a:rPr>
              <a:t>является наблюдение и анализ использования модальных глаголов в художественном произведении. </a:t>
            </a:r>
            <a:endParaRPr lang="ru-RU" dirty="0" smtClean="0">
              <a:latin typeface="Book Antiqua" panose="0204060205030503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ru-RU" b="1" dirty="0" smtClean="0">
                <a:latin typeface="Book Antiqua" panose="02040602050305030304" pitchFamily="18" charset="0"/>
              </a:rPr>
              <a:t>Гипотезой</a:t>
            </a:r>
            <a:r>
              <a:rPr lang="ru-RU" dirty="0">
                <a:latin typeface="Book Antiqua" panose="02040602050305030304" pitchFamily="18" charset="0"/>
              </a:rPr>
              <a:t>, предваряющей исследование, было предположение о том, что, в связи с тем, что произведение Р. Киплинга «Книга джунглей» – это своеобразный свод правил поведения, основанный на законах природы, ожидаемо превалирование глагола долженствования </a:t>
            </a:r>
            <a:r>
              <a:rPr lang="en-US" dirty="0">
                <a:latin typeface="Book Antiqua" panose="02040602050305030304" pitchFamily="18" charset="0"/>
              </a:rPr>
              <a:t>must</a:t>
            </a:r>
            <a:r>
              <a:rPr lang="ru-RU" dirty="0">
                <a:latin typeface="Book Antiqua" panose="02040602050305030304" pitchFamily="18" charset="0"/>
              </a:rPr>
              <a:t>. </a:t>
            </a:r>
            <a:endParaRPr lang="ru-RU" dirty="0" smtClean="0">
              <a:latin typeface="Book Antiqua" panose="02040602050305030304" pitchFamily="18" charset="0"/>
            </a:endParaRPr>
          </a:p>
          <a:p>
            <a:pPr indent="457200" algn="just">
              <a:lnSpc>
                <a:spcPct val="150000"/>
              </a:lnSpc>
              <a:tabLst>
                <a:tab pos="6858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Проблему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классификации модальных глаголов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английского языка рассматривали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А.Караманов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А. Матвеев, Р.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Мильруд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Т. Митрошкина и др. </a:t>
            </a:r>
            <a:endParaRPr lang="ru-RU" dirty="0">
              <a:latin typeface="Book Antiqua" panose="0204060205030503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endParaRPr lang="ru-RU" sz="1100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3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Два вида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модальности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457200" algn="just">
              <a:lnSpc>
                <a:spcPct val="150000"/>
              </a:lnSpc>
              <a:tabLst>
                <a:tab pos="6858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СУБЪЕКТИВНАЯ МОДАЛЬНОСТЬ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ОБЪЕКТИВНАЯ МОДАЛЬНОСТЬ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66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54953" y="895927"/>
            <a:ext cx="9374501" cy="153637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Глагол </a:t>
            </a:r>
            <a:r>
              <a:rPr lang="ru-RU" b="1" dirty="0" err="1">
                <a:solidFill>
                  <a:srgbClr val="FFC000"/>
                </a:solidFill>
              </a:rPr>
              <a:t>can</a:t>
            </a:r>
            <a:r>
              <a:rPr lang="ru-RU" b="1" dirty="0">
                <a:solidFill>
                  <a:srgbClr val="FFC000"/>
                </a:solidFill>
              </a:rPr>
              <a:t> имеет следующие основные </a:t>
            </a:r>
            <a:r>
              <a:rPr lang="ru-RU" b="1" dirty="0" smtClean="0">
                <a:solidFill>
                  <a:srgbClr val="FFC000"/>
                </a:solidFill>
              </a:rPr>
              <a:t>значения: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48145" y="3269673"/>
            <a:ext cx="10788073" cy="275622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/>
              <a:t>Соответствует русскому «могу» в смысле «имею физическую возможность».</a:t>
            </a:r>
          </a:p>
          <a:p>
            <a:pPr algn="just"/>
            <a:r>
              <a:rPr lang="ru-RU" dirty="0"/>
              <a:t>2. Соотносится с русским «могу» в смысле «умею».</a:t>
            </a:r>
          </a:p>
          <a:p>
            <a:pPr algn="just"/>
            <a:r>
              <a:rPr lang="ru-RU" dirty="0"/>
              <a:t>3. Форма разрешения.</a:t>
            </a:r>
          </a:p>
          <a:p>
            <a:pPr algn="just"/>
            <a:r>
              <a:rPr lang="ru-RU" dirty="0"/>
              <a:t>4. Наличие возможности по не зависящим от субъекта причинам.</a:t>
            </a:r>
          </a:p>
          <a:p>
            <a:pPr algn="just"/>
            <a:r>
              <a:rPr lang="ru-RU" dirty="0"/>
              <a:t>5. Выражение сомнения, неверия (только вопросительные и отрицательные предложения, но с разными формами инфинитива). </a:t>
            </a:r>
          </a:p>
        </p:txBody>
      </p:sp>
    </p:spTree>
    <p:extLst>
      <p:ext uri="{BB962C8B-B14F-4D97-AF65-F5344CB8AC3E}">
        <p14:creationId xmlns:p14="http://schemas.microsoft.com/office/powerpoint/2010/main" val="177012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849745"/>
            <a:ext cx="8833104" cy="158255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Глагол </a:t>
            </a:r>
            <a:r>
              <a:rPr lang="ru-RU" b="1" dirty="0" err="1">
                <a:solidFill>
                  <a:srgbClr val="FFC000"/>
                </a:solidFill>
              </a:rPr>
              <a:t>may</a:t>
            </a:r>
            <a:r>
              <a:rPr lang="ru-RU" b="1" dirty="0">
                <a:solidFill>
                  <a:srgbClr val="FFC000"/>
                </a:solidFill>
              </a:rPr>
              <a:t> имеет такие </a:t>
            </a:r>
            <a:r>
              <a:rPr lang="ru-RU" b="1" dirty="0" smtClean="0">
                <a:solidFill>
                  <a:srgbClr val="FFC000"/>
                </a:solidFill>
              </a:rPr>
              <a:t>основные значения</a:t>
            </a:r>
            <a:r>
              <a:rPr lang="ru-RU" b="1" dirty="0">
                <a:solidFill>
                  <a:srgbClr val="FFC000"/>
                </a:solidFill>
              </a:rPr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299926" y="3223491"/>
            <a:ext cx="10310183" cy="3241964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Предположение с оттенком сомнения, неуверенности.</a:t>
            </a:r>
          </a:p>
          <a:p>
            <a:r>
              <a:rPr lang="ru-RU" dirty="0"/>
              <a:t>2. С </a:t>
            </a:r>
            <a:r>
              <a:rPr lang="ru-RU" dirty="0" err="1"/>
              <a:t>Continuous</a:t>
            </a:r>
            <a:r>
              <a:rPr lang="ru-RU" dirty="0"/>
              <a:t> </a:t>
            </a:r>
            <a:r>
              <a:rPr lang="ru-RU" dirty="0" err="1"/>
              <a:t>Infinitive</a:t>
            </a:r>
            <a:r>
              <a:rPr lang="ru-RU" dirty="0"/>
              <a:t> выражает предположение, что действие происходит в момент вещания, с </a:t>
            </a:r>
            <a:r>
              <a:rPr lang="ru-RU" dirty="0" err="1"/>
              <a:t>Indefinite</a:t>
            </a:r>
            <a:r>
              <a:rPr lang="ru-RU" dirty="0"/>
              <a:t> </a:t>
            </a:r>
            <a:r>
              <a:rPr lang="ru-RU" dirty="0" err="1"/>
              <a:t>Infinitive</a:t>
            </a:r>
            <a:r>
              <a:rPr lang="ru-RU" dirty="0"/>
              <a:t> используется, если глагол не используется в </a:t>
            </a:r>
            <a:r>
              <a:rPr lang="ru-RU" dirty="0" err="1"/>
              <a:t>Continuous</a:t>
            </a:r>
            <a:r>
              <a:rPr lang="ru-RU" dirty="0"/>
              <a:t>.</a:t>
            </a:r>
          </a:p>
          <a:p>
            <a:r>
              <a:rPr lang="ru-RU" dirty="0"/>
              <a:t>3. С </a:t>
            </a:r>
            <a:r>
              <a:rPr lang="ru-RU" dirty="0" err="1"/>
              <a:t>Perfect</a:t>
            </a:r>
            <a:r>
              <a:rPr lang="ru-RU" dirty="0"/>
              <a:t> </a:t>
            </a:r>
            <a:r>
              <a:rPr lang="ru-RU" dirty="0" err="1"/>
              <a:t>Infinitive</a:t>
            </a:r>
            <a:r>
              <a:rPr lang="ru-RU" dirty="0"/>
              <a:t> указывает на то, что предположение относится только к прошедшему времени.</a:t>
            </a:r>
          </a:p>
          <a:p>
            <a:r>
              <a:rPr lang="ru-RU" dirty="0"/>
              <a:t>4. Употребляется для выражения возможности выполнить действие, которое зависит от определенных обстоятельств (только в утвердительных предложениях с неопределенным инфинитивом).</a:t>
            </a:r>
          </a:p>
          <a:p>
            <a:r>
              <a:rPr lang="ru-RU" dirty="0"/>
              <a:t>5. Глагол </a:t>
            </a:r>
            <a:r>
              <a:rPr lang="ru-RU" dirty="0" err="1"/>
              <a:t>may</a:t>
            </a:r>
            <a:r>
              <a:rPr lang="ru-RU" dirty="0"/>
              <a:t> с инфинитивом употребляется для выражения разрешения.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15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060704"/>
            <a:ext cx="9688537" cy="1192969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C000"/>
                </a:solidFill>
              </a:rPr>
              <a:t>Модальный глагол </a:t>
            </a:r>
            <a:r>
              <a:rPr lang="ru-RU" sz="3200" b="1" dirty="0" err="1">
                <a:solidFill>
                  <a:srgbClr val="FFC000"/>
                </a:solidFill>
              </a:rPr>
              <a:t>must</a:t>
            </a:r>
            <a:r>
              <a:rPr lang="ru-RU" sz="3200" b="1" dirty="0">
                <a:solidFill>
                  <a:srgbClr val="FFC000"/>
                </a:solidFill>
              </a:rPr>
              <a:t> употребляется в следующих значениях: </a:t>
            </a:r>
            <a:br>
              <a:rPr lang="ru-RU" sz="3200" b="1" dirty="0">
                <a:solidFill>
                  <a:srgbClr val="FFC000"/>
                </a:solidFill>
              </a:rPr>
            </a:b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65018" y="3195783"/>
            <a:ext cx="10741891" cy="283011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Долженствование, относящееся к настоящему.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2.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Must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может относиться к прошедшему времени в придаточных предложениях, если глагол-сказуемое главного предложения стоит в прошедшем времени.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3. Выражает обязанность, необходимость в утвердительных предложениях с инфинитивом.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4. Передаёт обязанность, необходимость в вопросительных предложениях с инфинитивом.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5. Употребляется для выражения приказа и совета в утвердительных и отрицательных предложениях с инфинитивом.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6. Употребляется для выражения предположения, граничащего с уверенностью. Соединение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must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с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Continuous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Infinitive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выражает предположение, что действие происходит в момент вещания или на протяжении настоящего периода времени. Если глагол не употребляется в формах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Continuous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то предположение относительно настоящего времени выражается соединением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must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с неопределенным инфинитивом. Соединение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must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с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Perfect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Infinitive</a:t>
            </a:r>
            <a:r>
              <a:rPr lang="ru-RU" sz="4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выражает предположение, что действие произошло в прошлом.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42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1533236" y="2586182"/>
            <a:ext cx="8824913" cy="290425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/>
              <a:t>Таким образом, все тонкости перевода того или иного модального глагола возможно понять лишь через контекст, а использование модальных глаголов в художественной литературе является интересным объектом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2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Изучение модальных глаголов по литературным произведениям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54954" y="2262909"/>
            <a:ext cx="9642355" cy="37568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Идея использования литературных произведений англоязычных авторов для изучения грамматических категорий возникла не впервые.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/>
              <a:t>. Попова </a:t>
            </a:r>
            <a:r>
              <a:rPr lang="ru-RU" dirty="0" smtClean="0"/>
              <a:t>предлагает </a:t>
            </a:r>
            <a:r>
              <a:rPr lang="ru-RU" dirty="0"/>
              <a:t>программу учебного курса для учащихся 10-11 классов, направленный на развитие речевых умений (устная речь и чтение), расширение знаний в рамках культурной для сферы литературы на базе изучения литературных произведений английских и американских авторов на языке оригинала. </a:t>
            </a:r>
            <a:endParaRPr lang="ru-RU" dirty="0" smtClean="0"/>
          </a:p>
          <a:p>
            <a:r>
              <a:rPr lang="ru-RU" dirty="0" smtClean="0"/>
              <a:t>Программа </a:t>
            </a:r>
            <a:r>
              <a:rPr lang="ru-RU" dirty="0"/>
              <a:t>интересна тем, что вместе с указанием автора и его произведения для изучения, С. Попова указывает на ту грамматическую или синтаксическую особенность, которую считает наиболее выраженной в произведении данного автора. </a:t>
            </a:r>
            <a:endParaRPr lang="ru-RU" dirty="0" smtClean="0"/>
          </a:p>
          <a:p>
            <a:r>
              <a:rPr lang="ru-RU" dirty="0" smtClean="0"/>
              <a:t>Модальные глаголы в </a:t>
            </a:r>
            <a:r>
              <a:rPr lang="ru-RU" dirty="0"/>
              <a:t>данной программе предлагается изучать на основе стихотворений Дж. Байрона, тогда как стихи и сказки Р. Киплинга, по мнению автора программы, способствуют изучению герундиальных конструкций.</a:t>
            </a:r>
          </a:p>
          <a:p>
            <a:r>
              <a:rPr lang="ru-RU" dirty="0"/>
              <a:t>На наш взгляд, изучение модальных глаголов на базе произведений Р. Киплинга наиболее интересно, поскольку в их использовании автором приводится ряд присущих только данным произведениям особенностей.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98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99855"/>
            <a:ext cx="9956391" cy="360218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И</a:t>
            </a:r>
            <a:r>
              <a:rPr lang="ru-RU" dirty="0" smtClean="0"/>
              <a:t>спользование в произведении глаголов </a:t>
            </a:r>
            <a:r>
              <a:rPr lang="ru-RU" dirty="0" err="1"/>
              <a:t>must</a:t>
            </a:r>
            <a:r>
              <a:rPr lang="ru-RU" dirty="0"/>
              <a:t> и </a:t>
            </a:r>
            <a:r>
              <a:rPr lang="ru-RU" dirty="0" err="1"/>
              <a:t>may</a:t>
            </a:r>
            <a:r>
              <a:rPr lang="ru-RU" dirty="0"/>
              <a:t> в некоторых случаях связано с Книгой Джунглей – главным законом, по которому живут животные. Закон либо позволяет, либо обязывает животных жить по неписаным правилам, которых придерживаются жители джунглей веками. </a:t>
            </a:r>
            <a:endParaRPr lang="ru-RU" dirty="0" smtClean="0"/>
          </a:p>
          <a:p>
            <a:pPr algn="just"/>
            <a:r>
              <a:rPr lang="ru-RU" dirty="0" smtClean="0"/>
              <a:t>Выявлено</a:t>
            </a:r>
            <a:r>
              <a:rPr lang="ru-RU" dirty="0"/>
              <a:t>, что чаще всего в произведении Р. Киплинга использован глагол </a:t>
            </a:r>
            <a:r>
              <a:rPr lang="ru-RU" dirty="0" err="1"/>
              <a:t>can</a:t>
            </a:r>
            <a:r>
              <a:rPr lang="ru-RU" dirty="0"/>
              <a:t> в утвердительной форме в настоящем времени (85 раз), тогда как глагол </a:t>
            </a:r>
            <a:r>
              <a:rPr lang="ru-RU" dirty="0" err="1"/>
              <a:t>must</a:t>
            </a:r>
            <a:r>
              <a:rPr lang="ru-RU" dirty="0"/>
              <a:t> – 76, </a:t>
            </a:r>
            <a:r>
              <a:rPr lang="ru-RU" dirty="0" err="1"/>
              <a:t>may</a:t>
            </a:r>
            <a:r>
              <a:rPr lang="ru-RU" dirty="0"/>
              <a:t> – 44 раза. </a:t>
            </a:r>
            <a:endParaRPr lang="ru-RU" dirty="0" smtClean="0"/>
          </a:p>
          <a:p>
            <a:pPr algn="just"/>
            <a:r>
              <a:rPr lang="ru-RU" dirty="0" smtClean="0"/>
              <a:t>Хотя </a:t>
            </a:r>
            <a:r>
              <a:rPr lang="ru-RU" dirty="0"/>
              <a:t>и использовано большое количество модальных глаголов, не все значения при переводе на русский язык можно встретить. </a:t>
            </a:r>
            <a:endParaRPr lang="ru-RU" dirty="0" smtClean="0"/>
          </a:p>
          <a:p>
            <a:pPr algn="just"/>
            <a:r>
              <a:rPr lang="ru-RU" dirty="0" smtClean="0"/>
              <a:t>Наличие </a:t>
            </a:r>
            <a:r>
              <a:rPr lang="ru-RU" dirty="0"/>
              <a:t>определенных значений обусловлено предметом исследования. Так, например, значение глагола </a:t>
            </a:r>
            <a:r>
              <a:rPr lang="ru-RU" dirty="0" err="1"/>
              <a:t>can</a:t>
            </a:r>
            <a:r>
              <a:rPr lang="ru-RU" dirty="0"/>
              <a:t> для выражения сомнения, неверия (только в вопросительных и отрицательных предложениях, но с разными формами инфинитива) нами не были учтены, поскольку мы не рассматривали отрицательные и вопросительные формы. </a:t>
            </a:r>
            <a:endParaRPr lang="ru-RU" dirty="0" smtClean="0"/>
          </a:p>
          <a:p>
            <a:pPr algn="just"/>
            <a:r>
              <a:rPr lang="ru-RU" dirty="0" smtClean="0"/>
              <a:t>Значение </a:t>
            </a:r>
            <a:r>
              <a:rPr lang="ru-RU" dirty="0"/>
              <a:t>модального глагола </a:t>
            </a:r>
            <a:r>
              <a:rPr lang="ru-RU" dirty="0" err="1"/>
              <a:t>may</a:t>
            </a:r>
            <a:r>
              <a:rPr lang="ru-RU" dirty="0"/>
              <a:t>, касающегося прошлого времени в дополнительных придаточных предложениях, если глагол-сказуемое главного предложения стоит в прошедшем времени, мы не встретили в этом произведении. </a:t>
            </a:r>
            <a:endParaRPr lang="ru-RU" dirty="0" smtClean="0"/>
          </a:p>
          <a:p>
            <a:pPr algn="just"/>
            <a:r>
              <a:rPr lang="ru-RU" dirty="0" smtClean="0"/>
              <a:t>Отсутствие </a:t>
            </a:r>
            <a:r>
              <a:rPr lang="ru-RU" dirty="0"/>
              <a:t>данного значения можно объяснить преобладанием прямой речи в тексте, что является еще одной особенностью произведений Г. Киплинга. </a:t>
            </a:r>
          </a:p>
        </p:txBody>
      </p:sp>
    </p:spTree>
    <p:extLst>
      <p:ext uri="{BB962C8B-B14F-4D97-AF65-F5344CB8AC3E}">
        <p14:creationId xmlns:p14="http://schemas.microsoft.com/office/powerpoint/2010/main" val="4154814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133</TotalTime>
  <Words>740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Century Gothic</vt:lpstr>
      <vt:lpstr>Times New Roman</vt:lpstr>
      <vt:lpstr>Wingdings 3</vt:lpstr>
      <vt:lpstr>Совет директоров</vt:lpstr>
      <vt:lpstr>УПОТРЕБЛЕНИЕ МОДАЛЬНЫХ ГЛАГОЛОВ CAN, MAY И MUST В СБОРНИКЕ СКАЗОК Р.КИПЛИНГА  «КНИГА ДЖУНГЛЕЙ»</vt:lpstr>
      <vt:lpstr>Презентация PowerPoint</vt:lpstr>
      <vt:lpstr>Два вида модальности</vt:lpstr>
      <vt:lpstr>Глагол can имеет следующие основные значения:</vt:lpstr>
      <vt:lpstr>Глагол may имеет такие основные значения:  </vt:lpstr>
      <vt:lpstr>Модальный глагол must употребляется в следующих значениях:  </vt:lpstr>
      <vt:lpstr>Презентация PowerPoint</vt:lpstr>
      <vt:lpstr>Изучение модальных глаголов по литературным произведениям</vt:lpstr>
      <vt:lpstr>ВЫВОДЫ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МОДАЛЬНЫХ ГЛАГОЛОВ CAN, MAY И MUST В СБОРНИКЕ СКАЗОК Р.КИПЛИНГА  «КНИГА ДЖУНГЛЕЙ»</dc:title>
  <dc:creator>Admin</dc:creator>
  <cp:lastModifiedBy>Admin</cp:lastModifiedBy>
  <cp:revision>11</cp:revision>
  <dcterms:created xsi:type="dcterms:W3CDTF">2020-04-08T19:22:19Z</dcterms:created>
  <dcterms:modified xsi:type="dcterms:W3CDTF">2020-04-08T21:35:50Z</dcterms:modified>
</cp:coreProperties>
</file>