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8C4C4-6866-42E9-AAFE-725E7D1ACE36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1A261-B169-45F2-B6B9-C4F51E6E7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1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Доклад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A261-B169-45F2-B6B9-C4F51E6E73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96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9AF195-CCEE-40D1-8282-AAE961BD458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CEC78E-10BF-4293-9D43-63B96A3CD7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1907" y="4941168"/>
            <a:ext cx="6338565" cy="1425544"/>
          </a:xfrm>
        </p:spPr>
        <p:txBody>
          <a:bodyPr>
            <a:normAutofit lnSpcReduction="10000"/>
          </a:bodyPr>
          <a:lstStyle/>
          <a:p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</a:t>
            </a:r>
            <a:r>
              <a:rPr lang="uk-UA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 </a:t>
            </a:r>
            <a:r>
              <a:rPr lang="ru-RU" sz="1600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Перепечкина</a:t>
            </a:r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b="1" i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филологических наук, доцент кафедры немецкой филологии, Институт иностранной филологии (</a:t>
            </a:r>
            <a:r>
              <a:rPr lang="ru-RU" sz="1600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Крымский</a:t>
            </a:r>
            <a:r>
              <a:rPr lang="en-US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</a:t>
            </a:r>
          </a:p>
          <a:p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 В. И. Вернадского, Симферополь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Международный научный Конгресс </a:t>
            </a:r>
            <a:b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«Иностранная филология. Социальная и национальная вариативность языка и литературы»</a:t>
            </a:r>
            <a:b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09 – 24  апреля 2020 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г., г. Симферополь</a:t>
            </a:r>
            <a:endParaRPr lang="ru-RU" sz="2000" dirty="0"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752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РЕЧЕВОЕ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ПОВЕДЕНИЕ НЕМЦЕВ КРЫМА: </a:t>
            </a:r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РЕТРОСПЕКЦИЯ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СОВРЕМЕННОСТЬ»</a:t>
            </a:r>
          </a:p>
        </p:txBody>
      </p:sp>
    </p:spTree>
    <p:extLst>
      <p:ext uri="{BB962C8B-B14F-4D97-AF65-F5344CB8AC3E}">
        <p14:creationId xmlns:p14="http://schemas.microsoft.com/office/powerpoint/2010/main" val="51948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1369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Результаты </a:t>
            </a:r>
            <a:r>
              <a:rPr lang="ru-RU" u="sng" spc="3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аудитивного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endParaRPr lang="ru-RU" b="1" i="1" u="sng" spc="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i="1" u="sng" dirty="0" smtClean="0"/>
          </a:p>
          <a:p>
            <a:pPr algn="ctr"/>
            <a:r>
              <a:rPr lang="ru-RU" b="1" i="1" dirty="0" smtClean="0"/>
              <a:t>Фонетические особенности</a:t>
            </a:r>
            <a:endParaRPr lang="ru-RU" b="1" dirty="0"/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характерные для </a:t>
            </a:r>
            <a:r>
              <a:rPr lang="ru-RU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южнонемецких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 диалектов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преимущественно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делабиализация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/ö/, /ü/ –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/,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(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leffel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ffel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kissen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ssen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tier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»);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трансформация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дифтонгов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lait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Leute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daitsch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отпадение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в окончаниях глаголов (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suche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вместо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suche</a:t>
            </a: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свойственная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разговорному языку элизия конечного 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(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nehm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`);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перед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в середине слова шипящим (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du hascht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 hast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poscht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Post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samschtag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Samstag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использование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переднеязычного варианта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Случаи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интерференции – влияния русского языка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произнесение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/о/ в безударной позиции: /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16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ntakt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 вместо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ntakt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палатального (мягкого)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’/ перед 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интенсивность произношения.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Нетипичный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факт </a:t>
            </a:r>
            <a:r>
              <a:rPr lang="ru-RU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северонемецкого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произношения среди крымских немцев (1 респондент):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oppel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Apfel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tw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zw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et weit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wei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ß), где наблюдается отсутствие 2-го передвижения согласных (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zweite Lautverschiebung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24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34" y="33265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spc="300" dirty="0">
                <a:latin typeface="Arial" panose="020B0604020202020204" pitchFamily="34" charset="0"/>
                <a:cs typeface="Arial" panose="020B0604020202020204" pitchFamily="34" charset="0"/>
              </a:rPr>
              <a:t>Лексические </a:t>
            </a:r>
            <a:r>
              <a:rPr lang="ru-RU" b="1" i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</a:t>
            </a:r>
            <a:endParaRPr lang="ru-RU" spc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диалектизмов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разговорных форм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Ofe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war warm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Plottditsch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finfte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waren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(т.е.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nix verstanden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архаизмов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Knecht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заимствований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русского языка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обозначающие технические новшества, названия которых в немецком языке респондентам не были известны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ich gucke </a:t>
            </a:r>
            <a:r>
              <a:rPr lang="ru-RU" i="1" u="sng" dirty="0">
                <a:latin typeface="Arial" panose="020B0604020202020204" pitchFamily="34" charset="0"/>
                <a:cs typeface="Arial" panose="020B0604020202020204" pitchFamily="34" charset="0"/>
              </a:rPr>
              <a:t>телевизор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кальки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русского языка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monat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– сентябрь-месяц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предлога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вместо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(довольно часто) не только в выражении «в ... году» (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einundvierzigste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jahr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но и в сочетании с топонимами: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dann war ich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anderem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dorf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Martynowka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случаи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перестановки букв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некоторых многосложных словах: 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Ach du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dummer </a:t>
            </a:r>
            <a:r>
              <a:rPr lang="de-DE" b="1" i="1" dirty="0" err="1">
                <a:latin typeface="Arial" panose="020B0604020202020204" pitchFamily="34" charset="0"/>
                <a:cs typeface="Arial" panose="020B0604020202020204" pitchFamily="34" charset="0"/>
              </a:rPr>
              <a:t>Unrasirier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вместо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Unrasierter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сущ., образованного от деепричастной формы глагола «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rasieren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– «бриться» при помощи негативной приставки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и суффикса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как свидетельство передачи языка в устной форме - из уст в уста.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88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spc="300" dirty="0">
                <a:latin typeface="Arial" panose="020B0604020202020204" pitchFamily="34" charset="0"/>
                <a:cs typeface="Arial" panose="020B0604020202020204" pitchFamily="34" charset="0"/>
              </a:rPr>
              <a:t>Грамматико</a:t>
            </a: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-с</a:t>
            </a:r>
            <a:r>
              <a:rPr lang="ru-RU" sz="2000" b="1" i="1" spc="300" dirty="0">
                <a:latin typeface="Arial" panose="020B0604020202020204" pitchFamily="34" charset="0"/>
                <a:cs typeface="Arial" panose="020B0604020202020204" pitchFamily="34" charset="0"/>
              </a:rPr>
              <a:t>интаксические </a:t>
            </a:r>
            <a:r>
              <a:rPr lang="ru-RU" sz="2000" b="1" i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</a:t>
            </a:r>
            <a:endParaRPr lang="ru-RU"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случаи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несоблюдения категории рода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ck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(русс. «штука» – жен. р., а в немецком – среднего),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bier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wort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опущение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артикля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или использование его в другом значении: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dann war ich an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einem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anderem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dorf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hab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gro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ß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ofe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gehabt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eines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wort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(т.е. 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kein einziges Wort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двойное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отрицание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eines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wort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wu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ß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ich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auf russisch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использование в речи формы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sens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вместо перфекта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praesens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historicum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): „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gestern gehe ich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...“;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несоблюдение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рамочной конструкции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Die deutsche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sprache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ich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gelern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t von der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finfte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bis siebenter klasse)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инверсия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In d‘ </a:t>
            </a:r>
            <a:r>
              <a:rPr lang="de-DE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schul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ich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gegangen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u="sng" dirty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achtundvierzigste Jahr. Die erste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jahre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nnte ich nicht in d‘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schul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‘, weil </a:t>
            </a: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ir haben nichts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gahabt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zum anziehen: keine schuhe, keine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stiefel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, barfuß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05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144" y="620688"/>
            <a:ext cx="7737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Выводы:</a:t>
            </a:r>
            <a:endParaRPr lang="ru-RU" sz="2000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Диалекты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немецких колонистов, «привезенные» из Германии более двухсот лет назад, неизбежно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испытали интерферирующее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воздействие контактирующих языков на лексико-грамматическом и фонетическом уровне, сохранив при этом ряд архаичных черт.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Трагические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обстоятельства в исторической судьбе этнических немцев, дисперсное (некомпактное) расселение при их малочисленности привело практически к нивелированию особенностей национального характера, быта и культуры,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утрате «семейного» языка.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 возрождение национальных культурно-языковых основ возможно лишь при условии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устойчивого типа поселения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(компактного, т.е. немецких поселков) и соответствующей языковой политике государства.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87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2132856"/>
            <a:ext cx="7406208" cy="338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Спасибо за внимание!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77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6632"/>
            <a:ext cx="8064896" cy="56630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</a:t>
            </a: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  <a:endParaRPr lang="ru-RU"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algn="r"/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Изолированные среди иноязычного населения немецкие колонии являются как бы экспериментальной лингвистической лабораторией, в которой на протяжении сравнительно краткого промежутка времени в 100–150 лет, в обстановке, удобной для наблюдения, совершались языковые процессы, обычно развертывающиеся на протяжении целых столетий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Виктор Максимович 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Жирмунский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r"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/Общее и германское языкознание: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Избр.тр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Л.: Наука, 1976, с. 492./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определяется малой изученностью  </a:t>
            </a:r>
            <a:r>
              <a:rPr lang="ru-RU" i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речевого поведения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немецких поселенцев </a:t>
            </a:r>
            <a:r>
              <a:rPr lang="ru-RU" i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Крыму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больше внимания уделялось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сих пор историко-культурным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особенностям немецких колоний, чему посвящен ряд специальных исследований, в частности, «Немцы в Крыму: Очерки истории и культуры», сост. Лаптев Ю.Н. /Симферополь: Таврия-Плюс, 2000. 253 с./.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028343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Новизна </a:t>
            </a:r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исследования:</a:t>
            </a:r>
            <a:endParaRPr lang="ru-RU"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dirty="0" smtClean="0"/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 smtClean="0"/>
              <a:t>на </a:t>
            </a:r>
            <a:r>
              <a:rPr lang="ru-RU" dirty="0"/>
              <a:t>основе данных социолингвистических анкет, интервью и </a:t>
            </a:r>
            <a:r>
              <a:rPr lang="ru-RU" dirty="0" err="1"/>
              <a:t>фонозаписей</a:t>
            </a:r>
            <a:r>
              <a:rPr lang="ru-RU" dirty="0"/>
              <a:t> образцов речи выявлены особенности  «семейного» языка (диалекта) его </a:t>
            </a:r>
            <a:r>
              <a:rPr lang="ru-RU" u="sng" dirty="0"/>
              <a:t>последних носителей</a:t>
            </a:r>
            <a:r>
              <a:rPr lang="ru-RU" dirty="0"/>
              <a:t> в Крыму (на рубеже ХХ / ХХ</a:t>
            </a:r>
            <a:r>
              <a:rPr lang="en-US" dirty="0"/>
              <a:t>I</a:t>
            </a:r>
            <a:r>
              <a:rPr lang="ru-RU" dirty="0"/>
              <a:t> веков), степень и сферы его использования;</a:t>
            </a:r>
          </a:p>
          <a:p>
            <a:pPr lvl="0">
              <a:lnSpc>
                <a:spcPct val="150000"/>
              </a:lnSpc>
            </a:pPr>
            <a:endParaRPr lang="ru-RU" dirty="0" smtClean="0"/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dirty="0"/>
              <a:t>р</a:t>
            </a:r>
            <a:r>
              <a:rPr lang="ru-RU" dirty="0" smtClean="0"/>
              <a:t>ассмотрен вопрос </a:t>
            </a:r>
            <a:r>
              <a:rPr lang="ru-RU" dirty="0"/>
              <a:t>языковой компетенции крымских немцев сегодня и </a:t>
            </a:r>
            <a:r>
              <a:rPr lang="ru-RU" dirty="0" smtClean="0"/>
              <a:t>определена </a:t>
            </a:r>
            <a:r>
              <a:rPr lang="ru-RU" dirty="0"/>
              <a:t>значимость фактора компактного проживания и языковой политики для возрождения национальной культуры и языка (</a:t>
            </a:r>
            <a:r>
              <a:rPr lang="ru-RU" dirty="0">
                <a:solidFill>
                  <a:srgbClr val="0070C0"/>
                </a:solidFill>
              </a:rPr>
              <a:t>возможно, лишь в литературно-разговорной форме</a:t>
            </a:r>
            <a:r>
              <a:rPr lang="ru-RU" dirty="0"/>
              <a:t>) в современных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4213627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6335" y="404664"/>
            <a:ext cx="75608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Цели исследования:</a:t>
            </a:r>
          </a:p>
          <a:p>
            <a:endParaRPr lang="ru-RU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выявить и описать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языка крымских немцев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как явления, уходящего вместе с поколением его носителей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языковой компетенции этнических немцев Крыма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сегодня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также формы и сферы функционирования их языка.</a:t>
            </a:r>
          </a:p>
          <a:p>
            <a:endParaRPr lang="ru-R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Обоснование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выбора цели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исследования на рубеже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XXI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вв. (1999–2000 гг.):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угроза полного исчезновения «островных» языков вследствие ассимиляционных процессов, резкого сокращения числа немецких общин и их распада, массовой эмиграции в Германию.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Сопутствующие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изучение исторических вех жизни крымских немцев – как в целом, так и их частных судеб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вопроса интерференции контактирующих языков. </a:t>
            </a:r>
          </a:p>
        </p:txBody>
      </p:sp>
    </p:spTree>
    <p:extLst>
      <p:ext uri="{BB962C8B-B14F-4D97-AF65-F5344CB8AC3E}">
        <p14:creationId xmlns:p14="http://schemas.microsoft.com/office/powerpoint/2010/main" val="4216889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4345"/>
            <a:ext cx="756084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Экспериментальное </a:t>
            </a:r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социолингвистическо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  <a:p>
            <a:pPr algn="just">
              <a:lnSpc>
                <a:spcPct val="150000"/>
              </a:lnSpc>
            </a:pPr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информантах</a:t>
            </a: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человек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разного пола, возраста и уровня образования. Среди них 6 человек – старше 60 лет; 5 человек – младше 16 лет.</a:t>
            </a:r>
          </a:p>
          <a:p>
            <a:pPr algn="just">
              <a:lnSpc>
                <a:spcPct val="150000"/>
              </a:lnSpc>
            </a:pPr>
            <a:r>
              <a:rPr lang="ru-RU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респондентов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потомки немецких колонистов из Вюртемберга, Верхнего Эльзаса, Пфальца, Баварии, Бадена и Цюриха (кантона);</a:t>
            </a:r>
          </a:p>
          <a:p>
            <a:pPr algn="just">
              <a:lnSpc>
                <a:spcPct val="150000"/>
              </a:lnSpc>
            </a:pPr>
            <a:r>
              <a:rPr lang="ru-RU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респондент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потомок колонистов из Нижней Саксонии (нетипичный случай).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Привезенные» диалекты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верхненемецкие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верхнеалеманнский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Цюрихталь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швабский, баварский (Розенталь,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Фриденталь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Нейзац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южно-франкский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Гейльбрунн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эльзасский и баденско-пфальцский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Кроненталь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нижненемецкий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(1 случай).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12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9734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Экспериментальное </a:t>
            </a: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социолингвистическое исследование: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и методы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образцы записей речи информантов, содержащие  данные, значимые а) для определения социально-территориальной принадлежности; б) специфики речевого поведения. </a:t>
            </a:r>
          </a:p>
          <a:p>
            <a:pPr algn="just">
              <a:lnSpc>
                <a:spcPct val="150000"/>
              </a:lnSpc>
            </a:pPr>
            <a:r>
              <a:rPr lang="ru-RU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r>
              <a:rPr lang="ru-RU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комплекс социолингвистических приемов исследования: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сбора данных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опрос (анкетирование), интервью (ключевые вопросы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выяснение значимых для языка моментов биографии) с записью на магнитную ленту, в том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числе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методом «скрытой» записи; наблюдения с составлением рукописных заметок и последующим их анализом;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аудитивный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сравнительный. 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43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992888" cy="18002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 ИССЛЕДОВАНИЙ</a:t>
            </a:r>
            <a:endParaRPr lang="ru-RU" sz="4000" spc="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29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Статистические 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</a:t>
            </a:r>
            <a:r>
              <a:rPr lang="ru-RU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31590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этнических немцев (5,8% населения) в Таврической губернии по переписи 1897 г.;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000 этнических немцев в Крыму в 1941 г. (до Второй Мировой войны, т.е. до вынужденного переселения на восток);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500 этнических крымских немцев (2001г.).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Типы немецких общин: динамика </a:t>
            </a:r>
            <a:endParaRPr lang="ru-RU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Устойчивый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­ 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стабильные языковые «острова: села с преобладающим или полностью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немецкоговорящим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населением: «материнские» и «дочерние» немецкие колонии в Таврической Губернии,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XIX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век – начало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века (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Friedental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Rosental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Kronental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Heilbrunn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Herzenberg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richtal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Neusatz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др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Переломный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села со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смешанноговорящим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населением, появившиеся в результате вынужденного переселения на восток (Сибирь и Средняя Азия) в начале  Второй Мировой Войны (1941 г.); фаза нестабильности в развитии языковых «островов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Ассимилирующий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-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превалирует население, не говорящее на немецком языке (со 2-й половины ХХ века); немецкие языковые «острова» разрушены, доминирует – в силу своего статуса государственного 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лингва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-франка – русский язык.   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9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17" y="296862"/>
            <a:ext cx="6840760" cy="626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080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</TotalTime>
  <Words>1003</Words>
  <Application>Microsoft Office PowerPoint</Application>
  <PresentationFormat>Экран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V Международный научный Конгресс  «Иностранная филология. Социальная и национальная вариативность языка и литературы» 09 – 24  апреля 2020 г., г. Симферополь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 ИССЛЕДОВАНИЙ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КРЫМСКИЕ НЕМЦЫ</dc:title>
  <dc:creator>Пользователь Windows</dc:creator>
  <cp:lastModifiedBy>Пользователь Windows</cp:lastModifiedBy>
  <cp:revision>25</cp:revision>
  <dcterms:created xsi:type="dcterms:W3CDTF">2020-04-03T15:34:13Z</dcterms:created>
  <dcterms:modified xsi:type="dcterms:W3CDTF">2020-04-13T08:14:10Z</dcterms:modified>
</cp:coreProperties>
</file>