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0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54" d="100"/>
          <a:sy n="54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1MQdEVo6Yc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</a:rPr>
              <a:t>ФОРМИРОВАНИЕ И ФУНКЦИОНИРОВАНИЕ МУЛЬТИЭТНОЛЕКТА НА ПРИМЕРЕ ЛОНДОНСКОГО МУЛЬТИКУЛЬТУРНОГО АНГЛИЙСКОГО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Тема доклада: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На уровне </a:t>
            </a:r>
            <a:r>
              <a:rPr lang="ru-RU" sz="2000" b="1" dirty="0">
                <a:solidFill>
                  <a:schemeClr val="bg1"/>
                </a:solidFill>
                <a:effectLst/>
              </a:rPr>
              <a:t>лексики </a:t>
            </a:r>
            <a:r>
              <a:rPr lang="ru-RU" sz="2000" dirty="0">
                <a:solidFill>
                  <a:schemeClr val="bg1"/>
                </a:solidFill>
                <a:effectLst/>
              </a:rPr>
              <a:t>социолект инкорпорирует большое количество 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заимствований из </a:t>
            </a:r>
            <a:r>
              <a:rPr lang="ru-RU" sz="2000" dirty="0">
                <a:solidFill>
                  <a:schemeClr val="bg1"/>
                </a:solidFill>
                <a:effectLst/>
              </a:rPr>
              <a:t>ямайского </a:t>
            </a:r>
            <a:r>
              <a:rPr lang="ru-RU" sz="2000" dirty="0" smtClean="0">
                <a:solidFill>
                  <a:schemeClr val="bg1"/>
                </a:solidFill>
                <a:effectLst/>
              </a:rPr>
              <a:t>английского и </a:t>
            </a:r>
            <a:r>
              <a:rPr lang="ru-RU" sz="2000" dirty="0">
                <a:solidFill>
                  <a:schemeClr val="bg1"/>
                </a:solidFill>
                <a:effectLst/>
              </a:rPr>
              <a:t>с языков других групп иммигрантов.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Блок-схема: память с посл. доступом 3"/>
          <p:cNvSpPr/>
          <p:nvPr/>
        </p:nvSpPr>
        <p:spPr>
          <a:xfrm>
            <a:off x="4211960" y="1124744"/>
            <a:ext cx="3995936" cy="230425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bg1"/>
                </a:solidFill>
              </a:rPr>
              <a:t>ПРИЛАГАТЕЛЬНЫЕ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Buff </a:t>
            </a:r>
            <a:r>
              <a:rPr lang="en-US" sz="2000" dirty="0">
                <a:solidFill>
                  <a:schemeClr val="bg1"/>
                </a:solidFill>
              </a:rPr>
              <a:t>= attractive</a:t>
            </a:r>
          </a:p>
          <a:p>
            <a:r>
              <a:rPr lang="en-US" sz="2000" dirty="0">
                <a:solidFill>
                  <a:schemeClr val="bg1"/>
                </a:solidFill>
              </a:rPr>
              <a:t>Bait = obvious</a:t>
            </a:r>
          </a:p>
          <a:p>
            <a:r>
              <a:rPr lang="en-US" sz="2000" dirty="0">
                <a:solidFill>
                  <a:schemeClr val="bg1"/>
                </a:solidFill>
              </a:rPr>
              <a:t>Clapped = ugly</a:t>
            </a:r>
          </a:p>
          <a:p>
            <a:r>
              <a:rPr lang="en-US" sz="2000" dirty="0">
                <a:solidFill>
                  <a:schemeClr val="bg1"/>
                </a:solidFill>
              </a:rPr>
              <a:t>Peak = serious </a:t>
            </a:r>
            <a:endParaRPr lang="ru-RU" sz="2000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Блок-схема: память с посл. доступом 4"/>
          <p:cNvSpPr/>
          <p:nvPr/>
        </p:nvSpPr>
        <p:spPr>
          <a:xfrm>
            <a:off x="611560" y="1988840"/>
            <a:ext cx="3744416" cy="266429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ВЫРАЖЕНИЯ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Alie</a:t>
            </a:r>
            <a:r>
              <a:rPr lang="en-US" dirty="0" smtClean="0">
                <a:solidFill>
                  <a:schemeClr val="bg1"/>
                </a:solidFill>
              </a:rPr>
              <a:t>! = I know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Dun know = Of course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Woggan</a:t>
            </a:r>
            <a:r>
              <a:rPr lang="en-US" dirty="0" smtClean="0">
                <a:solidFill>
                  <a:schemeClr val="bg1"/>
                </a:solidFill>
              </a:rPr>
              <a:t>? = How are you?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Lau </a:t>
            </a:r>
            <a:r>
              <a:rPr lang="en-US" dirty="0" err="1" smtClean="0">
                <a:solidFill>
                  <a:schemeClr val="bg1"/>
                </a:solidFill>
              </a:rPr>
              <a:t>dat</a:t>
            </a:r>
            <a:r>
              <a:rPr lang="en-US" dirty="0" smtClean="0">
                <a:solidFill>
                  <a:schemeClr val="bg1"/>
                </a:solidFill>
              </a:rPr>
              <a:t> = leave it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Блок-схема: память с посл. доступом 5"/>
          <p:cNvSpPr/>
          <p:nvPr/>
        </p:nvSpPr>
        <p:spPr>
          <a:xfrm>
            <a:off x="4644008" y="3429000"/>
            <a:ext cx="3672408" cy="2664296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СУЩЕСТВИТЕЛЬНЫЕ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Wasteman</a:t>
            </a:r>
            <a:r>
              <a:rPr lang="en-US" dirty="0" smtClean="0">
                <a:solidFill>
                  <a:schemeClr val="bg1"/>
                </a:solidFill>
              </a:rPr>
              <a:t> = worthless  person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Creps</a:t>
            </a:r>
            <a:r>
              <a:rPr lang="en-US" dirty="0" smtClean="0">
                <a:solidFill>
                  <a:schemeClr val="bg1"/>
                </a:solidFill>
              </a:rPr>
              <a:t> = shoes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Yard = house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Ends = </a:t>
            </a:r>
            <a:r>
              <a:rPr lang="en-US" dirty="0" err="1" smtClean="0">
                <a:solidFill>
                  <a:schemeClr val="bg1"/>
                </a:solidFill>
              </a:rPr>
              <a:t>neighbourhood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Fam</a:t>
            </a:r>
            <a:r>
              <a:rPr lang="en-US" dirty="0" smtClean="0">
                <a:solidFill>
                  <a:schemeClr val="bg1"/>
                </a:solidFill>
              </a:rPr>
              <a:t> = family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9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997839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Ранее использовавшийся термин </a:t>
            </a:r>
            <a:r>
              <a:rPr lang="ru-RU" sz="2400" b="1" dirty="0">
                <a:solidFill>
                  <a:schemeClr val="bg1"/>
                </a:solidFill>
              </a:rPr>
              <a:t>«</a:t>
            </a:r>
            <a:r>
              <a:rPr lang="en-US" sz="2400" b="1" dirty="0" err="1">
                <a:solidFill>
                  <a:schemeClr val="bg1"/>
                </a:solidFill>
              </a:rPr>
              <a:t>Jafaican</a:t>
            </a:r>
            <a:r>
              <a:rPr lang="ru-RU" sz="2400" b="1" dirty="0">
                <a:solidFill>
                  <a:schemeClr val="bg1"/>
                </a:solidFill>
              </a:rPr>
              <a:t>»</a:t>
            </a:r>
            <a:r>
              <a:rPr lang="ru-RU" sz="2400" dirty="0">
                <a:solidFill>
                  <a:schemeClr val="bg1"/>
                </a:solidFill>
              </a:rPr>
              <a:t> для обозначения МЛА говорит о том, что обширный инвентарь заимствований с ямайского английского, а также гласные, схожие по звучанию с гласными из вариантов английского, на котором говорят жители стран Карибского бассейна, ассоциировали МЛА с речью афроамериканского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24197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Дж. </a:t>
            </a:r>
            <a:r>
              <a:rPr lang="ru-RU" sz="2400" dirty="0" err="1">
                <a:solidFill>
                  <a:schemeClr val="bg1"/>
                </a:solidFill>
              </a:rPr>
              <a:t>Чешир</a:t>
            </a:r>
            <a:r>
              <a:rPr lang="ru-RU" sz="2400" dirty="0">
                <a:solidFill>
                  <a:schemeClr val="bg1"/>
                </a:solidFill>
              </a:rPr>
              <a:t> и другие авторы говорят о том, что для успешной интеграции в социум во взрослой жизни молодежи из части Лондона, говорящей на МЛА, не следует запрещать использовать данную форму языка в школах и при трудоустройстве. Напротив, молодые люди, способные на переключение кодов, что было продемонстрировано ими в разговорах с представителями властей, в ролевых играх об устройстве на работу, в основном осведомлены о стандартной форме английского языка и тех речевых регистрах, в которых желательно ее употребление.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Ведущие </a:t>
            </a:r>
            <a:r>
              <a:rPr lang="ru-RU" sz="2400" dirty="0" err="1">
                <a:solidFill>
                  <a:schemeClr val="bg1"/>
                </a:solidFill>
              </a:rPr>
              <a:t>видеоблогов</a:t>
            </a:r>
            <a:r>
              <a:rPr lang="ru-RU" sz="2400" dirty="0">
                <a:solidFill>
                  <a:schemeClr val="bg1"/>
                </a:solidFill>
              </a:rPr>
              <a:t>, молодые белые британцы, знакомящие подписчиков с МЛА, объясняют употребление </a:t>
            </a:r>
            <a:r>
              <a:rPr lang="en-US" sz="2400" i="1" dirty="0">
                <a:solidFill>
                  <a:schemeClr val="bg1"/>
                </a:solidFill>
              </a:rPr>
              <a:t>You was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вместо </a:t>
            </a:r>
            <a:r>
              <a:rPr lang="en-US" sz="2400" i="1" dirty="0">
                <a:solidFill>
                  <a:schemeClr val="bg1"/>
                </a:solidFill>
              </a:rPr>
              <a:t>You were</a:t>
            </a:r>
            <a:r>
              <a:rPr lang="ru-RU" sz="2400" dirty="0">
                <a:solidFill>
                  <a:schemeClr val="bg1"/>
                </a:solidFill>
              </a:rPr>
              <a:t> тем, что тот или иной интервьюируемый «выбирает нестандартный вариант», тогда как старшее поколение посчитает ошибкой подобное употребление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43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https://www.youtube.com/watch?v=1MQdEVo6YcI</a:t>
            </a:r>
            <a:endParaRPr lang="ru-RU" sz="2400" dirty="0"/>
          </a:p>
        </p:txBody>
      </p:sp>
      <p:pic>
        <p:nvPicPr>
          <p:cNvPr id="2050" name="Picture 2" descr="C:\Users\123go\OneDrive\Рабочий стол\d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78606"/>
            <a:ext cx="7021414" cy="396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606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23go\OneDrive\Рабочий стол\ee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634365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817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Лингвисты считают перспективным введение в учебных заведениях курса о языковом разнообразии на территории Великобритании, составления карты диалектов и </a:t>
            </a:r>
            <a:r>
              <a:rPr lang="ru-RU" dirty="0" err="1"/>
              <a:t>социолектов</a:t>
            </a:r>
            <a:r>
              <a:rPr lang="ru-RU" dirty="0"/>
              <a:t> для учителей и обучающихся. По их мнению, в дальнейшем это позволит молодежи осознанно  овладеть знанием как своей, так и других форм языка, и наряду с расовой и этнической толерантностью будет способствовать взаимопониманию между представителями </a:t>
            </a:r>
            <a:r>
              <a:rPr lang="ru-RU" dirty="0" err="1"/>
              <a:t>мультиэтноса</a:t>
            </a:r>
            <a:r>
              <a:rPr lang="ru-RU" dirty="0"/>
              <a:t>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73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23go\OneDrive\Рабочий стол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92" y="1844824"/>
            <a:ext cx="780869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98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</a:rPr>
              <a:t>ф</a:t>
            </a:r>
            <a:r>
              <a:rPr lang="ru-RU" dirty="0" smtClean="0">
                <a:solidFill>
                  <a:srgbClr val="002060"/>
                </a:solidFill>
              </a:rPr>
              <a:t>орма языка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</a:rPr>
              <a:t>этнически нейтральная </a:t>
            </a:r>
            <a:r>
              <a:rPr lang="ru-RU" dirty="0">
                <a:solidFill>
                  <a:srgbClr val="002060"/>
                </a:solidFill>
              </a:rPr>
              <a:t>по своей сути, </a:t>
            </a:r>
            <a:r>
              <a:rPr lang="ru-RU" dirty="0" smtClean="0">
                <a:solidFill>
                  <a:srgbClr val="002060"/>
                </a:solidFill>
              </a:rPr>
              <a:t>объединяющая </a:t>
            </a:r>
            <a:r>
              <a:rPr lang="ru-RU" dirty="0">
                <a:solidFill>
                  <a:srgbClr val="002060"/>
                </a:solidFill>
              </a:rPr>
              <a:t>говорящих, принадлежащих к различным этносам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  <a:effectLst/>
              </a:rPr>
              <a:t>Термин «мультиэтнолект»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chemeClr val="bg1"/>
                </a:solidFill>
              </a:rPr>
              <a:t>Хронологически</a:t>
            </a:r>
            <a:r>
              <a:rPr lang="ru-RU" dirty="0" smtClean="0">
                <a:solidFill>
                  <a:schemeClr val="bg1"/>
                </a:solidFill>
              </a:rPr>
              <a:t>: к </a:t>
            </a:r>
            <a:r>
              <a:rPr lang="ru-RU" dirty="0">
                <a:solidFill>
                  <a:schemeClr val="bg1"/>
                </a:solidFill>
              </a:rPr>
              <a:t>концу прошлого </a:t>
            </a:r>
            <a:r>
              <a:rPr lang="ru-RU" dirty="0" smtClean="0">
                <a:solidFill>
                  <a:schemeClr val="bg1"/>
                </a:solidFill>
              </a:rPr>
              <a:t>века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Географически: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East </a:t>
            </a:r>
            <a:r>
              <a:rPr lang="en-US" dirty="0">
                <a:solidFill>
                  <a:schemeClr val="bg1"/>
                </a:solidFill>
              </a:rPr>
              <a:t>End </a:t>
            </a: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smtClean="0">
                <a:solidFill>
                  <a:schemeClr val="bg1"/>
                </a:solidFill>
              </a:rPr>
              <a:t>Ло</a:t>
            </a:r>
            <a:r>
              <a:rPr lang="ru-RU" dirty="0">
                <a:solidFill>
                  <a:schemeClr val="bg1"/>
                </a:solidFill>
              </a:rPr>
              <a:t>ндоне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Количество языков, употребляемых жителями местности </a:t>
            </a:r>
            <a:r>
              <a:rPr lang="ru-RU" dirty="0" err="1">
                <a:solidFill>
                  <a:schemeClr val="bg1"/>
                </a:solidFill>
              </a:rPr>
              <a:t>Хакни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en-US" dirty="0">
                <a:solidFill>
                  <a:schemeClr val="bg1"/>
                </a:solidFill>
              </a:rPr>
              <a:t>Hackney</a:t>
            </a:r>
            <a:r>
              <a:rPr lang="ru-RU" dirty="0">
                <a:solidFill>
                  <a:schemeClr val="bg1"/>
                </a:solidFill>
              </a:rPr>
              <a:t>) в </a:t>
            </a:r>
            <a:r>
              <a:rPr lang="ru-RU" dirty="0" err="1">
                <a:solidFill>
                  <a:schemeClr val="bg1"/>
                </a:solidFill>
              </a:rPr>
              <a:t>Ист</a:t>
            </a:r>
            <a:r>
              <a:rPr lang="ru-RU" dirty="0">
                <a:solidFill>
                  <a:schemeClr val="bg1"/>
                </a:solidFill>
              </a:rPr>
              <a:t> Энде, выросло с 26 в 2000 году до 88 в 2011 году, уровень владения английским языком у родителей и детей разнится (национальные варианты, креолизированные идиомы, слышимый преимущественно от старшего населения Кокни).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effectLst/>
              </a:rPr>
              <a:t>Возникновение лондонского мультикультурного английского/</a:t>
            </a:r>
            <a:r>
              <a:rPr lang="en-US" dirty="0">
                <a:solidFill>
                  <a:srgbClr val="002060"/>
                </a:solidFill>
                <a:effectLst/>
              </a:rPr>
              <a:t>Multicultural London English</a:t>
            </a:r>
            <a:r>
              <a:rPr lang="ru-RU" dirty="0">
                <a:solidFill>
                  <a:srgbClr val="002060"/>
                </a:solidFill>
                <a:effectLst/>
              </a:rPr>
              <a:t> (МЛА/</a:t>
            </a:r>
            <a:r>
              <a:rPr lang="en-US" dirty="0">
                <a:solidFill>
                  <a:srgbClr val="002060"/>
                </a:solidFill>
                <a:effectLst/>
              </a:rPr>
              <a:t>MLE</a:t>
            </a:r>
            <a:r>
              <a:rPr lang="ru-RU" dirty="0">
                <a:solidFill>
                  <a:srgbClr val="002060"/>
                </a:solidFill>
                <a:effectLst/>
              </a:rPr>
              <a:t>)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84318"/>
            <a:ext cx="6624736" cy="550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098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Р. </a:t>
            </a:r>
            <a:r>
              <a:rPr lang="ru-RU" dirty="0" err="1">
                <a:solidFill>
                  <a:srgbClr val="C00000"/>
                </a:solidFill>
              </a:rPr>
              <a:t>Драммонд</a:t>
            </a:r>
            <a:r>
              <a:rPr lang="ru-RU" dirty="0">
                <a:solidFill>
                  <a:srgbClr val="C00000"/>
                </a:solidFill>
              </a:rPr>
              <a:t> в 2016 году предложил термин «</a:t>
            </a:r>
            <a:r>
              <a:rPr lang="ru-RU" dirty="0" err="1">
                <a:solidFill>
                  <a:srgbClr val="C00000"/>
                </a:solidFill>
              </a:rPr>
              <a:t>Multicultural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Urban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British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English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dirty="0">
                <a:solidFill>
                  <a:srgbClr val="C00000"/>
                </a:solidFill>
              </a:rPr>
              <a:t>Подобные идиомы возникают не только в Лондоне и в других больших городах Великобритании (Манчестер), но также и в повсеместно </a:t>
            </a:r>
            <a:r>
              <a:rPr lang="ru-RU" dirty="0" smtClean="0">
                <a:solidFill>
                  <a:srgbClr val="C00000"/>
                </a:solidFill>
              </a:rPr>
              <a:t>Европе.</a:t>
            </a:r>
          </a:p>
          <a:p>
            <a:r>
              <a:rPr lang="ru-RU" dirty="0">
                <a:solidFill>
                  <a:srgbClr val="C00000"/>
                </a:solidFill>
              </a:rPr>
              <a:t>Н</a:t>
            </a:r>
            <a:r>
              <a:rPr lang="ru-RU" dirty="0" smtClean="0">
                <a:solidFill>
                  <a:srgbClr val="C00000"/>
                </a:solidFill>
              </a:rPr>
              <a:t>аблюдение </a:t>
            </a:r>
            <a:r>
              <a:rPr lang="ru-RU" dirty="0">
                <a:solidFill>
                  <a:srgbClr val="C00000"/>
                </a:solidFill>
              </a:rPr>
              <a:t>возникновения и формирования </a:t>
            </a:r>
            <a:r>
              <a:rPr lang="ru-RU" dirty="0" err="1">
                <a:solidFill>
                  <a:srgbClr val="C00000"/>
                </a:solidFill>
              </a:rPr>
              <a:t>мультиэтнолектов</a:t>
            </a:r>
            <a:r>
              <a:rPr lang="ru-RU" dirty="0">
                <a:solidFill>
                  <a:srgbClr val="C00000"/>
                </a:solidFill>
              </a:rPr>
              <a:t> является интригующим и захватывающим процессом. </a:t>
            </a:r>
            <a:r>
              <a:rPr lang="ru-RU" dirty="0" smtClean="0">
                <a:solidFill>
                  <a:srgbClr val="C00000"/>
                </a:solidFill>
              </a:rPr>
              <a:t>Мы имеем </a:t>
            </a:r>
            <a:r>
              <a:rPr lang="ru-RU" dirty="0">
                <a:solidFill>
                  <a:srgbClr val="C00000"/>
                </a:solidFill>
              </a:rPr>
              <a:t>возможность наблюдать языковое изменение «из первых рук», а не сравнивать состояние языка на сегодняшний день с зафиксированным в источниках сотни лет назад.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9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На  </a:t>
            </a:r>
            <a:r>
              <a:rPr lang="ru-RU" sz="2200" dirty="0">
                <a:solidFill>
                  <a:schemeClr val="accent4">
                    <a:lumMod val="50000"/>
                  </a:schemeClr>
                </a:solidFill>
              </a:rPr>
              <a:t>уровне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грамматики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отмечают: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- использование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man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» в качестве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местоимения,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«I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don’t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care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what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my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girl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looks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like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it’s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her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personality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man’s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looking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4">
                    <a:lumMod val="50000"/>
                  </a:schemeClr>
                </a:solidFill>
              </a:rPr>
              <a:t>at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» = 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I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m looking at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конструкция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this is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+говорящий,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is my mum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 boyfriend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“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put that in your pocket now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”», схожее с 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say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» или 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be like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» для введения прямой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речи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выбор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who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для введения придаточного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предложения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связующий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оборот речи </a:t>
            </a:r>
            <a:r>
              <a:rPr lang="en-US" sz="2000" i="1" dirty="0" err="1" smtClean="0">
                <a:solidFill>
                  <a:schemeClr val="accent4">
                    <a:lumMod val="50000"/>
                  </a:schemeClr>
                </a:solidFill>
              </a:rPr>
              <a:t>innit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 разделительном вопросе и заменяет вопросительную часть после запятой, унифицируя местоимение и вспомогательный глагол для облегчения данной грамматической конструкции, например, 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You like football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innit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?» вместо «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You like football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don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 you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?»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тенденция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к унификации числа глагола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to be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в прошедшем времени: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I was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you was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и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I </a:t>
            </a:r>
            <a:r>
              <a:rPr lang="en-US" sz="2000" i="1" dirty="0" err="1">
                <a:solidFill>
                  <a:schemeClr val="accent4">
                    <a:lumMod val="50000"/>
                  </a:schemeClr>
                </a:solidFill>
              </a:rPr>
              <a:t>weren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you </a:t>
            </a:r>
            <a:r>
              <a:rPr lang="en-US" sz="2000" i="1" dirty="0" err="1">
                <a:solidFill>
                  <a:schemeClr val="accent4">
                    <a:lumMod val="50000"/>
                  </a:schemeClr>
                </a:solidFill>
              </a:rPr>
              <a:t>weren</a:t>
            </a:r>
            <a:r>
              <a:rPr lang="ru-RU" sz="2000" i="1" dirty="0">
                <a:solidFill>
                  <a:schemeClr val="accent4">
                    <a:lumMod val="50000"/>
                  </a:schemeClr>
                </a:solidFill>
              </a:rPr>
              <a:t>’</a:t>
            </a:r>
            <a:r>
              <a:rPr lang="en-US" sz="2000" i="1" dirty="0">
                <a:solidFill>
                  <a:schemeClr val="accent4">
                    <a:lumMod val="50000"/>
                  </a:schemeClr>
                </a:solidFill>
              </a:rPr>
              <a:t>t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1244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3600" b="1" dirty="0">
                <a:solidFill>
                  <a:srgbClr val="C00000"/>
                </a:solidFill>
                <a:effectLst/>
              </a:rPr>
              <a:t>Характеристики МЛА на всех уровнях языка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39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В парадигме согласных наблюдается  </a:t>
            </a:r>
          </a:p>
          <a:p>
            <a:r>
              <a:rPr lang="ru-RU" dirty="0">
                <a:solidFill>
                  <a:schemeClr val="bg1"/>
                </a:solidFill>
              </a:rPr>
              <a:t>- велярный сдвиг взрывного [</a:t>
            </a:r>
            <a:r>
              <a:rPr lang="en-US" dirty="0">
                <a:solidFill>
                  <a:schemeClr val="bg1"/>
                </a:solidFill>
              </a:rPr>
              <a:t>k</a:t>
            </a:r>
            <a:r>
              <a:rPr lang="ru-RU" dirty="0">
                <a:solidFill>
                  <a:schemeClr val="bg1"/>
                </a:solidFill>
              </a:rPr>
              <a:t>] перед гласными низкого подъема заднего ряда; </a:t>
            </a:r>
          </a:p>
          <a:p>
            <a:r>
              <a:rPr lang="ru-RU" dirty="0">
                <a:solidFill>
                  <a:schemeClr val="bg1"/>
                </a:solidFill>
              </a:rPr>
              <a:t> - молодые носители МЛА отбрасывают начальный [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ru-RU" dirty="0">
                <a:solidFill>
                  <a:schemeClr val="bg1"/>
                </a:solidFill>
              </a:rPr>
              <a:t>] в гораздо меньшей степени, чем другие жители региона Южная Англия, тогда как в Кокни начальный [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ru-RU" dirty="0">
                <a:solidFill>
                  <a:schemeClr val="bg1"/>
                </a:solidFill>
              </a:rPr>
              <a:t>], как правило, не произносится.  </a:t>
            </a:r>
          </a:p>
          <a:p>
            <a:r>
              <a:rPr lang="ru-RU" dirty="0">
                <a:solidFill>
                  <a:schemeClr val="bg1"/>
                </a:solidFill>
              </a:rPr>
              <a:t>- тенденция замены межзубных [θ] [ð] лабиодентальными [</a:t>
            </a:r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ru-RU" dirty="0">
                <a:solidFill>
                  <a:schemeClr val="bg1"/>
                </a:solidFill>
              </a:rPr>
              <a:t>] [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ru-RU" dirty="0">
                <a:solidFill>
                  <a:schemeClr val="bg1"/>
                </a:solidFill>
              </a:rPr>
              <a:t>] и дентальным [</a:t>
            </a: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ru-RU" dirty="0">
                <a:solidFill>
                  <a:schemeClr val="bg1"/>
                </a:solidFill>
              </a:rPr>
              <a:t>] (</a:t>
            </a:r>
            <a:r>
              <a:rPr lang="en-US" dirty="0" err="1">
                <a:solidFill>
                  <a:schemeClr val="bg1"/>
                </a:solidFill>
              </a:rPr>
              <a:t>Th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fronting</a:t>
            </a:r>
            <a:r>
              <a:rPr lang="ru-RU" dirty="0">
                <a:solidFill>
                  <a:schemeClr val="bg1"/>
                </a:solidFill>
              </a:rPr>
              <a:t>) характерна для ряда </a:t>
            </a:r>
            <a:r>
              <a:rPr lang="ru-RU" dirty="0" err="1">
                <a:solidFill>
                  <a:schemeClr val="bg1"/>
                </a:solidFill>
              </a:rPr>
              <a:t>социолектов</a:t>
            </a:r>
            <a:r>
              <a:rPr lang="ru-RU" dirty="0">
                <a:solidFill>
                  <a:schemeClr val="bg1"/>
                </a:solidFill>
              </a:rPr>
              <a:t> и национальных вариантов, в большой степени для МЛА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effectLst/>
              </a:rPr>
              <a:t>На </a:t>
            </a:r>
            <a:r>
              <a:rPr lang="ru-RU" sz="2400" b="1" dirty="0">
                <a:solidFill>
                  <a:srgbClr val="C00000"/>
                </a:solidFill>
                <a:effectLst/>
              </a:rPr>
              <a:t>фонетическом</a:t>
            </a:r>
            <a:r>
              <a:rPr lang="ru-RU" sz="2400" dirty="0">
                <a:solidFill>
                  <a:srgbClr val="C00000"/>
                </a:solidFill>
                <a:effectLst/>
              </a:rPr>
              <a:t> уровне инновации затрагивают как сегментный, так и суперсегментный уровень </a:t>
            </a:r>
            <a:r>
              <a:rPr lang="ru-RU" sz="2400" dirty="0" smtClean="0">
                <a:solidFill>
                  <a:srgbClr val="C00000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</a:rPr>
              <a:t>(</a:t>
            </a:r>
            <a:r>
              <a:rPr lang="ru-RU" sz="2400" dirty="0">
                <a:solidFill>
                  <a:srgbClr val="C00000"/>
                </a:solidFill>
                <a:effectLst/>
              </a:rPr>
              <a:t>ударение, интонация)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35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В системе гласных такие изменения, как  </a:t>
            </a:r>
          </a:p>
          <a:p>
            <a:r>
              <a:rPr lang="ru-RU" dirty="0">
                <a:solidFill>
                  <a:schemeClr val="bg1"/>
                </a:solidFill>
              </a:rPr>
              <a:t>- сужение дифтонга [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ru-RU" dirty="0">
                <a:solidFill>
                  <a:schemeClr val="bg1"/>
                </a:solidFill>
              </a:rPr>
              <a:t>ɪ] в </a:t>
            </a:r>
            <a:r>
              <a:rPr lang="en-US" dirty="0">
                <a:solidFill>
                  <a:schemeClr val="bg1"/>
                </a:solidFill>
              </a:rPr>
              <a:t>FACE </a:t>
            </a:r>
            <a:r>
              <a:rPr lang="ru-RU" dirty="0">
                <a:solidFill>
                  <a:schemeClr val="bg1"/>
                </a:solidFill>
              </a:rPr>
              <a:t>вплоть до монофтонгизации [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ru-RU" dirty="0">
                <a:solidFill>
                  <a:schemeClr val="bg1"/>
                </a:solidFill>
              </a:rPr>
              <a:t>], тогда как в Кокни дифтонг, напротив, более широкий в ядерном элементе [</a:t>
            </a:r>
            <a:r>
              <a:rPr lang="ru-RU" dirty="0" err="1">
                <a:solidFill>
                  <a:schemeClr val="bg1"/>
                </a:solidFill>
              </a:rPr>
              <a:t>ӕɪ</a:t>
            </a:r>
            <a:r>
              <a:rPr lang="ru-RU" dirty="0">
                <a:solidFill>
                  <a:schemeClr val="bg1"/>
                </a:solidFill>
              </a:rPr>
              <a:t>]. </a:t>
            </a:r>
          </a:p>
          <a:p>
            <a:r>
              <a:rPr lang="ru-RU" dirty="0">
                <a:solidFill>
                  <a:schemeClr val="bg1"/>
                </a:solidFill>
              </a:rPr>
              <a:t> - для неопределенного артикля свойственна форма </a:t>
            </a:r>
            <a:r>
              <a:rPr lang="en-US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гораздо чаще, чем </a:t>
            </a:r>
            <a:r>
              <a:rPr lang="en-US" i="1" dirty="0">
                <a:solidFill>
                  <a:schemeClr val="bg1"/>
                </a:solidFill>
              </a:rPr>
              <a:t>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u-RU" i="1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a banana</a:t>
            </a:r>
            <a:r>
              <a:rPr lang="ru-RU" i="1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a apple</a:t>
            </a:r>
            <a:r>
              <a:rPr lang="ru-RU" i="1" dirty="0">
                <a:solidFill>
                  <a:schemeClr val="bg1"/>
                </a:solidFill>
              </a:rPr>
              <a:t>)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Ритм речи характеризуют как стаккато из-за более частого и отрывистого чередования ударных и безударных слогов.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73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2402</TotalTime>
  <Words>640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Тема доклада:</vt:lpstr>
      <vt:lpstr>Презентация PowerPoint</vt:lpstr>
      <vt:lpstr>Термин «мультиэтнолект»</vt:lpstr>
      <vt:lpstr>Возникновение лондонского мультикультурного английского/Multicultural London English (МЛА/MLE) </vt:lpstr>
      <vt:lpstr>Презентация PowerPoint</vt:lpstr>
      <vt:lpstr>Презентация PowerPoint</vt:lpstr>
      <vt:lpstr> Характеристики МЛА на всех уровнях языка </vt:lpstr>
      <vt:lpstr>На фонетическом уровне инновации затрагивают как сегментный, так и суперсегментный уровень  (ударение, интонация)</vt:lpstr>
      <vt:lpstr>Презентация PowerPoint</vt:lpstr>
      <vt:lpstr>На уровне лексики социолект инкорпорирует большое количество заимствований из ямайского английского и с языков других групп иммигрантов.</vt:lpstr>
      <vt:lpstr>Презентация PowerPoint</vt:lpstr>
      <vt:lpstr>Презентация PowerPoint</vt:lpstr>
      <vt:lpstr>https://www.youtube.com/watch?v=1MQdEVo6YcI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доклада:</dc:title>
  <dc:creator>User</dc:creator>
  <cp:lastModifiedBy>123gogo123111@gmail.com</cp:lastModifiedBy>
  <cp:revision>6</cp:revision>
  <dcterms:created xsi:type="dcterms:W3CDTF">2020-04-12T16:43:26Z</dcterms:created>
  <dcterms:modified xsi:type="dcterms:W3CDTF">2020-04-14T19:16:50Z</dcterms:modified>
</cp:coreProperties>
</file>