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8AF76-5C0C-47A3-97DF-315EAA5220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C27D2-2556-42AA-A422-CF99600E1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8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19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2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5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4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7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21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85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3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17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19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69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8130-2DDF-47B1-9556-F62C4FAA60F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D1E6-C726-4A7D-8FD3-91E46A201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2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/>
              <a:t>ОПЫТ ПРАГМАСИНТАКСИЧЕСКОГО МОДЕЛИРОВАНИЯ ТЕКСТОВ ДЛЯ ЧТЕНИЯ ДЛЯ ТЕХНИЧЕСКИХ ВУЗОВ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800" dirty="0"/>
          </a:p>
          <a:p>
            <a:endParaRPr lang="en-US" sz="1800" dirty="0" smtClean="0"/>
          </a:p>
          <a:p>
            <a:pPr algn="r"/>
            <a:r>
              <a:rPr lang="ru-RU" sz="1800" dirty="0" smtClean="0"/>
              <a:t>Мария </a:t>
            </a:r>
            <a:r>
              <a:rPr lang="ru-RU" sz="1800" dirty="0" err="1" smtClean="0"/>
              <a:t>Оберюхтина</a:t>
            </a:r>
            <a:endParaRPr lang="ru-RU" sz="1800" dirty="0" smtClean="0"/>
          </a:p>
          <a:p>
            <a:pPr algn="r"/>
            <a:r>
              <a:rPr lang="ru-RU" sz="1800" dirty="0" smtClean="0"/>
              <a:t>Аспирант кафедры английского языкознания МГУ им. М. В. Ломоносова</a:t>
            </a:r>
            <a:endParaRPr lang="en-US" sz="1800" dirty="0"/>
          </a:p>
          <a:p>
            <a:pPr algn="r"/>
            <a:r>
              <a:rPr lang="ru-RU" sz="1800" dirty="0" smtClean="0"/>
              <a:t>Научный руководитель: Филиппова М. М.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8584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567423" y="285727"/>
            <a:ext cx="5164637" cy="5719287"/>
          </a:xfrm>
          <a:prstGeom prst="roundRect">
            <a:avLst>
              <a:gd name="adj" fmla="val 176"/>
            </a:avLst>
          </a:prstGeom>
          <a:solidFill>
            <a:srgbClr val="FFFFFF">
              <a:alpha val="64999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Каким образом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666666"/>
                </a:solidFill>
              </a:rPr>
              <a:t>с</a:t>
            </a:r>
            <a:r>
              <a:rPr lang="ru-RU" sz="3200" b="1" dirty="0" smtClean="0">
                <a:solidFill>
                  <a:srgbClr val="666666"/>
                </a:solidFill>
              </a:rPr>
              <a:t>оотносятся прагматика,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грамматика, стилистика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 текста и преподавание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 навыка чтения</a:t>
            </a:r>
            <a:r>
              <a:rPr lang="en-US" sz="3200" b="1" dirty="0" smtClean="0">
                <a:solidFill>
                  <a:srgbClr val="666666"/>
                </a:solidFill>
              </a:rPr>
              <a:t>?</a:t>
            </a:r>
            <a:endParaRPr lang="ru-RU" sz="3200" b="1" dirty="0" smtClean="0">
              <a:solidFill>
                <a:srgbClr val="666666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Какой метод необходимо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 использовать для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комплексного изучения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 текстов в аудитории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666666"/>
                </a:solidFill>
              </a:rPr>
              <a:t>технического вуза?</a:t>
            </a:r>
            <a:endParaRPr lang="en-US" sz="3200" b="1" dirty="0">
              <a:solidFill>
                <a:srgbClr val="66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5958" y="285727"/>
            <a:ext cx="42121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Гипотеза: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чтение </a:t>
            </a:r>
            <a:r>
              <a:rPr lang="ru-RU" sz="2000" dirty="0"/>
              <a:t>и изучение текстов требует комплексного </a:t>
            </a:r>
            <a:r>
              <a:rPr lang="ru-RU" sz="2000" dirty="0" err="1"/>
              <a:t>прагмалингвистического</a:t>
            </a:r>
            <a:r>
              <a:rPr lang="ru-RU" sz="2000" dirty="0"/>
              <a:t> подхода к восприятию и разбору текста — не только синтаксического, но и фонетического, и стилистического </a:t>
            </a:r>
            <a:r>
              <a:rPr lang="ru-RU" sz="2000" dirty="0" smtClean="0"/>
              <a:t>– ведь конечной </a:t>
            </a:r>
            <a:r>
              <a:rPr lang="ru-RU" sz="2000" dirty="0"/>
              <a:t>целью чтения является как выработка навыков чтения различных видов, так и выход на активные </a:t>
            </a:r>
            <a:r>
              <a:rPr lang="ru-RU" sz="2000" dirty="0" smtClean="0"/>
              <a:t>языковые навыки. Именно синтаксическое моделирование может оказаться наиболее актуальным для студентов технического вуза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Активное участие студентов в отборе и трансформации материала играет важную роль </a:t>
            </a:r>
            <a:r>
              <a:rPr lang="ru-RU" sz="2000" dirty="0"/>
              <a:t>в</a:t>
            </a:r>
            <a:r>
              <a:rPr lang="ru-RU" sz="2000" dirty="0" smtClean="0"/>
              <a:t> развитии у них необходимых навыков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9228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7329" y="403192"/>
            <a:ext cx="8143932" cy="2786082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ru-RU" sz="2700" b="1" dirty="0" smtClean="0">
                <a:latin typeface="+mn-lt"/>
              </a:rPr>
              <a:t>Цели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</a:t>
            </a:r>
            <a:r>
              <a:rPr lang="ru-RU" sz="3100" dirty="0">
                <a:latin typeface="+mn-lt"/>
              </a:rPr>
              <a:t/>
            </a:r>
            <a:br>
              <a:rPr lang="ru-RU" sz="3100" dirty="0">
                <a:latin typeface="+mn-lt"/>
              </a:rPr>
            </a:br>
            <a:r>
              <a:rPr lang="ru-RU" sz="2700" dirty="0" smtClean="0">
                <a:latin typeface="+mn-lt"/>
              </a:rPr>
              <a:t>выяснить, как смоделированный с учетом теории </a:t>
            </a:r>
            <a:r>
              <a:rPr lang="ru-RU" sz="2700" dirty="0" err="1" smtClean="0">
                <a:latin typeface="+mn-lt"/>
              </a:rPr>
              <a:t>прагмалингвистического</a:t>
            </a:r>
            <a:r>
              <a:rPr lang="ru-RU" sz="2700" dirty="0" smtClean="0">
                <a:latin typeface="+mn-lt"/>
              </a:rPr>
              <a:t> анализа и моделирования текст помогает студентам неязыковых вузов развивать различные языковые навыки и активно вовлекаться в учебный процесс и моделировать его;</a:t>
            </a:r>
            <a:r>
              <a:rPr lang="en-US" sz="2700" dirty="0">
                <a:latin typeface="+mn-lt"/>
              </a:rPr>
              <a:t/>
            </a:r>
            <a:br>
              <a:rPr lang="en-US" sz="2700" dirty="0">
                <a:latin typeface="+mn-lt"/>
              </a:rPr>
            </a:br>
            <a:r>
              <a:rPr lang="en-US" sz="2700" dirty="0" smtClean="0">
                <a:latin typeface="+mn-lt"/>
              </a:rPr>
              <a:t/>
            </a:r>
            <a:br>
              <a:rPr lang="en-US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разработать методику чтения текстов в аудитории.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859757" y="3189274"/>
            <a:ext cx="74295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Методы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r>
              <a:rPr lang="ru-RU" sz="5400" dirty="0" smtClean="0"/>
              <a:t> </a:t>
            </a:r>
            <a:r>
              <a:rPr lang="ru-RU" sz="2400" dirty="0" smtClean="0"/>
              <a:t>выбор адекватного цели текста;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- Последовательный анализ </a:t>
            </a:r>
            <a:r>
              <a:rPr lang="ru-RU" sz="2400" dirty="0"/>
              <a:t>и синтез </a:t>
            </a:r>
            <a:r>
              <a:rPr lang="ru-RU" sz="2400" dirty="0" smtClean="0"/>
              <a:t>текста, описание этапов работы с текстом.</a:t>
            </a: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881349" y="8482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782033" y="2737582"/>
            <a:ext cx="978408" cy="451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63777" y="38430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881349" y="52073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7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14290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         </a:t>
            </a:r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303662" y="868322"/>
            <a:ext cx="8831855" cy="5989678"/>
          </a:xfrm>
          <a:prstGeom prst="roundRect">
            <a:avLst>
              <a:gd name="adj" fmla="val 102"/>
            </a:avLst>
          </a:prstGeom>
          <a:solidFill>
            <a:srgbClr val="E6E6FF">
              <a:alpha val="64999"/>
            </a:srgbClr>
          </a:solidFill>
          <a:ln w="9360">
            <a:solidFill>
              <a:srgbClr val="008080"/>
            </a:solidFill>
            <a:prstDash val="sysDot"/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-</a:t>
            </a:r>
            <a:r>
              <a:rPr lang="ru-RU" sz="2400" dirty="0" smtClean="0">
                <a:solidFill>
                  <a:srgbClr val="000000"/>
                </a:solidFill>
              </a:rPr>
              <a:t> как показывает эмпирическое исследование, детальная работа над текстом позволяет студентам  лучше понимать намерения автора и персонажей, концентрироваться на грамматических, стилистических и фонетических особенностях текста и связывать явления на разных языковых уровнях между собой;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-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н</a:t>
            </a:r>
            <a:r>
              <a:rPr lang="ru-RU" sz="2400" dirty="0" smtClean="0">
                <a:solidFill>
                  <a:srgbClr val="000000"/>
                </a:solidFill>
              </a:rPr>
              <a:t>ад некоторыми аспектами языка в аудитории в техническом вузе необходимо работать тщательнее, некоторым уделять не так много внимания;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-</a:t>
            </a:r>
            <a:r>
              <a:rPr lang="ru-RU" sz="2400" dirty="0" smtClean="0">
                <a:solidFill>
                  <a:srgbClr val="000000"/>
                </a:solidFill>
              </a:rPr>
              <a:t> когда студенты вовлекаются в процесс </a:t>
            </a:r>
            <a:r>
              <a:rPr lang="ru-RU" sz="2400" dirty="0" err="1" smtClean="0">
                <a:solidFill>
                  <a:srgbClr val="000000"/>
                </a:solidFill>
              </a:rPr>
              <a:t>прагмасинтаксического</a:t>
            </a:r>
            <a:r>
              <a:rPr lang="ru-RU" sz="2400" dirty="0" smtClean="0">
                <a:solidFill>
                  <a:srgbClr val="000000"/>
                </a:solidFill>
              </a:rPr>
              <a:t> моделирования, они лучше усваивают темы, связанные с прорабатываемыми </a:t>
            </a:r>
            <a:r>
              <a:rPr lang="ru-RU" sz="2400" dirty="0">
                <a:solidFill>
                  <a:srgbClr val="000000"/>
                </a:solidFill>
              </a:rPr>
              <a:t>г</a:t>
            </a:r>
            <a:r>
              <a:rPr lang="ru-RU" sz="2400" dirty="0" smtClean="0">
                <a:solidFill>
                  <a:srgbClr val="000000"/>
                </a:solidFill>
              </a:rPr>
              <a:t>рамматическими структурами, их грамматической семантикой, интонированием.</a:t>
            </a:r>
            <a:endParaRPr lang="fr-F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8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1.Ахманова О. С., Магидова И. М. Прагматическая лингвистика,</a:t>
            </a:r>
          </a:p>
          <a:p>
            <a:r>
              <a:rPr lang="ru-RU" dirty="0" err="1"/>
              <a:t>прагмалингвистика</a:t>
            </a:r>
            <a:r>
              <a:rPr lang="ru-RU" dirty="0"/>
              <a:t> и лингвистическая прагматика // Вопросы</a:t>
            </a:r>
          </a:p>
          <a:p>
            <a:r>
              <a:rPr lang="ru-RU" dirty="0"/>
              <a:t>языкознания. – 1978 – № 3, С. 43–48.</a:t>
            </a:r>
          </a:p>
          <a:p>
            <a:r>
              <a:rPr lang="ru-RU" dirty="0"/>
              <a:t>2 Назарова Т. Б. «Словарный состав современного английского языка на</a:t>
            </a:r>
          </a:p>
          <a:p>
            <a:r>
              <a:rPr lang="ru-RU" dirty="0"/>
              <a:t>продвинутом этапе обучения / </a:t>
            </a:r>
            <a:r>
              <a:rPr lang="fr-FR" dirty="0"/>
              <a:t>Vocabulary Acquisition as Ongoing</a:t>
            </a:r>
          </a:p>
          <a:p>
            <a:r>
              <a:rPr lang="fr-FR" dirty="0"/>
              <a:t>Improvement». </a:t>
            </a:r>
            <a:r>
              <a:rPr lang="ru-RU" dirty="0"/>
              <a:t>М.: Издательство «</a:t>
            </a:r>
            <a:r>
              <a:rPr lang="ru-RU" dirty="0" err="1"/>
              <a:t>Астрель</a:t>
            </a:r>
            <a:r>
              <a:rPr lang="ru-RU" dirty="0"/>
              <a:t>», 2006 350 с.</a:t>
            </a:r>
          </a:p>
          <a:p>
            <a:r>
              <a:rPr lang="ru-RU" dirty="0"/>
              <a:t>3 Степанов Ю.С. В поисках прагматики (Проблема субъекта) // Известия</a:t>
            </a:r>
          </a:p>
          <a:p>
            <a:r>
              <a:rPr lang="ru-RU" dirty="0"/>
              <a:t>АН СССР. Серия литературы и языка. Т. 40, 1981, №4.</a:t>
            </a:r>
          </a:p>
          <a:p>
            <a:r>
              <a:rPr lang="ru-RU" dirty="0"/>
              <a:t>4 </a:t>
            </a:r>
            <a:r>
              <a:rPr lang="fr-FR" dirty="0"/>
              <a:t>Maguidova I. M. Speech modelling as the subject of functional</a:t>
            </a:r>
          </a:p>
          <a:p>
            <a:r>
              <a:rPr lang="fr-FR" dirty="0"/>
              <a:t>stylistics [</a:t>
            </a:r>
            <a:r>
              <a:rPr lang="ru-RU" dirty="0"/>
              <a:t>Электронный ресурс]// </a:t>
            </a:r>
            <a:r>
              <a:rPr lang="fr-FR" dirty="0"/>
              <a:t>Folia Anglistica. — 1997 — Vol. 1 —</a:t>
            </a:r>
          </a:p>
          <a:p>
            <a:r>
              <a:rPr lang="fr-FR" dirty="0"/>
              <a:t>http://moscowuniversity.narod.ru/Folio_1_97_new.htm (</a:t>
            </a:r>
            <a:r>
              <a:rPr lang="ru-RU" dirty="0"/>
              <a:t>дата обращения —</a:t>
            </a:r>
          </a:p>
          <a:p>
            <a:r>
              <a:rPr lang="ru-RU" dirty="0"/>
              <a:t>31.12.2019)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435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370</Words>
  <Application>Microsoft Office PowerPoint</Application>
  <PresentationFormat>Широкоэкранный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ОПЫТ ПРАГМАСИНТАКСИЧЕСКОГО МОДЕЛИРОВАНИЯ ТЕКСТОВ ДЛЯ ЧТЕНИЯ ДЛЯ ТЕХНИЧЕСКИХ ВУЗОВ</vt:lpstr>
      <vt:lpstr> </vt:lpstr>
      <vt:lpstr>     Цели: выяснить, как смоделированный с учетом теории прагмалингвистического анализа и моделирования текст помогает студентам неязыковых вузов развивать различные языковые навыки и активно вовлекаться в учебный процесс и моделировать его;  разработать методику чтения текстов в аудитории.       </vt:lpstr>
      <vt:lpstr>                      Результаты</vt:lpstr>
      <vt:lpstr>Использованные источники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Lyceum№22</dc:creator>
  <cp:lastModifiedBy>Lyceum№22</cp:lastModifiedBy>
  <cp:revision>18</cp:revision>
  <dcterms:created xsi:type="dcterms:W3CDTF">2020-04-13T09:08:00Z</dcterms:created>
  <dcterms:modified xsi:type="dcterms:W3CDTF">2020-04-14T19:42:27Z</dcterms:modified>
</cp:coreProperties>
</file>