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8" r:id="rId9"/>
    <p:sldId id="267" r:id="rId10"/>
    <p:sldId id="269" r:id="rId11"/>
    <p:sldId id="25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2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094727-AF1F-4D0C-8B7E-F26052598CC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B2A40F-BA8F-4546-BD2D-9A6BD898B879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/>
            <a:t>1</a:t>
          </a:r>
        </a:p>
      </dgm:t>
    </dgm:pt>
    <dgm:pt modelId="{F077B1D2-E8A3-4DA1-A64C-D6347C65D794}" type="parTrans" cxnId="{6283433D-8C8C-4D9C-8203-1ED81368F964}">
      <dgm:prSet/>
      <dgm:spPr/>
      <dgm:t>
        <a:bodyPr/>
        <a:lstStyle/>
        <a:p>
          <a:endParaRPr lang="ru-RU"/>
        </a:p>
      </dgm:t>
    </dgm:pt>
    <dgm:pt modelId="{1D8DED1D-9D69-4ABB-9FBE-7386C5EBDC63}" type="sibTrans" cxnId="{6283433D-8C8C-4D9C-8203-1ED81368F964}">
      <dgm:prSet/>
      <dgm:spPr/>
      <dgm:t>
        <a:bodyPr/>
        <a:lstStyle/>
        <a:p>
          <a:endParaRPr lang="ru-RU"/>
        </a:p>
      </dgm:t>
    </dgm:pt>
    <dgm:pt modelId="{AA1B88E8-3A77-4E17-81EE-86453E3655A5}">
      <dgm:prSet phldrT="[Текст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Познавательный компонент</a:t>
          </a:r>
        </a:p>
      </dgm:t>
    </dgm:pt>
    <dgm:pt modelId="{2E66ACC6-0BD2-4391-9894-93A88FCDF0E3}" type="parTrans" cxnId="{6B6A6F37-6E38-4D73-BA0D-77D9C68E2557}">
      <dgm:prSet/>
      <dgm:spPr/>
      <dgm:t>
        <a:bodyPr/>
        <a:lstStyle/>
        <a:p>
          <a:endParaRPr lang="ru-RU"/>
        </a:p>
      </dgm:t>
    </dgm:pt>
    <dgm:pt modelId="{5E3E8B0D-4E76-444D-BA46-43696DD6C914}" type="sibTrans" cxnId="{6B6A6F37-6E38-4D73-BA0D-77D9C68E2557}">
      <dgm:prSet/>
      <dgm:spPr/>
      <dgm:t>
        <a:bodyPr/>
        <a:lstStyle/>
        <a:p>
          <a:endParaRPr lang="ru-RU"/>
        </a:p>
      </dgm:t>
    </dgm:pt>
    <dgm:pt modelId="{46A3A041-7D0F-4438-BE68-3750AA0BF90A}">
      <dgm:prSet phldrT="[Текст]" custT="1"/>
      <dgm:spPr>
        <a:solidFill>
          <a:srgbClr val="5B9BD5">
            <a:lumMod val="75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685" tIns="19685" rIns="19685" bIns="19685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</a:t>
          </a:r>
        </a:p>
      </dgm:t>
    </dgm:pt>
    <dgm:pt modelId="{E6945CE3-7332-49A6-B79D-0821C8A937A9}" type="parTrans" cxnId="{B0446F20-9A5D-4DDA-A9A7-D7307FE0C868}">
      <dgm:prSet/>
      <dgm:spPr/>
      <dgm:t>
        <a:bodyPr/>
        <a:lstStyle/>
        <a:p>
          <a:endParaRPr lang="ru-RU"/>
        </a:p>
      </dgm:t>
    </dgm:pt>
    <dgm:pt modelId="{2F153BDA-1A91-4C90-8640-D6759003F737}" type="sibTrans" cxnId="{B0446F20-9A5D-4DDA-A9A7-D7307FE0C868}">
      <dgm:prSet/>
      <dgm:spPr/>
      <dgm:t>
        <a:bodyPr/>
        <a:lstStyle/>
        <a:p>
          <a:endParaRPr lang="ru-RU"/>
        </a:p>
      </dgm:t>
    </dgm:pt>
    <dgm:pt modelId="{AD66DB03-CD6B-460E-971D-E593B66F5C71}">
      <dgm:prSet phldrT="[Текст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Функциональный компонент</a:t>
          </a:r>
        </a:p>
      </dgm:t>
    </dgm:pt>
    <dgm:pt modelId="{3879C6FD-2212-4F0B-9188-2EA4DF2EFD77}" type="parTrans" cxnId="{D18FBD15-1973-4D13-AF73-2A7042689346}">
      <dgm:prSet/>
      <dgm:spPr/>
      <dgm:t>
        <a:bodyPr/>
        <a:lstStyle/>
        <a:p>
          <a:endParaRPr lang="ru-RU"/>
        </a:p>
      </dgm:t>
    </dgm:pt>
    <dgm:pt modelId="{912CBA0D-F5D8-4188-9F42-44FCAD509E41}" type="sibTrans" cxnId="{D18FBD15-1973-4D13-AF73-2A7042689346}">
      <dgm:prSet/>
      <dgm:spPr/>
      <dgm:t>
        <a:bodyPr/>
        <a:lstStyle/>
        <a:p>
          <a:endParaRPr lang="ru-RU"/>
        </a:p>
      </dgm:t>
    </dgm:pt>
    <dgm:pt modelId="{AEE281A5-590F-4517-B769-C20F898A7BA9}">
      <dgm:prSet phldrT="[Текст]" custT="1"/>
      <dgm:spPr>
        <a:solidFill>
          <a:srgbClr val="5B9BD5">
            <a:lumMod val="75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685" tIns="19685" rIns="19685" bIns="19685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3</a:t>
          </a:r>
        </a:p>
      </dgm:t>
    </dgm:pt>
    <dgm:pt modelId="{5370CAF8-C905-494C-9ADA-CCE068704E97}" type="parTrans" cxnId="{CBA3F62C-BACE-41F5-A783-E2E69DD0D57D}">
      <dgm:prSet/>
      <dgm:spPr/>
      <dgm:t>
        <a:bodyPr/>
        <a:lstStyle/>
        <a:p>
          <a:endParaRPr lang="ru-RU"/>
        </a:p>
      </dgm:t>
    </dgm:pt>
    <dgm:pt modelId="{04ACC6B3-BC3B-4127-803F-79670B209C0A}" type="sibTrans" cxnId="{CBA3F62C-BACE-41F5-A783-E2E69DD0D57D}">
      <dgm:prSet/>
      <dgm:spPr/>
      <dgm:t>
        <a:bodyPr/>
        <a:lstStyle/>
        <a:p>
          <a:endParaRPr lang="ru-RU"/>
        </a:p>
      </dgm:t>
    </dgm:pt>
    <dgm:pt modelId="{F4557253-ACBA-42E0-BD0E-C8442B34073A}">
      <dgm:prSet phldrT="[Текст]"/>
      <dgm:spPr/>
      <dgm:t>
        <a:bodyPr/>
        <a:lstStyle/>
        <a:p>
          <a:r>
            <a:rPr lang="ru-RU" i="0" dirty="0">
              <a:latin typeface="Arial" panose="020B0604020202020204" pitchFamily="34" charset="0"/>
              <a:cs typeface="Arial" panose="020B0604020202020204" pitchFamily="34" charset="0"/>
            </a:rPr>
            <a:t>Деятельностный компонент</a:t>
          </a:r>
        </a:p>
      </dgm:t>
    </dgm:pt>
    <dgm:pt modelId="{94E5AFA6-2F26-47DC-B374-3393CE5BD6D7}" type="parTrans" cxnId="{947A33F8-7DAA-4F13-B0B0-FB8126C6A9E1}">
      <dgm:prSet/>
      <dgm:spPr/>
      <dgm:t>
        <a:bodyPr/>
        <a:lstStyle/>
        <a:p>
          <a:endParaRPr lang="ru-RU"/>
        </a:p>
      </dgm:t>
    </dgm:pt>
    <dgm:pt modelId="{F1F14DA8-3D3A-4DEF-8AE2-92EA82EF4654}" type="sibTrans" cxnId="{947A33F8-7DAA-4F13-B0B0-FB8126C6A9E1}">
      <dgm:prSet/>
      <dgm:spPr/>
      <dgm:t>
        <a:bodyPr/>
        <a:lstStyle/>
        <a:p>
          <a:endParaRPr lang="ru-RU"/>
        </a:p>
      </dgm:t>
    </dgm:pt>
    <dgm:pt modelId="{9B9812FF-F2A3-4DF5-8EA0-D266B80B76E9}" type="pres">
      <dgm:prSet presAssocID="{5F094727-AF1F-4D0C-8B7E-F26052598C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7CDE57-3251-427F-8E24-895AACDAD588}" type="pres">
      <dgm:prSet presAssocID="{85B2A40F-BA8F-4546-BD2D-9A6BD898B879}" presName="composite" presStyleCnt="0"/>
      <dgm:spPr/>
    </dgm:pt>
    <dgm:pt modelId="{E4D714F4-041D-4D7E-8032-1964FC92DDCC}" type="pres">
      <dgm:prSet presAssocID="{85B2A40F-BA8F-4546-BD2D-9A6BD898B87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A8AA8E-E495-41EF-8840-F60D1EE3F78F}" type="pres">
      <dgm:prSet presAssocID="{85B2A40F-BA8F-4546-BD2D-9A6BD898B87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16BCF-A924-49BD-AF78-1622AD1B54BC}" type="pres">
      <dgm:prSet presAssocID="{1D8DED1D-9D69-4ABB-9FBE-7386C5EBDC63}" presName="sp" presStyleCnt="0"/>
      <dgm:spPr/>
    </dgm:pt>
    <dgm:pt modelId="{16EBE583-8F23-46A7-A24D-B8AC94D7ED56}" type="pres">
      <dgm:prSet presAssocID="{46A3A041-7D0F-4438-BE68-3750AA0BF90A}" presName="composite" presStyleCnt="0"/>
      <dgm:spPr/>
    </dgm:pt>
    <dgm:pt modelId="{77CC8E50-D395-4DCA-960E-00D5B3446E6B}" type="pres">
      <dgm:prSet presAssocID="{46A3A041-7D0F-4438-BE68-3750AA0BF90A}" presName="parentText" presStyleLbl="alignNode1" presStyleIdx="1" presStyleCnt="3">
        <dgm:presLayoutVars>
          <dgm:chMax val="1"/>
          <dgm:bulletEnabled val="1"/>
        </dgm:presLayoutVars>
      </dgm:prSet>
      <dgm:spPr>
        <a:xfrm rot="5400000">
          <a:off x="-247254" y="1704053"/>
          <a:ext cx="1648365" cy="1153855"/>
        </a:xfrm>
        <a:prstGeom prst="chevron">
          <a:avLst/>
        </a:prstGeom>
      </dgm:spPr>
      <dgm:t>
        <a:bodyPr/>
        <a:lstStyle/>
        <a:p>
          <a:endParaRPr lang="ru-RU"/>
        </a:p>
      </dgm:t>
    </dgm:pt>
    <dgm:pt modelId="{CD20B775-363B-4BF1-B5B6-563F123EA9A1}" type="pres">
      <dgm:prSet presAssocID="{46A3A041-7D0F-4438-BE68-3750AA0BF90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E965D-230B-4418-97C9-B80469AEFC8B}" type="pres">
      <dgm:prSet presAssocID="{2F153BDA-1A91-4C90-8640-D6759003F737}" presName="sp" presStyleCnt="0"/>
      <dgm:spPr/>
    </dgm:pt>
    <dgm:pt modelId="{B8E4A86E-1A37-4E59-910A-36472FDD7857}" type="pres">
      <dgm:prSet presAssocID="{AEE281A5-590F-4517-B769-C20F898A7BA9}" presName="composite" presStyleCnt="0"/>
      <dgm:spPr/>
    </dgm:pt>
    <dgm:pt modelId="{AEBF68B0-AE41-4003-B0AA-382B69349B75}" type="pres">
      <dgm:prSet presAssocID="{AEE281A5-590F-4517-B769-C20F898A7BA9}" presName="parentText" presStyleLbl="alignNode1" presStyleIdx="2" presStyleCnt="3">
        <dgm:presLayoutVars>
          <dgm:chMax val="1"/>
          <dgm:bulletEnabled val="1"/>
        </dgm:presLayoutVars>
      </dgm:prSet>
      <dgm:spPr>
        <a:xfrm rot="5400000">
          <a:off x="-247254" y="3158862"/>
          <a:ext cx="1648365" cy="1153855"/>
        </a:xfrm>
        <a:prstGeom prst="chevron">
          <a:avLst/>
        </a:prstGeom>
      </dgm:spPr>
      <dgm:t>
        <a:bodyPr/>
        <a:lstStyle/>
        <a:p>
          <a:endParaRPr lang="ru-RU"/>
        </a:p>
      </dgm:t>
    </dgm:pt>
    <dgm:pt modelId="{57371AD9-D3B8-47A9-A253-4307F973FE92}" type="pres">
      <dgm:prSet presAssocID="{AEE281A5-590F-4517-B769-C20F898A7BA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A3F62C-BACE-41F5-A783-E2E69DD0D57D}" srcId="{5F094727-AF1F-4D0C-8B7E-F26052598CCB}" destId="{AEE281A5-590F-4517-B769-C20F898A7BA9}" srcOrd="2" destOrd="0" parTransId="{5370CAF8-C905-494C-9ADA-CCE068704E97}" sibTransId="{04ACC6B3-BC3B-4127-803F-79670B209C0A}"/>
    <dgm:cxn modelId="{B0446F20-9A5D-4DDA-A9A7-D7307FE0C868}" srcId="{5F094727-AF1F-4D0C-8B7E-F26052598CCB}" destId="{46A3A041-7D0F-4438-BE68-3750AA0BF90A}" srcOrd="1" destOrd="0" parTransId="{E6945CE3-7332-49A6-B79D-0821C8A937A9}" sibTransId="{2F153BDA-1A91-4C90-8640-D6759003F737}"/>
    <dgm:cxn modelId="{7A168434-90EC-41EB-8886-7009FE118B62}" type="presOf" srcId="{AD66DB03-CD6B-460E-971D-E593B66F5C71}" destId="{CD20B775-363B-4BF1-B5B6-563F123EA9A1}" srcOrd="0" destOrd="0" presId="urn:microsoft.com/office/officeart/2005/8/layout/chevron2"/>
    <dgm:cxn modelId="{EDDF6680-1F33-4697-B9F6-062785CD7AC0}" type="presOf" srcId="{AA1B88E8-3A77-4E17-81EE-86453E3655A5}" destId="{63A8AA8E-E495-41EF-8840-F60D1EE3F78F}" srcOrd="0" destOrd="0" presId="urn:microsoft.com/office/officeart/2005/8/layout/chevron2"/>
    <dgm:cxn modelId="{8704AA34-2D1F-4D03-B81B-4F70D6D9A374}" type="presOf" srcId="{85B2A40F-BA8F-4546-BD2D-9A6BD898B879}" destId="{E4D714F4-041D-4D7E-8032-1964FC92DDCC}" srcOrd="0" destOrd="0" presId="urn:microsoft.com/office/officeart/2005/8/layout/chevron2"/>
    <dgm:cxn modelId="{B175C592-4509-441A-9CFF-BDC715B6ED5D}" type="presOf" srcId="{5F094727-AF1F-4D0C-8B7E-F26052598CCB}" destId="{9B9812FF-F2A3-4DF5-8EA0-D266B80B76E9}" srcOrd="0" destOrd="0" presId="urn:microsoft.com/office/officeart/2005/8/layout/chevron2"/>
    <dgm:cxn modelId="{6283433D-8C8C-4D9C-8203-1ED81368F964}" srcId="{5F094727-AF1F-4D0C-8B7E-F26052598CCB}" destId="{85B2A40F-BA8F-4546-BD2D-9A6BD898B879}" srcOrd="0" destOrd="0" parTransId="{F077B1D2-E8A3-4DA1-A64C-D6347C65D794}" sibTransId="{1D8DED1D-9D69-4ABB-9FBE-7386C5EBDC63}"/>
    <dgm:cxn modelId="{E699158C-4369-481B-A976-80AEB97314DE}" type="presOf" srcId="{F4557253-ACBA-42E0-BD0E-C8442B34073A}" destId="{57371AD9-D3B8-47A9-A253-4307F973FE92}" srcOrd="0" destOrd="0" presId="urn:microsoft.com/office/officeart/2005/8/layout/chevron2"/>
    <dgm:cxn modelId="{68A07BB9-A741-49D7-BC5A-0E077FD75D16}" type="presOf" srcId="{46A3A041-7D0F-4438-BE68-3750AA0BF90A}" destId="{77CC8E50-D395-4DCA-960E-00D5B3446E6B}" srcOrd="0" destOrd="0" presId="urn:microsoft.com/office/officeart/2005/8/layout/chevron2"/>
    <dgm:cxn modelId="{43513342-7FF1-4C01-8828-BA628609072A}" type="presOf" srcId="{AEE281A5-590F-4517-B769-C20F898A7BA9}" destId="{AEBF68B0-AE41-4003-B0AA-382B69349B75}" srcOrd="0" destOrd="0" presId="urn:microsoft.com/office/officeart/2005/8/layout/chevron2"/>
    <dgm:cxn modelId="{D18FBD15-1973-4D13-AF73-2A7042689346}" srcId="{46A3A041-7D0F-4438-BE68-3750AA0BF90A}" destId="{AD66DB03-CD6B-460E-971D-E593B66F5C71}" srcOrd="0" destOrd="0" parTransId="{3879C6FD-2212-4F0B-9188-2EA4DF2EFD77}" sibTransId="{912CBA0D-F5D8-4188-9F42-44FCAD509E41}"/>
    <dgm:cxn modelId="{947A33F8-7DAA-4F13-B0B0-FB8126C6A9E1}" srcId="{AEE281A5-590F-4517-B769-C20F898A7BA9}" destId="{F4557253-ACBA-42E0-BD0E-C8442B34073A}" srcOrd="0" destOrd="0" parTransId="{94E5AFA6-2F26-47DC-B374-3393CE5BD6D7}" sibTransId="{F1F14DA8-3D3A-4DEF-8AE2-92EA82EF4654}"/>
    <dgm:cxn modelId="{6B6A6F37-6E38-4D73-BA0D-77D9C68E2557}" srcId="{85B2A40F-BA8F-4546-BD2D-9A6BD898B879}" destId="{AA1B88E8-3A77-4E17-81EE-86453E3655A5}" srcOrd="0" destOrd="0" parTransId="{2E66ACC6-0BD2-4391-9894-93A88FCDF0E3}" sibTransId="{5E3E8B0D-4E76-444D-BA46-43696DD6C914}"/>
    <dgm:cxn modelId="{9C3470E8-71D5-455D-8787-060FD435076D}" type="presParOf" srcId="{9B9812FF-F2A3-4DF5-8EA0-D266B80B76E9}" destId="{987CDE57-3251-427F-8E24-895AACDAD588}" srcOrd="0" destOrd="0" presId="urn:microsoft.com/office/officeart/2005/8/layout/chevron2"/>
    <dgm:cxn modelId="{48ADB34E-9846-48C0-91D8-47728CD9FE6F}" type="presParOf" srcId="{987CDE57-3251-427F-8E24-895AACDAD588}" destId="{E4D714F4-041D-4D7E-8032-1964FC92DDCC}" srcOrd="0" destOrd="0" presId="urn:microsoft.com/office/officeart/2005/8/layout/chevron2"/>
    <dgm:cxn modelId="{AD4A93C9-70F3-4321-9A59-DE997A82F7DD}" type="presParOf" srcId="{987CDE57-3251-427F-8E24-895AACDAD588}" destId="{63A8AA8E-E495-41EF-8840-F60D1EE3F78F}" srcOrd="1" destOrd="0" presId="urn:microsoft.com/office/officeart/2005/8/layout/chevron2"/>
    <dgm:cxn modelId="{1FB991DA-5604-46E6-BDF6-C7EFC23E7BB8}" type="presParOf" srcId="{9B9812FF-F2A3-4DF5-8EA0-D266B80B76E9}" destId="{4AB16BCF-A924-49BD-AF78-1622AD1B54BC}" srcOrd="1" destOrd="0" presId="urn:microsoft.com/office/officeart/2005/8/layout/chevron2"/>
    <dgm:cxn modelId="{E3812020-8DD1-4ECD-8DA8-1716CA06828C}" type="presParOf" srcId="{9B9812FF-F2A3-4DF5-8EA0-D266B80B76E9}" destId="{16EBE583-8F23-46A7-A24D-B8AC94D7ED56}" srcOrd="2" destOrd="0" presId="urn:microsoft.com/office/officeart/2005/8/layout/chevron2"/>
    <dgm:cxn modelId="{249A7CD5-0E37-4E71-B248-1327DE296C8C}" type="presParOf" srcId="{16EBE583-8F23-46A7-A24D-B8AC94D7ED56}" destId="{77CC8E50-D395-4DCA-960E-00D5B3446E6B}" srcOrd="0" destOrd="0" presId="urn:microsoft.com/office/officeart/2005/8/layout/chevron2"/>
    <dgm:cxn modelId="{81BAA4B4-9006-434E-848C-3FED86FF01AE}" type="presParOf" srcId="{16EBE583-8F23-46A7-A24D-B8AC94D7ED56}" destId="{CD20B775-363B-4BF1-B5B6-563F123EA9A1}" srcOrd="1" destOrd="0" presId="urn:microsoft.com/office/officeart/2005/8/layout/chevron2"/>
    <dgm:cxn modelId="{C30F40F7-3B9F-4BA5-923E-18BD6A71AAE6}" type="presParOf" srcId="{9B9812FF-F2A3-4DF5-8EA0-D266B80B76E9}" destId="{F2BE965D-230B-4418-97C9-B80469AEFC8B}" srcOrd="3" destOrd="0" presId="urn:microsoft.com/office/officeart/2005/8/layout/chevron2"/>
    <dgm:cxn modelId="{84E31FCC-270C-4395-BD5B-6D98AD27E328}" type="presParOf" srcId="{9B9812FF-F2A3-4DF5-8EA0-D266B80B76E9}" destId="{B8E4A86E-1A37-4E59-910A-36472FDD7857}" srcOrd="4" destOrd="0" presId="urn:microsoft.com/office/officeart/2005/8/layout/chevron2"/>
    <dgm:cxn modelId="{610062B6-78B4-475D-BFD8-9CA214BFDC7C}" type="presParOf" srcId="{B8E4A86E-1A37-4E59-910A-36472FDD7857}" destId="{AEBF68B0-AE41-4003-B0AA-382B69349B75}" srcOrd="0" destOrd="0" presId="urn:microsoft.com/office/officeart/2005/8/layout/chevron2"/>
    <dgm:cxn modelId="{439FBD25-BD05-463E-9F5E-A4104C3682BA}" type="presParOf" srcId="{B8E4A86E-1A37-4E59-910A-36472FDD7857}" destId="{57371AD9-D3B8-47A9-A253-4307F973FE9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ADE995-D817-4DEB-A7EB-E9A229024D89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07155CA6-C27D-4E9A-AA4E-7B546F5D6080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/>
            <a:t>Содержание профессиональной подготовки студентов туристического профиля в обязательном порядке включает </a:t>
          </a:r>
          <a:r>
            <a:rPr lang="ru-RU" i="1" dirty="0"/>
            <a:t>изучение </a:t>
          </a:r>
          <a:r>
            <a:rPr lang="ru-RU" dirty="0"/>
            <a:t>будущими специалистами одного или нескольких </a:t>
          </a:r>
          <a:r>
            <a:rPr lang="ru-RU" b="1" dirty="0"/>
            <a:t>иностранных языков. </a:t>
          </a:r>
          <a:endParaRPr lang="ru-RU" dirty="0"/>
        </a:p>
      </dgm:t>
    </dgm:pt>
    <dgm:pt modelId="{A7FE678A-E7C5-4F96-9699-D3C9178C91A7}" type="parTrans" cxnId="{6A362C87-FA55-427E-8B60-FBCEA6AECF95}">
      <dgm:prSet/>
      <dgm:spPr/>
      <dgm:t>
        <a:bodyPr/>
        <a:lstStyle/>
        <a:p>
          <a:endParaRPr lang="ru-RU"/>
        </a:p>
      </dgm:t>
    </dgm:pt>
    <dgm:pt modelId="{EA7F8D10-8E92-47C7-B2A3-91A68C885E47}" type="sibTrans" cxnId="{6A362C87-FA55-427E-8B60-FBCEA6AECF95}">
      <dgm:prSet/>
      <dgm:spPr/>
      <dgm:t>
        <a:bodyPr/>
        <a:lstStyle/>
        <a:p>
          <a:endParaRPr lang="ru-RU"/>
        </a:p>
      </dgm:t>
    </dgm:pt>
    <dgm:pt modelId="{00B65511-D708-48AF-83CD-68D5A531100F}">
      <dgm:prSet phldrT="[Текст]" custT="1"/>
      <dgm:spPr>
        <a:solidFill>
          <a:srgbClr val="5B9BD5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663676" tIns="64770" rIns="120904" bIns="64770" numCol="1" spcCol="1270" anchor="ctr" anchorCtr="0"/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Иностранный язык – одна из профессионально значимых дисциплин, целью которых является формирование иноязычной компетентности студентов. </a:t>
          </a:r>
        </a:p>
      </dgm:t>
    </dgm:pt>
    <dgm:pt modelId="{D4FDEA88-E9B1-49FC-8971-0B407E0CC000}" type="parTrans" cxnId="{ED1E6499-AFAB-45E2-B164-C0248B69E452}">
      <dgm:prSet/>
      <dgm:spPr/>
      <dgm:t>
        <a:bodyPr/>
        <a:lstStyle/>
        <a:p>
          <a:endParaRPr lang="ru-RU"/>
        </a:p>
      </dgm:t>
    </dgm:pt>
    <dgm:pt modelId="{5AB41B9B-2628-45BC-9D4B-66714CE755DF}" type="sibTrans" cxnId="{ED1E6499-AFAB-45E2-B164-C0248B69E452}">
      <dgm:prSet/>
      <dgm:spPr/>
      <dgm:t>
        <a:bodyPr/>
        <a:lstStyle/>
        <a:p>
          <a:endParaRPr lang="ru-RU"/>
        </a:p>
      </dgm:t>
    </dgm:pt>
    <dgm:pt modelId="{FA230FFB-A38D-4499-930D-4911D7A3EBA5}">
      <dgm:prSet phldrT="[Текст]" custT="1"/>
      <dgm:spPr>
        <a:solidFill>
          <a:srgbClr val="5B9BD5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663676" tIns="64770" rIns="120904" bIns="64770" numCol="1" spcCol="1270" anchor="ctr" anchorCtr="0"/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Основная цель высшей школы</a:t>
          </a:r>
          <a:r>
            <a:rPr lang="en-US" sz="1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реализация профессиональной иноязычной практико-ориентированной подготовки студентов. </a:t>
          </a:r>
        </a:p>
      </dgm:t>
    </dgm:pt>
    <dgm:pt modelId="{CEAEADEF-85D6-4754-BB95-9142E2DF87EA}" type="parTrans" cxnId="{58C72F4E-1077-4990-B6CD-2112B5D04760}">
      <dgm:prSet/>
      <dgm:spPr/>
      <dgm:t>
        <a:bodyPr/>
        <a:lstStyle/>
        <a:p>
          <a:endParaRPr lang="ru-RU"/>
        </a:p>
      </dgm:t>
    </dgm:pt>
    <dgm:pt modelId="{B8010358-0364-4BBA-951C-DE832224EEEA}" type="sibTrans" cxnId="{58C72F4E-1077-4990-B6CD-2112B5D04760}">
      <dgm:prSet/>
      <dgm:spPr/>
      <dgm:t>
        <a:bodyPr/>
        <a:lstStyle/>
        <a:p>
          <a:endParaRPr lang="ru-RU"/>
        </a:p>
      </dgm:t>
    </dgm:pt>
    <dgm:pt modelId="{719D1E33-6505-4421-990A-F4A7A0E6BEC1}" type="pres">
      <dgm:prSet presAssocID="{A2ADE995-D817-4DEB-A7EB-E9A229024D89}" presName="linearFlow" presStyleCnt="0">
        <dgm:presLayoutVars>
          <dgm:dir/>
          <dgm:resizeHandles val="exact"/>
        </dgm:presLayoutVars>
      </dgm:prSet>
      <dgm:spPr/>
    </dgm:pt>
    <dgm:pt modelId="{5F6C8259-8902-4A24-A94A-4849D3AB3AC7}" type="pres">
      <dgm:prSet presAssocID="{07155CA6-C27D-4E9A-AA4E-7B546F5D6080}" presName="composite" presStyleCnt="0"/>
      <dgm:spPr/>
    </dgm:pt>
    <dgm:pt modelId="{A8E9B158-6D34-4F39-99E3-F6C57AD4A23D}" type="pres">
      <dgm:prSet presAssocID="{07155CA6-C27D-4E9A-AA4E-7B546F5D6080}" presName="imgShp" presStyleLbl="fgImgPlace1" presStyleIdx="0" presStyleCnt="3"/>
      <dgm:spPr/>
    </dgm:pt>
    <dgm:pt modelId="{44A99CC7-2F03-49AC-8456-E32A898F8898}" type="pres">
      <dgm:prSet presAssocID="{07155CA6-C27D-4E9A-AA4E-7B546F5D608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038DBB-EE18-43BE-8259-563194C21F56}" type="pres">
      <dgm:prSet presAssocID="{EA7F8D10-8E92-47C7-B2A3-91A68C885E47}" presName="spacing" presStyleCnt="0"/>
      <dgm:spPr/>
    </dgm:pt>
    <dgm:pt modelId="{C6F4C38D-C51B-4078-A177-4F6C19FF1CDD}" type="pres">
      <dgm:prSet presAssocID="{00B65511-D708-48AF-83CD-68D5A531100F}" presName="composite" presStyleCnt="0"/>
      <dgm:spPr/>
    </dgm:pt>
    <dgm:pt modelId="{6B3F6433-24E7-4409-A9FC-948FB005951A}" type="pres">
      <dgm:prSet presAssocID="{00B65511-D708-48AF-83CD-68D5A531100F}" presName="imgShp" presStyleLbl="fgImgPlace1" presStyleIdx="1" presStyleCnt="3"/>
      <dgm:spPr/>
    </dgm:pt>
    <dgm:pt modelId="{74EB1DEE-9E1E-478D-A3CE-5704E19F27D5}" type="pres">
      <dgm:prSet presAssocID="{00B65511-D708-48AF-83CD-68D5A531100F}" presName="txShp" presStyleLbl="node1" presStyleIdx="1" presStyleCnt="3">
        <dgm:presLayoutVars>
          <dgm:bulletEnabled val="1"/>
        </dgm:presLayoutVars>
      </dgm:prSet>
      <dgm:spPr>
        <a:xfrm rot="10800000">
          <a:off x="1737697" y="1956818"/>
          <a:ext cx="5405120" cy="1505029"/>
        </a:xfrm>
        <a:prstGeom prst="homePlate">
          <a:avLst/>
        </a:prstGeom>
      </dgm:spPr>
      <dgm:t>
        <a:bodyPr/>
        <a:lstStyle/>
        <a:p>
          <a:endParaRPr lang="ru-RU"/>
        </a:p>
      </dgm:t>
    </dgm:pt>
    <dgm:pt modelId="{28BEC804-9A13-4D70-8EDF-08A557BB66B5}" type="pres">
      <dgm:prSet presAssocID="{5AB41B9B-2628-45BC-9D4B-66714CE755DF}" presName="spacing" presStyleCnt="0"/>
      <dgm:spPr/>
    </dgm:pt>
    <dgm:pt modelId="{76837C2C-C11A-4E6E-8C8B-A78BE99ACB0E}" type="pres">
      <dgm:prSet presAssocID="{FA230FFB-A38D-4499-930D-4911D7A3EBA5}" presName="composite" presStyleCnt="0"/>
      <dgm:spPr/>
    </dgm:pt>
    <dgm:pt modelId="{48260F5D-C971-4241-AA03-E6E04B8BE304}" type="pres">
      <dgm:prSet presAssocID="{FA230FFB-A38D-4499-930D-4911D7A3EBA5}" presName="imgShp" presStyleLbl="fgImgPlace1" presStyleIdx="2" presStyleCnt="3"/>
      <dgm:spPr/>
    </dgm:pt>
    <dgm:pt modelId="{AD4BCAD4-0BD7-4DF3-9C90-ADB7ABA729FF}" type="pres">
      <dgm:prSet presAssocID="{FA230FFB-A38D-4499-930D-4911D7A3EBA5}" presName="txShp" presStyleLbl="node1" presStyleIdx="2" presStyleCnt="3">
        <dgm:presLayoutVars>
          <dgm:bulletEnabled val="1"/>
        </dgm:presLayoutVars>
      </dgm:prSet>
      <dgm:spPr>
        <a:xfrm rot="10800000">
          <a:off x="1737697" y="3911110"/>
          <a:ext cx="5405120" cy="1505029"/>
        </a:xfrm>
        <a:prstGeom prst="homePlate">
          <a:avLst/>
        </a:prstGeom>
      </dgm:spPr>
      <dgm:t>
        <a:bodyPr/>
        <a:lstStyle/>
        <a:p>
          <a:endParaRPr lang="ru-RU"/>
        </a:p>
      </dgm:t>
    </dgm:pt>
  </dgm:ptLst>
  <dgm:cxnLst>
    <dgm:cxn modelId="{6A362C87-FA55-427E-8B60-FBCEA6AECF95}" srcId="{A2ADE995-D817-4DEB-A7EB-E9A229024D89}" destId="{07155CA6-C27D-4E9A-AA4E-7B546F5D6080}" srcOrd="0" destOrd="0" parTransId="{A7FE678A-E7C5-4F96-9699-D3C9178C91A7}" sibTransId="{EA7F8D10-8E92-47C7-B2A3-91A68C885E47}"/>
    <dgm:cxn modelId="{8CD4FAC0-A13E-489E-AE23-73DAB6513262}" type="presOf" srcId="{00B65511-D708-48AF-83CD-68D5A531100F}" destId="{74EB1DEE-9E1E-478D-A3CE-5704E19F27D5}" srcOrd="0" destOrd="0" presId="urn:microsoft.com/office/officeart/2005/8/layout/vList3#1"/>
    <dgm:cxn modelId="{9EB4AB5E-27BA-4C96-B07A-3B8D187F81BD}" type="presOf" srcId="{FA230FFB-A38D-4499-930D-4911D7A3EBA5}" destId="{AD4BCAD4-0BD7-4DF3-9C90-ADB7ABA729FF}" srcOrd="0" destOrd="0" presId="urn:microsoft.com/office/officeart/2005/8/layout/vList3#1"/>
    <dgm:cxn modelId="{96F4864B-853B-4A66-9B0A-F46E436A3C0B}" type="presOf" srcId="{07155CA6-C27D-4E9A-AA4E-7B546F5D6080}" destId="{44A99CC7-2F03-49AC-8456-E32A898F8898}" srcOrd="0" destOrd="0" presId="urn:microsoft.com/office/officeart/2005/8/layout/vList3#1"/>
    <dgm:cxn modelId="{ED1E6499-AFAB-45E2-B164-C0248B69E452}" srcId="{A2ADE995-D817-4DEB-A7EB-E9A229024D89}" destId="{00B65511-D708-48AF-83CD-68D5A531100F}" srcOrd="1" destOrd="0" parTransId="{D4FDEA88-E9B1-49FC-8971-0B407E0CC000}" sibTransId="{5AB41B9B-2628-45BC-9D4B-66714CE755DF}"/>
    <dgm:cxn modelId="{58C72F4E-1077-4990-B6CD-2112B5D04760}" srcId="{A2ADE995-D817-4DEB-A7EB-E9A229024D89}" destId="{FA230FFB-A38D-4499-930D-4911D7A3EBA5}" srcOrd="2" destOrd="0" parTransId="{CEAEADEF-85D6-4754-BB95-9142E2DF87EA}" sibTransId="{B8010358-0364-4BBA-951C-DE832224EEEA}"/>
    <dgm:cxn modelId="{ECA63291-1958-43D3-B696-3275873F9797}" type="presOf" srcId="{A2ADE995-D817-4DEB-A7EB-E9A229024D89}" destId="{719D1E33-6505-4421-990A-F4A7A0E6BEC1}" srcOrd="0" destOrd="0" presId="urn:microsoft.com/office/officeart/2005/8/layout/vList3#1"/>
    <dgm:cxn modelId="{3B9D1C97-0A79-4D20-8529-E3BCD5FE331B}" type="presParOf" srcId="{719D1E33-6505-4421-990A-F4A7A0E6BEC1}" destId="{5F6C8259-8902-4A24-A94A-4849D3AB3AC7}" srcOrd="0" destOrd="0" presId="urn:microsoft.com/office/officeart/2005/8/layout/vList3#1"/>
    <dgm:cxn modelId="{9CC26D0E-4F73-48F4-A909-1546D186C4AD}" type="presParOf" srcId="{5F6C8259-8902-4A24-A94A-4849D3AB3AC7}" destId="{A8E9B158-6D34-4F39-99E3-F6C57AD4A23D}" srcOrd="0" destOrd="0" presId="urn:microsoft.com/office/officeart/2005/8/layout/vList3#1"/>
    <dgm:cxn modelId="{8ED8339C-97E0-432E-B5BA-7B9D1740400F}" type="presParOf" srcId="{5F6C8259-8902-4A24-A94A-4849D3AB3AC7}" destId="{44A99CC7-2F03-49AC-8456-E32A898F8898}" srcOrd="1" destOrd="0" presId="urn:microsoft.com/office/officeart/2005/8/layout/vList3#1"/>
    <dgm:cxn modelId="{6265FBD1-C7EC-4024-B435-F110E0A0DEA2}" type="presParOf" srcId="{719D1E33-6505-4421-990A-F4A7A0E6BEC1}" destId="{71038DBB-EE18-43BE-8259-563194C21F56}" srcOrd="1" destOrd="0" presId="urn:microsoft.com/office/officeart/2005/8/layout/vList3#1"/>
    <dgm:cxn modelId="{070EBED5-8B2C-4791-BB44-CA659817A36F}" type="presParOf" srcId="{719D1E33-6505-4421-990A-F4A7A0E6BEC1}" destId="{C6F4C38D-C51B-4078-A177-4F6C19FF1CDD}" srcOrd="2" destOrd="0" presId="urn:microsoft.com/office/officeart/2005/8/layout/vList3#1"/>
    <dgm:cxn modelId="{099204CC-D909-4DD4-96F2-833007C1A629}" type="presParOf" srcId="{C6F4C38D-C51B-4078-A177-4F6C19FF1CDD}" destId="{6B3F6433-24E7-4409-A9FC-948FB005951A}" srcOrd="0" destOrd="0" presId="urn:microsoft.com/office/officeart/2005/8/layout/vList3#1"/>
    <dgm:cxn modelId="{93C261D0-97A0-473D-8B34-9F7FEF11605C}" type="presParOf" srcId="{C6F4C38D-C51B-4078-A177-4F6C19FF1CDD}" destId="{74EB1DEE-9E1E-478D-A3CE-5704E19F27D5}" srcOrd="1" destOrd="0" presId="urn:microsoft.com/office/officeart/2005/8/layout/vList3#1"/>
    <dgm:cxn modelId="{9584E372-31C0-4690-B8B8-0485D014A777}" type="presParOf" srcId="{719D1E33-6505-4421-990A-F4A7A0E6BEC1}" destId="{28BEC804-9A13-4D70-8EDF-08A557BB66B5}" srcOrd="3" destOrd="0" presId="urn:microsoft.com/office/officeart/2005/8/layout/vList3#1"/>
    <dgm:cxn modelId="{98F93973-8295-4CC0-871A-C646DF8C1D44}" type="presParOf" srcId="{719D1E33-6505-4421-990A-F4A7A0E6BEC1}" destId="{76837C2C-C11A-4E6E-8C8B-A78BE99ACB0E}" srcOrd="4" destOrd="0" presId="urn:microsoft.com/office/officeart/2005/8/layout/vList3#1"/>
    <dgm:cxn modelId="{DCCBFDC6-8CF2-4141-B896-16C9AF279E8B}" type="presParOf" srcId="{76837C2C-C11A-4E6E-8C8B-A78BE99ACB0E}" destId="{48260F5D-C971-4241-AA03-E6E04B8BE304}" srcOrd="0" destOrd="0" presId="urn:microsoft.com/office/officeart/2005/8/layout/vList3#1"/>
    <dgm:cxn modelId="{6A30AFBC-E18D-452B-B430-E419F85A3083}" type="presParOf" srcId="{76837C2C-C11A-4E6E-8C8B-A78BE99ACB0E}" destId="{AD4BCAD4-0BD7-4DF3-9C90-ADB7ABA729FF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A2F4A3-9BD7-4927-B845-E230917AC1C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E44B51-8DCB-4AFD-A8B6-ABDAED0EDA7E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/>
            <a:t>1</a:t>
          </a:r>
        </a:p>
      </dgm:t>
    </dgm:pt>
    <dgm:pt modelId="{D8118DAB-6027-4B69-8FB2-63C7A0E13C21}" type="parTrans" cxnId="{A113BA69-ECEA-4C95-BBDC-34FAF6A3EBEF}">
      <dgm:prSet/>
      <dgm:spPr/>
      <dgm:t>
        <a:bodyPr/>
        <a:lstStyle/>
        <a:p>
          <a:endParaRPr lang="ru-RU"/>
        </a:p>
      </dgm:t>
    </dgm:pt>
    <dgm:pt modelId="{00396A56-21E3-470C-B77B-40FD73090DB0}" type="sibTrans" cxnId="{A113BA69-ECEA-4C95-BBDC-34FAF6A3EBEF}">
      <dgm:prSet/>
      <dgm:spPr/>
      <dgm:t>
        <a:bodyPr/>
        <a:lstStyle/>
        <a:p>
          <a:endParaRPr lang="ru-RU"/>
        </a:p>
      </dgm:t>
    </dgm:pt>
    <dgm:pt modelId="{C339783B-AA1F-46D7-8A61-223E7945B2AF}">
      <dgm:prSet phldrT="[Текст]"/>
      <dgm:spPr/>
      <dgm:t>
        <a:bodyPr/>
        <a:lstStyle/>
        <a:p>
          <a:r>
            <a:rPr lang="ru-RU" dirty="0"/>
            <a:t>Интегративный характер иноязычной коммуникативной компетентности</a:t>
          </a:r>
        </a:p>
      </dgm:t>
    </dgm:pt>
    <dgm:pt modelId="{1B553027-4A82-4F5A-91E0-B15EA7F49189}" type="parTrans" cxnId="{86E7954B-3352-4A40-8790-7DD963EA4F79}">
      <dgm:prSet/>
      <dgm:spPr/>
      <dgm:t>
        <a:bodyPr/>
        <a:lstStyle/>
        <a:p>
          <a:endParaRPr lang="ru-RU"/>
        </a:p>
      </dgm:t>
    </dgm:pt>
    <dgm:pt modelId="{468EE1BA-49BF-4243-86FF-0384991E7F2A}" type="sibTrans" cxnId="{86E7954B-3352-4A40-8790-7DD963EA4F79}">
      <dgm:prSet/>
      <dgm:spPr/>
      <dgm:t>
        <a:bodyPr/>
        <a:lstStyle/>
        <a:p>
          <a:endParaRPr lang="ru-RU"/>
        </a:p>
      </dgm:t>
    </dgm:pt>
    <dgm:pt modelId="{CC7EF93D-6186-4FAE-B3FA-311138E726BA}">
      <dgm:prSet phldrT="[Текст]" custT="1"/>
      <dgm:spPr>
        <a:solidFill>
          <a:srgbClr val="5B9BD5">
            <a:lumMod val="75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3335" tIns="13335" rIns="13335" bIns="13335" numCol="1" spcCol="1270" anchor="ctr" anchorCtr="0"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</a:t>
          </a:r>
        </a:p>
      </dgm:t>
    </dgm:pt>
    <dgm:pt modelId="{C9078EC1-2A58-4E59-9034-87C53BF30550}" type="parTrans" cxnId="{233DEA86-1A8B-44C1-9B7D-16F60EF2DDD1}">
      <dgm:prSet/>
      <dgm:spPr/>
      <dgm:t>
        <a:bodyPr/>
        <a:lstStyle/>
        <a:p>
          <a:endParaRPr lang="ru-RU"/>
        </a:p>
      </dgm:t>
    </dgm:pt>
    <dgm:pt modelId="{BD52DD6F-EF2A-4483-AFDF-16CEB79B84AF}" type="sibTrans" cxnId="{233DEA86-1A8B-44C1-9B7D-16F60EF2DDD1}">
      <dgm:prSet/>
      <dgm:spPr/>
      <dgm:t>
        <a:bodyPr/>
        <a:lstStyle/>
        <a:p>
          <a:endParaRPr lang="ru-RU"/>
        </a:p>
      </dgm:t>
    </dgm:pt>
    <dgm:pt modelId="{94E46EAB-FB88-4911-AEF0-F1A22B74B2B4}">
      <dgm:prSet phldrT="[Текст]"/>
      <dgm:spPr/>
      <dgm:t>
        <a:bodyPr/>
        <a:lstStyle/>
        <a:p>
          <a:r>
            <a:rPr lang="ru-RU" dirty="0"/>
            <a:t>Иностранный язык профессионального направления как средство коммуникации, получения информации и самовыражения требует структурирования содержания обучения</a:t>
          </a:r>
        </a:p>
      </dgm:t>
    </dgm:pt>
    <dgm:pt modelId="{A119ED78-B6CB-4C32-A0D5-5320A467C307}" type="parTrans" cxnId="{1062427F-715A-4E14-8884-BBEA2AC5F617}">
      <dgm:prSet/>
      <dgm:spPr/>
      <dgm:t>
        <a:bodyPr/>
        <a:lstStyle/>
        <a:p>
          <a:endParaRPr lang="ru-RU"/>
        </a:p>
      </dgm:t>
    </dgm:pt>
    <dgm:pt modelId="{4C0D307B-0736-44C0-88FF-96FF0EB52DB5}" type="sibTrans" cxnId="{1062427F-715A-4E14-8884-BBEA2AC5F617}">
      <dgm:prSet/>
      <dgm:spPr/>
      <dgm:t>
        <a:bodyPr/>
        <a:lstStyle/>
        <a:p>
          <a:endParaRPr lang="ru-RU"/>
        </a:p>
      </dgm:t>
    </dgm:pt>
    <dgm:pt modelId="{7EAB424D-ABB7-484A-9143-0CB805D30308}">
      <dgm:prSet phldrT="[Текст]" custT="1"/>
      <dgm:spPr>
        <a:solidFill>
          <a:srgbClr val="5B9BD5">
            <a:lumMod val="75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3335" tIns="13335" rIns="13335" bIns="13335" numCol="1" spcCol="1270" anchor="ctr" anchorCtr="0"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3</a:t>
          </a:r>
        </a:p>
      </dgm:t>
    </dgm:pt>
    <dgm:pt modelId="{E9FB5562-16F7-4317-96FD-CEA937BC4764}" type="parTrans" cxnId="{DE0C5186-E88A-41A3-83C0-991CC67E74E0}">
      <dgm:prSet/>
      <dgm:spPr/>
      <dgm:t>
        <a:bodyPr/>
        <a:lstStyle/>
        <a:p>
          <a:endParaRPr lang="ru-RU"/>
        </a:p>
      </dgm:t>
    </dgm:pt>
    <dgm:pt modelId="{89C42E07-B227-463E-BF21-32044A8ABE85}" type="sibTrans" cxnId="{DE0C5186-E88A-41A3-83C0-991CC67E74E0}">
      <dgm:prSet/>
      <dgm:spPr/>
      <dgm:t>
        <a:bodyPr/>
        <a:lstStyle/>
        <a:p>
          <a:endParaRPr lang="ru-RU"/>
        </a:p>
      </dgm:t>
    </dgm:pt>
    <dgm:pt modelId="{A73E10CC-812B-4020-B6F9-7CDFBAF6DFF0}">
      <dgm:prSet phldrT="[Текст]"/>
      <dgm:spPr/>
      <dgm:t>
        <a:bodyPr/>
        <a:lstStyle/>
        <a:p>
          <a:r>
            <a:rPr lang="ru-RU" dirty="0"/>
            <a:t>Реализация иноязычной профессиональной подготовки будущих специалистов сферы туризма должна строиться языку в соответствии с интегрированным подходом.</a:t>
          </a:r>
        </a:p>
      </dgm:t>
    </dgm:pt>
    <dgm:pt modelId="{8357D26E-E21A-4A70-9440-1DE07B765146}" type="parTrans" cxnId="{43C60811-D88F-4A76-882C-F602CCF9B60D}">
      <dgm:prSet/>
      <dgm:spPr/>
      <dgm:t>
        <a:bodyPr/>
        <a:lstStyle/>
        <a:p>
          <a:endParaRPr lang="ru-RU"/>
        </a:p>
      </dgm:t>
    </dgm:pt>
    <dgm:pt modelId="{414F8791-FBB1-4207-92DF-8232A7C544A6}" type="sibTrans" cxnId="{43C60811-D88F-4A76-882C-F602CCF9B60D}">
      <dgm:prSet/>
      <dgm:spPr/>
      <dgm:t>
        <a:bodyPr/>
        <a:lstStyle/>
        <a:p>
          <a:endParaRPr lang="ru-RU"/>
        </a:p>
      </dgm:t>
    </dgm:pt>
    <dgm:pt modelId="{7D24BBA4-BF15-458E-A1C4-02DF7CE697A9}" type="pres">
      <dgm:prSet presAssocID="{44A2F4A3-9BD7-4927-B845-E230917AC1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C848C5-7C83-45D2-9DB9-C7E6FDD535B7}" type="pres">
      <dgm:prSet presAssocID="{36E44B51-8DCB-4AFD-A8B6-ABDAED0EDA7E}" presName="composite" presStyleCnt="0"/>
      <dgm:spPr/>
    </dgm:pt>
    <dgm:pt modelId="{884D4DCB-1E0A-4705-89A5-A5382EB5F704}" type="pres">
      <dgm:prSet presAssocID="{36E44B51-8DCB-4AFD-A8B6-ABDAED0EDA7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3D27D6-5160-4160-82B1-0E9547FE17E7}" type="pres">
      <dgm:prSet presAssocID="{36E44B51-8DCB-4AFD-A8B6-ABDAED0EDA7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C3BB3-9EF2-4C46-9143-FEBF94638A85}" type="pres">
      <dgm:prSet presAssocID="{00396A56-21E3-470C-B77B-40FD73090DB0}" presName="sp" presStyleCnt="0"/>
      <dgm:spPr/>
    </dgm:pt>
    <dgm:pt modelId="{0F86FAD4-04D3-4C62-B232-E4BF9A23C53F}" type="pres">
      <dgm:prSet presAssocID="{CC7EF93D-6186-4FAE-B3FA-311138E726BA}" presName="composite" presStyleCnt="0"/>
      <dgm:spPr/>
    </dgm:pt>
    <dgm:pt modelId="{FCD4ED5E-3CB9-4B5E-BD11-DB37AC6F2FC0}" type="pres">
      <dgm:prSet presAssocID="{CC7EF93D-6186-4FAE-B3FA-311138E726BA}" presName="parentText" presStyleLbl="alignNode1" presStyleIdx="1" presStyleCnt="3">
        <dgm:presLayoutVars>
          <dgm:chMax val="1"/>
          <dgm:bulletEnabled val="1"/>
        </dgm:presLayoutVars>
      </dgm:prSet>
      <dgm:spPr>
        <a:xfrm rot="5400000">
          <a:off x="-166262" y="1072826"/>
          <a:ext cx="1108418" cy="775893"/>
        </a:xfrm>
        <a:prstGeom prst="chevron">
          <a:avLst/>
        </a:prstGeom>
      </dgm:spPr>
      <dgm:t>
        <a:bodyPr/>
        <a:lstStyle/>
        <a:p>
          <a:endParaRPr lang="ru-RU"/>
        </a:p>
      </dgm:t>
    </dgm:pt>
    <dgm:pt modelId="{FFD0CC27-7DE3-455E-B149-4CC59D8E7842}" type="pres">
      <dgm:prSet presAssocID="{CC7EF93D-6186-4FAE-B3FA-311138E726B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E491E-11A4-47E6-BBF5-5C83B6C61794}" type="pres">
      <dgm:prSet presAssocID="{BD52DD6F-EF2A-4483-AFDF-16CEB79B84AF}" presName="sp" presStyleCnt="0"/>
      <dgm:spPr/>
    </dgm:pt>
    <dgm:pt modelId="{D2A6727B-68B7-459D-8325-CC01C0E25A89}" type="pres">
      <dgm:prSet presAssocID="{7EAB424D-ABB7-484A-9143-0CB805D30308}" presName="composite" presStyleCnt="0"/>
      <dgm:spPr/>
    </dgm:pt>
    <dgm:pt modelId="{E900D6F4-EB77-4D47-9C25-9077E1CF3003}" type="pres">
      <dgm:prSet presAssocID="{7EAB424D-ABB7-484A-9143-0CB805D30308}" presName="parentText" presStyleLbl="alignNode1" presStyleIdx="2" presStyleCnt="3">
        <dgm:presLayoutVars>
          <dgm:chMax val="1"/>
          <dgm:bulletEnabled val="1"/>
        </dgm:presLayoutVars>
      </dgm:prSet>
      <dgm:spPr>
        <a:xfrm rot="5400000">
          <a:off x="-166262" y="1978011"/>
          <a:ext cx="1108418" cy="775893"/>
        </a:xfrm>
        <a:prstGeom prst="chevron">
          <a:avLst/>
        </a:prstGeom>
      </dgm:spPr>
      <dgm:t>
        <a:bodyPr/>
        <a:lstStyle/>
        <a:p>
          <a:endParaRPr lang="ru-RU"/>
        </a:p>
      </dgm:t>
    </dgm:pt>
    <dgm:pt modelId="{EB1B4B39-B715-423A-9CA3-1CCED56CB598}" type="pres">
      <dgm:prSet presAssocID="{7EAB424D-ABB7-484A-9143-0CB805D3030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C8E820-9DFD-449B-BADB-7ADFE1D5D5D2}" type="presOf" srcId="{94E46EAB-FB88-4911-AEF0-F1A22B74B2B4}" destId="{FFD0CC27-7DE3-455E-B149-4CC59D8E7842}" srcOrd="0" destOrd="0" presId="urn:microsoft.com/office/officeart/2005/8/layout/chevron2"/>
    <dgm:cxn modelId="{5492CB2B-5062-455A-BFB5-109BF158FB7F}" type="presOf" srcId="{C339783B-AA1F-46D7-8A61-223E7945B2AF}" destId="{D33D27D6-5160-4160-82B1-0E9547FE17E7}" srcOrd="0" destOrd="0" presId="urn:microsoft.com/office/officeart/2005/8/layout/chevron2"/>
    <dgm:cxn modelId="{EACE8DD9-AA6A-4386-AEBE-06C2728835C5}" type="presOf" srcId="{44A2F4A3-9BD7-4927-B845-E230917AC1CB}" destId="{7D24BBA4-BF15-458E-A1C4-02DF7CE697A9}" srcOrd="0" destOrd="0" presId="urn:microsoft.com/office/officeart/2005/8/layout/chevron2"/>
    <dgm:cxn modelId="{EAC406FE-E768-4117-8B82-6FBC30C0D5EC}" type="presOf" srcId="{CC7EF93D-6186-4FAE-B3FA-311138E726BA}" destId="{FCD4ED5E-3CB9-4B5E-BD11-DB37AC6F2FC0}" srcOrd="0" destOrd="0" presId="urn:microsoft.com/office/officeart/2005/8/layout/chevron2"/>
    <dgm:cxn modelId="{1062427F-715A-4E14-8884-BBEA2AC5F617}" srcId="{CC7EF93D-6186-4FAE-B3FA-311138E726BA}" destId="{94E46EAB-FB88-4911-AEF0-F1A22B74B2B4}" srcOrd="0" destOrd="0" parTransId="{A119ED78-B6CB-4C32-A0D5-5320A467C307}" sibTransId="{4C0D307B-0736-44C0-88FF-96FF0EB52DB5}"/>
    <dgm:cxn modelId="{A113BA69-ECEA-4C95-BBDC-34FAF6A3EBEF}" srcId="{44A2F4A3-9BD7-4927-B845-E230917AC1CB}" destId="{36E44B51-8DCB-4AFD-A8B6-ABDAED0EDA7E}" srcOrd="0" destOrd="0" parTransId="{D8118DAB-6027-4B69-8FB2-63C7A0E13C21}" sibTransId="{00396A56-21E3-470C-B77B-40FD73090DB0}"/>
    <dgm:cxn modelId="{233DEA86-1A8B-44C1-9B7D-16F60EF2DDD1}" srcId="{44A2F4A3-9BD7-4927-B845-E230917AC1CB}" destId="{CC7EF93D-6186-4FAE-B3FA-311138E726BA}" srcOrd="1" destOrd="0" parTransId="{C9078EC1-2A58-4E59-9034-87C53BF30550}" sibTransId="{BD52DD6F-EF2A-4483-AFDF-16CEB79B84AF}"/>
    <dgm:cxn modelId="{86E7954B-3352-4A40-8790-7DD963EA4F79}" srcId="{36E44B51-8DCB-4AFD-A8B6-ABDAED0EDA7E}" destId="{C339783B-AA1F-46D7-8A61-223E7945B2AF}" srcOrd="0" destOrd="0" parTransId="{1B553027-4A82-4F5A-91E0-B15EA7F49189}" sibTransId="{468EE1BA-49BF-4243-86FF-0384991E7F2A}"/>
    <dgm:cxn modelId="{EF643656-753C-4B47-AEEF-FF19A21D485D}" type="presOf" srcId="{36E44B51-8DCB-4AFD-A8B6-ABDAED0EDA7E}" destId="{884D4DCB-1E0A-4705-89A5-A5382EB5F704}" srcOrd="0" destOrd="0" presId="urn:microsoft.com/office/officeart/2005/8/layout/chevron2"/>
    <dgm:cxn modelId="{C5A24E9C-33DC-4E1D-A870-79570B61F22D}" type="presOf" srcId="{7EAB424D-ABB7-484A-9143-0CB805D30308}" destId="{E900D6F4-EB77-4D47-9C25-9077E1CF3003}" srcOrd="0" destOrd="0" presId="urn:microsoft.com/office/officeart/2005/8/layout/chevron2"/>
    <dgm:cxn modelId="{DE0C5186-E88A-41A3-83C0-991CC67E74E0}" srcId="{44A2F4A3-9BD7-4927-B845-E230917AC1CB}" destId="{7EAB424D-ABB7-484A-9143-0CB805D30308}" srcOrd="2" destOrd="0" parTransId="{E9FB5562-16F7-4317-96FD-CEA937BC4764}" sibTransId="{89C42E07-B227-463E-BF21-32044A8ABE85}"/>
    <dgm:cxn modelId="{824BEE9B-6596-4F05-A10C-B8FAE1A9FBDC}" type="presOf" srcId="{A73E10CC-812B-4020-B6F9-7CDFBAF6DFF0}" destId="{EB1B4B39-B715-423A-9CA3-1CCED56CB598}" srcOrd="0" destOrd="0" presId="urn:microsoft.com/office/officeart/2005/8/layout/chevron2"/>
    <dgm:cxn modelId="{43C60811-D88F-4A76-882C-F602CCF9B60D}" srcId="{7EAB424D-ABB7-484A-9143-0CB805D30308}" destId="{A73E10CC-812B-4020-B6F9-7CDFBAF6DFF0}" srcOrd="0" destOrd="0" parTransId="{8357D26E-E21A-4A70-9440-1DE07B765146}" sibTransId="{414F8791-FBB1-4207-92DF-8232A7C544A6}"/>
    <dgm:cxn modelId="{36579B39-C04E-4296-A144-F953DECB0959}" type="presParOf" srcId="{7D24BBA4-BF15-458E-A1C4-02DF7CE697A9}" destId="{C7C848C5-7C83-45D2-9DB9-C7E6FDD535B7}" srcOrd="0" destOrd="0" presId="urn:microsoft.com/office/officeart/2005/8/layout/chevron2"/>
    <dgm:cxn modelId="{E50B02DF-0643-4A5A-AEF6-547E6760F7E9}" type="presParOf" srcId="{C7C848C5-7C83-45D2-9DB9-C7E6FDD535B7}" destId="{884D4DCB-1E0A-4705-89A5-A5382EB5F704}" srcOrd="0" destOrd="0" presId="urn:microsoft.com/office/officeart/2005/8/layout/chevron2"/>
    <dgm:cxn modelId="{51F5FA87-BE1A-41CB-BC43-702EEBD74078}" type="presParOf" srcId="{C7C848C5-7C83-45D2-9DB9-C7E6FDD535B7}" destId="{D33D27D6-5160-4160-82B1-0E9547FE17E7}" srcOrd="1" destOrd="0" presId="urn:microsoft.com/office/officeart/2005/8/layout/chevron2"/>
    <dgm:cxn modelId="{32A57A11-AF58-4381-8C28-144F99A38FB3}" type="presParOf" srcId="{7D24BBA4-BF15-458E-A1C4-02DF7CE697A9}" destId="{AC2C3BB3-9EF2-4C46-9143-FEBF94638A85}" srcOrd="1" destOrd="0" presId="urn:microsoft.com/office/officeart/2005/8/layout/chevron2"/>
    <dgm:cxn modelId="{F418AF76-A925-4E2A-BFC3-E352F7155B87}" type="presParOf" srcId="{7D24BBA4-BF15-458E-A1C4-02DF7CE697A9}" destId="{0F86FAD4-04D3-4C62-B232-E4BF9A23C53F}" srcOrd="2" destOrd="0" presId="urn:microsoft.com/office/officeart/2005/8/layout/chevron2"/>
    <dgm:cxn modelId="{C0EDCB91-67F9-4A4E-837D-FD07CD290EC4}" type="presParOf" srcId="{0F86FAD4-04D3-4C62-B232-E4BF9A23C53F}" destId="{FCD4ED5E-3CB9-4B5E-BD11-DB37AC6F2FC0}" srcOrd="0" destOrd="0" presId="urn:microsoft.com/office/officeart/2005/8/layout/chevron2"/>
    <dgm:cxn modelId="{2B45FA18-A1CE-4485-902D-B4ED079EFE0C}" type="presParOf" srcId="{0F86FAD4-04D3-4C62-B232-E4BF9A23C53F}" destId="{FFD0CC27-7DE3-455E-B149-4CC59D8E7842}" srcOrd="1" destOrd="0" presId="urn:microsoft.com/office/officeart/2005/8/layout/chevron2"/>
    <dgm:cxn modelId="{3C6DA56B-F976-4EDD-989F-3DD433D4FB50}" type="presParOf" srcId="{7D24BBA4-BF15-458E-A1C4-02DF7CE697A9}" destId="{B2BE491E-11A4-47E6-BBF5-5C83B6C61794}" srcOrd="3" destOrd="0" presId="urn:microsoft.com/office/officeart/2005/8/layout/chevron2"/>
    <dgm:cxn modelId="{A98EAD05-AEEA-4808-993E-1B8FD6088341}" type="presParOf" srcId="{7D24BBA4-BF15-458E-A1C4-02DF7CE697A9}" destId="{D2A6727B-68B7-459D-8325-CC01C0E25A89}" srcOrd="4" destOrd="0" presId="urn:microsoft.com/office/officeart/2005/8/layout/chevron2"/>
    <dgm:cxn modelId="{581FF5A2-3054-4FFC-8D2A-C70DE488CCB8}" type="presParOf" srcId="{D2A6727B-68B7-459D-8325-CC01C0E25A89}" destId="{E900D6F4-EB77-4D47-9C25-9077E1CF3003}" srcOrd="0" destOrd="0" presId="urn:microsoft.com/office/officeart/2005/8/layout/chevron2"/>
    <dgm:cxn modelId="{45B83A73-7965-48CC-8B65-F25D4893292A}" type="presParOf" srcId="{D2A6727B-68B7-459D-8325-CC01C0E25A89}" destId="{EB1B4B39-B715-423A-9CA3-1CCED56CB5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D714F4-041D-4D7E-8032-1964FC92DDCC}">
      <dsp:nvSpPr>
        <dsp:cNvPr id="0" name=""/>
        <dsp:cNvSpPr/>
      </dsp:nvSpPr>
      <dsp:spPr>
        <a:xfrm rot="5400000">
          <a:off x="-141827" y="144249"/>
          <a:ext cx="945518" cy="661863"/>
        </a:xfrm>
        <a:prstGeom prst="chevron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1</a:t>
          </a:r>
        </a:p>
      </dsp:txBody>
      <dsp:txXfrm rot="5400000">
        <a:off x="-141827" y="144249"/>
        <a:ext cx="945518" cy="661863"/>
      </dsp:txXfrm>
    </dsp:sp>
    <dsp:sp modelId="{63A8AA8E-E495-41EF-8840-F60D1EE3F78F}">
      <dsp:nvSpPr>
        <dsp:cNvPr id="0" name=""/>
        <dsp:cNvSpPr/>
      </dsp:nvSpPr>
      <dsp:spPr>
        <a:xfrm rot="5400000">
          <a:off x="2846737" y="-2182452"/>
          <a:ext cx="614587" cy="49843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>
              <a:latin typeface="Arial" panose="020B0604020202020204" pitchFamily="34" charset="0"/>
              <a:cs typeface="Arial" panose="020B0604020202020204" pitchFamily="34" charset="0"/>
            </a:rPr>
            <a:t>Познавательный компонент</a:t>
          </a:r>
        </a:p>
      </dsp:txBody>
      <dsp:txXfrm rot="5400000">
        <a:off x="2846737" y="-2182452"/>
        <a:ext cx="614587" cy="4984335"/>
      </dsp:txXfrm>
    </dsp:sp>
    <dsp:sp modelId="{77CC8E50-D395-4DCA-960E-00D5B3446E6B}">
      <dsp:nvSpPr>
        <dsp:cNvPr id="0" name=""/>
        <dsp:cNvSpPr/>
      </dsp:nvSpPr>
      <dsp:spPr>
        <a:xfrm rot="5400000">
          <a:off x="-141827" y="891209"/>
          <a:ext cx="945518" cy="661863"/>
        </a:xfrm>
        <a:prstGeom prst="chevron">
          <a:avLst/>
        </a:prstGeom>
        <a:solidFill>
          <a:srgbClr val="5B9BD5">
            <a:lumMod val="75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</a:t>
          </a:r>
        </a:p>
      </dsp:txBody>
      <dsp:txXfrm rot="5400000">
        <a:off x="-141827" y="891209"/>
        <a:ext cx="945518" cy="661863"/>
      </dsp:txXfrm>
    </dsp:sp>
    <dsp:sp modelId="{CD20B775-363B-4BF1-B5B6-563F123EA9A1}">
      <dsp:nvSpPr>
        <dsp:cNvPr id="0" name=""/>
        <dsp:cNvSpPr/>
      </dsp:nvSpPr>
      <dsp:spPr>
        <a:xfrm rot="5400000">
          <a:off x="2846575" y="-1435331"/>
          <a:ext cx="614910" cy="49843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>
              <a:latin typeface="Arial" panose="020B0604020202020204" pitchFamily="34" charset="0"/>
              <a:cs typeface="Arial" panose="020B0604020202020204" pitchFamily="34" charset="0"/>
            </a:rPr>
            <a:t>Функциональный компонент</a:t>
          </a:r>
        </a:p>
      </dsp:txBody>
      <dsp:txXfrm rot="5400000">
        <a:off x="2846575" y="-1435331"/>
        <a:ext cx="614910" cy="4984335"/>
      </dsp:txXfrm>
    </dsp:sp>
    <dsp:sp modelId="{AEBF68B0-AE41-4003-B0AA-382B69349B75}">
      <dsp:nvSpPr>
        <dsp:cNvPr id="0" name=""/>
        <dsp:cNvSpPr/>
      </dsp:nvSpPr>
      <dsp:spPr>
        <a:xfrm rot="5400000">
          <a:off x="-141827" y="1638169"/>
          <a:ext cx="945518" cy="661863"/>
        </a:xfrm>
        <a:prstGeom prst="chevron">
          <a:avLst/>
        </a:prstGeom>
        <a:solidFill>
          <a:srgbClr val="5B9BD5">
            <a:lumMod val="75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3</a:t>
          </a:r>
        </a:p>
      </dsp:txBody>
      <dsp:txXfrm rot="5400000">
        <a:off x="-141827" y="1638169"/>
        <a:ext cx="945518" cy="661863"/>
      </dsp:txXfrm>
    </dsp:sp>
    <dsp:sp modelId="{57371AD9-D3B8-47A9-A253-4307F973FE92}">
      <dsp:nvSpPr>
        <dsp:cNvPr id="0" name=""/>
        <dsp:cNvSpPr/>
      </dsp:nvSpPr>
      <dsp:spPr>
        <a:xfrm rot="5400000">
          <a:off x="2846737" y="-688532"/>
          <a:ext cx="614587" cy="49843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i="0" kern="1200" dirty="0">
              <a:latin typeface="Arial" panose="020B0604020202020204" pitchFamily="34" charset="0"/>
              <a:cs typeface="Arial" panose="020B0604020202020204" pitchFamily="34" charset="0"/>
            </a:rPr>
            <a:t>Деятельностный компонент</a:t>
          </a:r>
        </a:p>
      </dsp:txBody>
      <dsp:txXfrm rot="5400000">
        <a:off x="2846737" y="-688532"/>
        <a:ext cx="614587" cy="49843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A99CC7-2F03-49AC-8456-E32A898F8898}">
      <dsp:nvSpPr>
        <dsp:cNvPr id="0" name=""/>
        <dsp:cNvSpPr/>
      </dsp:nvSpPr>
      <dsp:spPr>
        <a:xfrm rot="10800000">
          <a:off x="1737697" y="2526"/>
          <a:ext cx="5405120" cy="1505029"/>
        </a:xfrm>
        <a:prstGeom prst="homePlat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367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Содержание профессиональной подготовки студентов туристического профиля в обязательном порядке включает </a:t>
          </a:r>
          <a:r>
            <a:rPr lang="ru-RU" sz="1700" i="1" kern="1200" dirty="0"/>
            <a:t>изучение </a:t>
          </a:r>
          <a:r>
            <a:rPr lang="ru-RU" sz="1700" kern="1200" dirty="0"/>
            <a:t>будущими специалистами одного или нескольких </a:t>
          </a:r>
          <a:r>
            <a:rPr lang="ru-RU" sz="1700" b="1" kern="1200" dirty="0"/>
            <a:t>иностранных языков. </a:t>
          </a:r>
          <a:endParaRPr lang="ru-RU" sz="1700" kern="1200" dirty="0"/>
        </a:p>
      </dsp:txBody>
      <dsp:txXfrm rot="10800000">
        <a:off x="1737697" y="2526"/>
        <a:ext cx="5405120" cy="1505029"/>
      </dsp:txXfrm>
    </dsp:sp>
    <dsp:sp modelId="{A8E9B158-6D34-4F39-99E3-F6C57AD4A23D}">
      <dsp:nvSpPr>
        <dsp:cNvPr id="0" name=""/>
        <dsp:cNvSpPr/>
      </dsp:nvSpPr>
      <dsp:spPr>
        <a:xfrm>
          <a:off x="985182" y="2526"/>
          <a:ext cx="1505029" cy="15050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EB1DEE-9E1E-478D-A3CE-5704E19F27D5}">
      <dsp:nvSpPr>
        <dsp:cNvPr id="0" name=""/>
        <dsp:cNvSpPr/>
      </dsp:nvSpPr>
      <dsp:spPr>
        <a:xfrm rot="10800000">
          <a:off x="1737697" y="1956818"/>
          <a:ext cx="5405120" cy="1505029"/>
        </a:xfrm>
        <a:prstGeom prst="homePlate">
          <a:avLst/>
        </a:prstGeom>
        <a:solidFill>
          <a:srgbClr val="5B9BD5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3676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Иностранный язык – одна из профессионально значимых дисциплин, целью которых является формирование иноязычной компетентности студентов. </a:t>
          </a:r>
        </a:p>
      </dsp:txBody>
      <dsp:txXfrm rot="10800000">
        <a:off x="1737697" y="1956818"/>
        <a:ext cx="5405120" cy="1505029"/>
      </dsp:txXfrm>
    </dsp:sp>
    <dsp:sp modelId="{6B3F6433-24E7-4409-A9FC-948FB005951A}">
      <dsp:nvSpPr>
        <dsp:cNvPr id="0" name=""/>
        <dsp:cNvSpPr/>
      </dsp:nvSpPr>
      <dsp:spPr>
        <a:xfrm>
          <a:off x="985182" y="1956818"/>
          <a:ext cx="1505029" cy="15050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4BCAD4-0BD7-4DF3-9C90-ADB7ABA729FF}">
      <dsp:nvSpPr>
        <dsp:cNvPr id="0" name=""/>
        <dsp:cNvSpPr/>
      </dsp:nvSpPr>
      <dsp:spPr>
        <a:xfrm rot="10800000">
          <a:off x="1737697" y="3911110"/>
          <a:ext cx="5405120" cy="1505029"/>
        </a:xfrm>
        <a:prstGeom prst="homePlate">
          <a:avLst/>
        </a:prstGeom>
        <a:solidFill>
          <a:srgbClr val="5B9BD5">
            <a:lumMod val="75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3676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Основная цель высшей школы</a:t>
          </a:r>
          <a:r>
            <a:rPr lang="en-US" sz="1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реализация профессиональной иноязычной практико-ориентированной подготовки студентов. </a:t>
          </a:r>
        </a:p>
      </dsp:txBody>
      <dsp:txXfrm rot="10800000">
        <a:off x="1737697" y="3911110"/>
        <a:ext cx="5405120" cy="1505029"/>
      </dsp:txXfrm>
    </dsp:sp>
    <dsp:sp modelId="{48260F5D-C971-4241-AA03-E6E04B8BE304}">
      <dsp:nvSpPr>
        <dsp:cNvPr id="0" name=""/>
        <dsp:cNvSpPr/>
      </dsp:nvSpPr>
      <dsp:spPr>
        <a:xfrm>
          <a:off x="985182" y="3911110"/>
          <a:ext cx="1505029" cy="15050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4D4DCB-1E0A-4705-89A5-A5382EB5F704}">
      <dsp:nvSpPr>
        <dsp:cNvPr id="0" name=""/>
        <dsp:cNvSpPr/>
      </dsp:nvSpPr>
      <dsp:spPr>
        <a:xfrm rot="5400000">
          <a:off x="-186518" y="187789"/>
          <a:ext cx="1243458" cy="870421"/>
        </a:xfrm>
        <a:prstGeom prst="chevron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1</a:t>
          </a:r>
        </a:p>
      </dsp:txBody>
      <dsp:txXfrm rot="5400000">
        <a:off x="-186518" y="187789"/>
        <a:ext cx="1243458" cy="870421"/>
      </dsp:txXfrm>
    </dsp:sp>
    <dsp:sp modelId="{D33D27D6-5160-4160-82B1-0E9547FE17E7}">
      <dsp:nvSpPr>
        <dsp:cNvPr id="0" name=""/>
        <dsp:cNvSpPr/>
      </dsp:nvSpPr>
      <dsp:spPr>
        <a:xfrm rot="5400000">
          <a:off x="4591742" y="-3720050"/>
          <a:ext cx="808248" cy="82508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Интегративный характер иноязычной коммуникативной компетентности</a:t>
          </a:r>
        </a:p>
      </dsp:txBody>
      <dsp:txXfrm rot="5400000">
        <a:off x="4591742" y="-3720050"/>
        <a:ext cx="808248" cy="8250891"/>
      </dsp:txXfrm>
    </dsp:sp>
    <dsp:sp modelId="{FCD4ED5E-3CB9-4B5E-BD11-DB37AC6F2FC0}">
      <dsp:nvSpPr>
        <dsp:cNvPr id="0" name=""/>
        <dsp:cNvSpPr/>
      </dsp:nvSpPr>
      <dsp:spPr>
        <a:xfrm rot="5400000">
          <a:off x="-186518" y="1231414"/>
          <a:ext cx="1243458" cy="870421"/>
        </a:xfrm>
        <a:prstGeom prst="chevron">
          <a:avLst/>
        </a:prstGeom>
        <a:solidFill>
          <a:srgbClr val="5B9BD5">
            <a:lumMod val="75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2</a:t>
          </a:r>
        </a:p>
      </dsp:txBody>
      <dsp:txXfrm rot="5400000">
        <a:off x="-186518" y="1231414"/>
        <a:ext cx="1243458" cy="870421"/>
      </dsp:txXfrm>
    </dsp:sp>
    <dsp:sp modelId="{FFD0CC27-7DE3-455E-B149-4CC59D8E7842}">
      <dsp:nvSpPr>
        <dsp:cNvPr id="0" name=""/>
        <dsp:cNvSpPr/>
      </dsp:nvSpPr>
      <dsp:spPr>
        <a:xfrm rot="5400000">
          <a:off x="4591742" y="-2676425"/>
          <a:ext cx="808248" cy="82508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Иностранный язык профессионального направления как средство коммуникации, получения информации и самовыражения требует структурирования содержания обучения</a:t>
          </a:r>
        </a:p>
      </dsp:txBody>
      <dsp:txXfrm rot="5400000">
        <a:off x="4591742" y="-2676425"/>
        <a:ext cx="808248" cy="8250891"/>
      </dsp:txXfrm>
    </dsp:sp>
    <dsp:sp modelId="{E900D6F4-EB77-4D47-9C25-9077E1CF3003}">
      <dsp:nvSpPr>
        <dsp:cNvPr id="0" name=""/>
        <dsp:cNvSpPr/>
      </dsp:nvSpPr>
      <dsp:spPr>
        <a:xfrm rot="5400000">
          <a:off x="-186518" y="2275040"/>
          <a:ext cx="1243458" cy="870421"/>
        </a:xfrm>
        <a:prstGeom prst="chevron">
          <a:avLst/>
        </a:prstGeom>
        <a:solidFill>
          <a:srgbClr val="5B9BD5">
            <a:lumMod val="7500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3</a:t>
          </a:r>
        </a:p>
      </dsp:txBody>
      <dsp:txXfrm rot="5400000">
        <a:off x="-186518" y="2275040"/>
        <a:ext cx="1243458" cy="870421"/>
      </dsp:txXfrm>
    </dsp:sp>
    <dsp:sp modelId="{EB1B4B39-B715-423A-9CA3-1CCED56CB598}">
      <dsp:nvSpPr>
        <dsp:cNvPr id="0" name=""/>
        <dsp:cNvSpPr/>
      </dsp:nvSpPr>
      <dsp:spPr>
        <a:xfrm rot="5400000">
          <a:off x="4591742" y="-1632800"/>
          <a:ext cx="808248" cy="82508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Реализация иноязычной профессиональной подготовки будущих специалистов сферы туризма должна строиться языку в соответствии с интегрированным подходом.</a:t>
          </a:r>
        </a:p>
      </dsp:txBody>
      <dsp:txXfrm rot="5400000">
        <a:off x="4591742" y="-1632800"/>
        <a:ext cx="808248" cy="8250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B29B09-1666-4633-B728-AD7DF007B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9F6B9A8-86A3-42F5-A6C4-6CAFD88CEB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4BA6849-1D23-4242-9DA7-E86CF1F2D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EEB6-2F36-4139-9D99-4388BC3BA39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8070618-4EFB-4E69-B624-F6B05988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DDE2EC6-88A0-40D9-8F4F-24E71B636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278-BA07-4568-899B-E8DD8A9FE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537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553C4C-72E8-4039-96F9-5B90AECEE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18B49CF-7668-44E3-8074-B4389160E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9ADACDB-31C6-4733-8705-EDFB332A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EEB6-2F36-4139-9D99-4388BC3BA39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5A23E1E-C39A-4355-9A14-8ACA4EF3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C43AA95-5CDD-4853-A138-D141746CC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278-BA07-4568-899B-E8DD8A9FE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723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8E6223E-6857-4FE7-9F65-E3CDAB6965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FF88E88-D831-4004-A032-3B84B1BB3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BF83E42-9BD1-4D57-891E-9EBF093E9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EEB6-2F36-4139-9D99-4388BC3BA39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32D4393-F18D-4B9E-A2FC-FAACC7FF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25595A1-05B8-4BAF-97B9-2843CE32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278-BA07-4568-899B-E8DD8A9FE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649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3A259D-65B2-47FA-AA58-6D1463BC4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E3576F5-DBBF-4EB6-8812-E12EB2433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CC7D47B-1D57-4D38-91D1-77F0DB3AA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EEB6-2F36-4139-9D99-4388BC3BA39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7E671BF-76ED-4FA2-9BF7-B60CBEF75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276E01D-4316-41F7-8A44-08BE69EC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278-BA07-4568-899B-E8DD8A9FE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149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802B6A-A2A0-4C1E-9832-6BB67AC1E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5E911A5-C59B-4336-8522-0DFBEE8A8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809B3DE-CB24-41DE-9466-CC8331CB4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EEB6-2F36-4139-9D99-4388BC3BA39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CE4AEA-8125-4384-BC9D-351BEC5F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C7DC4A9-3583-48F0-8DB9-D480CB673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278-BA07-4568-899B-E8DD8A9FE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466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022E4E-C75E-43BD-8042-7B8F216C1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ADFAB37-C59A-4C80-B38F-0A23FD5883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560C7C4-9639-4BA3-B21E-05604A8AF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52B10EF-2EFE-4700-BCB6-B5263CDC5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EEB6-2F36-4139-9D99-4388BC3BA39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EC3881C-9AC1-436F-AE16-84887990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2FE26F3-AECF-4689-AF45-88C6BFC2F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278-BA07-4568-899B-E8DD8A9FE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862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84B23C-70D0-4355-B425-0F14C294E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9D56CDD-54BA-4D71-A6E3-A7D76694B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F329E0B-27D8-40DE-9363-C017AF19C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E10A769-7BE8-4A43-B49B-F6B483FC7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B4BD533-7965-43A5-BD82-0AA1976ED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F13C645-9906-47B0-B70A-93EC2B2D6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EEB6-2F36-4139-9D99-4388BC3BA39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4187630-8B5A-4AA8-A472-0CAA9C169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4A64E49-8D39-4B19-8A03-10984BC53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278-BA07-4568-899B-E8DD8A9FE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702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F4ED30-98A0-4345-A1AE-D5753974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3EB0E9A-D5CC-499B-804F-0676572B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EEB6-2F36-4139-9D99-4388BC3BA39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CB4FB18-0C89-4706-8467-BED5A364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27BFEB9-0F69-4834-BEFF-29C9779CE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278-BA07-4568-899B-E8DD8A9FE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950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D550267-C94D-47B9-B562-F62691BDB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EEB6-2F36-4139-9D99-4388BC3BA39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30E3FC4-4040-4BC4-842F-C7F9E1D5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F4E1C70-5CC3-4A40-ACE7-F658B8896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278-BA07-4568-899B-E8DD8A9FE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212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B7C457-C7D8-4311-A31C-362A7F6FE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A6AB29-9BD7-4E68-ACC0-B7FFCD323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5F89A78-AE3B-47F3-9940-E96A2877B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5ECD7B2-FB39-40C5-A280-13E4D5B2C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EEB6-2F36-4139-9D99-4388BC3BA39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360F1FF-F08B-4CC5-A8C0-D3B1C2CD9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97FB4A6-04D3-4AA8-BC21-A919F993A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278-BA07-4568-899B-E8DD8A9FE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923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4E25A7-18E5-4701-97E5-D5AB0C989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9A7CA90-9DFA-498A-8614-2A3EE29A1B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B35D704-D977-44C8-8169-52801E3F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7F40C47-8B99-49C5-8BDF-BB6A79899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EEB6-2F36-4139-9D99-4388BC3BA39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237937C-0757-4B5E-BC98-F9E6FCB9E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E74ED6B-32CA-4951-A239-DFC63217C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7278-BA07-4568-899B-E8DD8A9FE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512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7D3C7A-0779-4E72-A29D-330E0D03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138CBDE-78B3-4645-B8AC-9182C92C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5B35884-2C78-4A4C-94E6-AF6362EB47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0EEB6-2F36-4139-9D99-4388BC3BA39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C9F59D3-30AD-4E35-B767-36058E7A6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5B80AE0-7D4F-4CF7-8B5F-9748A93CA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7278-BA07-4568-899B-E8DD8A9FE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05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12" Type="http://schemas.openxmlformats.org/officeDocument/2006/relationships/image" Target="../media/image16.sv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14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4C92E4-DD69-4386-BBD5-393C7418F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7877" y="182028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профессиональной иноязычной коммуникативной компетентности будущих специалистов сферы туризма в социокультурной </a:t>
            </a:r>
            <a:r>
              <a:rPr lang="ru-RU" sz="2700">
                <a:latin typeface="Arial" panose="020B0604020202020204" pitchFamily="34" charset="0"/>
                <a:cs typeface="Arial" panose="020B0604020202020204" pitchFamily="34" charset="0"/>
              </a:rPr>
              <a:t>среде </a:t>
            </a:r>
            <a:r>
              <a:rPr lang="ru-RU" sz="2700" smtClean="0">
                <a:latin typeface="Arial" panose="020B0604020202020204" pitchFamily="34" charset="0"/>
                <a:cs typeface="Arial" panose="020B0604020202020204" pitchFamily="34" charset="0"/>
              </a:rPr>
              <a:t>вуза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8CB2474-2F45-4B64-8D31-88221C3F1AF7}"/>
              </a:ext>
            </a:extLst>
          </p:cNvPr>
          <p:cNvSpPr txBox="1"/>
          <p:nvPr/>
        </p:nvSpPr>
        <p:spPr>
          <a:xfrm>
            <a:off x="7668884" y="4301100"/>
            <a:ext cx="3935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err="1" smtClean="0"/>
              <a:t>Никейцева</a:t>
            </a:r>
            <a:r>
              <a:rPr lang="ru-RU" sz="1600" dirty="0" smtClean="0"/>
              <a:t> </a:t>
            </a:r>
            <a:r>
              <a:rPr lang="ru-RU" sz="1600" dirty="0"/>
              <a:t>Ольга </a:t>
            </a:r>
            <a:r>
              <a:rPr lang="ru-RU" sz="1600" dirty="0" smtClean="0"/>
              <a:t>Николаевна</a:t>
            </a:r>
          </a:p>
          <a:p>
            <a:pPr algn="r"/>
            <a:r>
              <a:rPr lang="ru-RU" sz="1600" dirty="0" smtClean="0"/>
              <a:t>преподаватель</a:t>
            </a:r>
          </a:p>
          <a:p>
            <a:pPr algn="r"/>
            <a:r>
              <a:rPr lang="ru-RU" sz="1600" dirty="0" err="1" smtClean="0"/>
              <a:t>к</a:t>
            </a:r>
            <a:r>
              <a:rPr lang="ru-RU" sz="1600" smtClean="0"/>
              <a:t>аф-ра</a:t>
            </a:r>
            <a:r>
              <a:rPr lang="ru-RU" sz="1600" dirty="0" smtClean="0"/>
              <a:t> </a:t>
            </a:r>
            <a:r>
              <a:rPr lang="ru-RU" sz="1600" dirty="0" err="1" smtClean="0"/>
              <a:t>ин.языков</a:t>
            </a:r>
            <a:r>
              <a:rPr lang="ru-RU" sz="1600" dirty="0" smtClean="0"/>
              <a:t> №2</a:t>
            </a:r>
            <a:endParaRPr lang="ru-RU" sz="1600" dirty="0"/>
          </a:p>
          <a:p>
            <a:pPr algn="r"/>
            <a:r>
              <a:rPr lang="ru-RU" sz="1600" dirty="0"/>
              <a:t>Институт иностранной филологии</a:t>
            </a:r>
          </a:p>
          <a:p>
            <a:pPr algn="r"/>
            <a:r>
              <a:rPr lang="ru-RU" sz="1600" dirty="0"/>
              <a:t>Федерального государственного автономного образовательного учреждения высшего образования «Крымский федеральный университет имени В.И. Вернадского»</a:t>
            </a:r>
          </a:p>
          <a:p>
            <a:pPr algn="r"/>
            <a:r>
              <a:rPr lang="ru-RU" sz="1600" dirty="0"/>
              <a:t>(г. Симферополь)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2DE018D-DB05-4DD4-A74D-1F3AC4322B6E}"/>
              </a:ext>
            </a:extLst>
          </p:cNvPr>
          <p:cNvSpPr/>
          <p:nvPr/>
        </p:nvSpPr>
        <p:spPr>
          <a:xfrm>
            <a:off x="199691" y="186431"/>
            <a:ext cx="11758529" cy="651621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879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B183CA-8586-4666-B82F-2D91B64B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4452" y="2103437"/>
            <a:ext cx="6698942" cy="1325563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4575A0D-EF60-4766-B457-F841A95D676E}"/>
              </a:ext>
            </a:extLst>
          </p:cNvPr>
          <p:cNvSpPr/>
          <p:nvPr/>
        </p:nvSpPr>
        <p:spPr>
          <a:xfrm>
            <a:off x="199691" y="186431"/>
            <a:ext cx="11758529" cy="651621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06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FB33D5-594F-4D8D-96AF-D28F416A7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69" y="1313895"/>
            <a:ext cx="11273901" cy="6105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1. Бабанский Ю.К. Оптимизация учебно-воспитательного процесса: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метод.основы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– М.: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Присвещение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1982. – 192 с.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Бакурова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Е.Н. Формирование профессиональной языковой компетентности специалистов сферы туризма средствами иностранного языка // Научные известия. – 2016. – № 1. – С. 101-105.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3. Жданова Е.Ю. Языковая компетентность как основа самостоятельной научно-исследовательской работы студентов // Вектор науки ТГУ. – 2015. – № 2.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4. Калиновская Т.С. Теоретические основы формирования профессиональной компетентности специалистов индустрии туризма в учреждении среднего профессионального образования. – Режим доступа: http://cyberleninka.ru/article/n/teore-ticheskie-osnovy-formirovaniya-professionalnoy-kompetentnosti-spetsialistovindustrii-turizma-v-uchre-zhdenii-srednego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5. Калякин А.С. Модель иноязычной подготовки студентов, обучающихся по направлению «Туризм» //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Rhema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Рема. – 2014. – № 2. – С. 107-110.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Конистерова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Е.А., Улитина К.А., Калинина Е.В. Практико-ориентированный метод обучения иностранным языкам как средство совершенствования языкового образовательного пространства неязыкового вуза // Научно-методический электронный журнал «Концепт». – 2017. – Т. 3. – С. 230–237. – URL: http://e-koncept.ru/2017/770270.htm.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7. Образцов П.И. Проектирование и конструирование профессионально-ориентированной технологии обучения: учеб.-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метод.пособ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/ П.И. Образцов, А.И.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Ахулкова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О.Ф. Черниченко. – Орел: ОГУ, 2003. – 94 с.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Покушалова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Л.В., Серебрякова Л.Т. Обучение профессионально ориентированному языку в техническом вузе // Молодой ученый. – 2012. – №5. – С. 305-307. 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7D31960-ACA8-468E-A37D-251361A18DA4}"/>
              </a:ext>
            </a:extLst>
          </p:cNvPr>
          <p:cNvSpPr txBox="1"/>
          <p:nvPr/>
        </p:nvSpPr>
        <p:spPr>
          <a:xfrm>
            <a:off x="420209" y="262132"/>
            <a:ext cx="11688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Литература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E77C2EA0-A2F0-43CE-9C75-0B98814C27AA}"/>
              </a:ext>
            </a:extLst>
          </p:cNvPr>
          <p:cNvCxnSpPr/>
          <p:nvPr/>
        </p:nvCxnSpPr>
        <p:spPr>
          <a:xfrm>
            <a:off x="337351" y="834501"/>
            <a:ext cx="10537795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7794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3CE664B-EA63-4EB6-8423-58A002CBC25D}"/>
              </a:ext>
            </a:extLst>
          </p:cNvPr>
          <p:cNvSpPr/>
          <p:nvPr/>
        </p:nvSpPr>
        <p:spPr>
          <a:xfrm>
            <a:off x="988686" y="1956785"/>
            <a:ext cx="23179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происходящие в мировой и отечественной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туристической индустрии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17511B0-60DC-4707-989E-E292CD66BD97}"/>
              </a:ext>
            </a:extLst>
          </p:cNvPr>
          <p:cNvSpPr/>
          <p:nvPr/>
        </p:nvSpPr>
        <p:spPr>
          <a:xfrm>
            <a:off x="4193225" y="1964729"/>
            <a:ext cx="25538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Необходимость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совершенствования профессиональной подготовки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будущих специалистов сферы туризма.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F0D53B47-F68D-4907-8495-9FDB4DCE0184}"/>
              </a:ext>
            </a:extLst>
          </p:cNvPr>
          <p:cNvSpPr/>
          <p:nvPr/>
        </p:nvSpPr>
        <p:spPr>
          <a:xfrm>
            <a:off x="7765730" y="1815601"/>
            <a:ext cx="43079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Задача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поиска и разработки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эффективных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путей, технологий, методов и средств реализации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профессионального образования будущих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менеджеров по туризму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всех его составляющих, среди которых одним из ключевых является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иноязычная подготовка студентов.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2" name="Рисунок 21" descr="Горный пейзаж">
            <a:extLst>
              <a:ext uri="{FF2B5EF4-FFF2-40B4-BE49-F238E27FC236}">
                <a16:creationId xmlns:a16="http://schemas.microsoft.com/office/drawing/2014/main" xmlns="" id="{23D2F1D7-2ECA-43B2-A62C-81BB5CB691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7759" y="2445279"/>
            <a:ext cx="775249" cy="680927"/>
          </a:xfrm>
          <a:prstGeom prst="rect">
            <a:avLst/>
          </a:prstGeom>
          <a:effectLst/>
        </p:spPr>
      </p:pic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xmlns="" id="{557624FD-DAA9-4025-8927-0096981C61C8}"/>
              </a:ext>
            </a:extLst>
          </p:cNvPr>
          <p:cNvCxnSpPr>
            <a:cxnSpLocks/>
          </p:cNvCxnSpPr>
          <p:nvPr/>
        </p:nvCxnSpPr>
        <p:spPr>
          <a:xfrm>
            <a:off x="2807127" y="2734396"/>
            <a:ext cx="495263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 descr="Диаграмма с подъемом">
            <a:extLst>
              <a:ext uri="{FF2B5EF4-FFF2-40B4-BE49-F238E27FC236}">
                <a16:creationId xmlns:a16="http://schemas.microsoft.com/office/drawing/2014/main" xmlns="" id="{83732D8C-D3BA-4D74-AD36-1DD73B9B73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453727" y="2445279"/>
            <a:ext cx="769525" cy="675900"/>
          </a:xfrm>
          <a:prstGeom prst="rect">
            <a:avLst/>
          </a:prstGeom>
          <a:effectLst/>
        </p:spPr>
      </p:pic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xmlns="" id="{0FBD75A5-3BBC-4AD9-B94E-D6227BA33BAF}"/>
              </a:ext>
            </a:extLst>
          </p:cNvPr>
          <p:cNvCxnSpPr>
            <a:cxnSpLocks/>
          </p:cNvCxnSpPr>
          <p:nvPr/>
        </p:nvCxnSpPr>
        <p:spPr>
          <a:xfrm>
            <a:off x="6585751" y="2771856"/>
            <a:ext cx="495263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4ED1DC3-78B5-444F-AD10-22827F29ADFE}"/>
              </a:ext>
            </a:extLst>
          </p:cNvPr>
          <p:cNvSpPr txBox="1"/>
          <p:nvPr/>
        </p:nvSpPr>
        <p:spPr>
          <a:xfrm>
            <a:off x="633274" y="268137"/>
            <a:ext cx="5215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D0482822-A883-418C-AFC2-FA9C41A340B2}"/>
              </a:ext>
            </a:extLst>
          </p:cNvPr>
          <p:cNvCxnSpPr>
            <a:cxnSpLocks/>
          </p:cNvCxnSpPr>
          <p:nvPr/>
        </p:nvCxnSpPr>
        <p:spPr>
          <a:xfrm>
            <a:off x="337351" y="834501"/>
            <a:ext cx="11997485" cy="0"/>
          </a:xfrm>
          <a:prstGeom prst="line">
            <a:avLst/>
          </a:prstGeom>
          <a:solidFill>
            <a:srgbClr val="2E75B6"/>
          </a:solidFill>
          <a:ln w="12700" cap="flat">
            <a:solidFill>
              <a:srgbClr val="4472C4"/>
            </a:solidFill>
            <a:prstDash val="solid"/>
            <a:miter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D5632C50-EDAC-4E34-A0AA-1643423D07A1}"/>
              </a:ext>
            </a:extLst>
          </p:cNvPr>
          <p:cNvSpPr/>
          <p:nvPr/>
        </p:nvSpPr>
        <p:spPr>
          <a:xfrm>
            <a:off x="1056001" y="4885478"/>
            <a:ext cx="105559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Потребность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развития отечественного и международного туризма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послужила тому, что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современном этапе развития педагогической науки проблема подготовки будущих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специалистов туристической отрасли является актуальной методологической проблемой.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Рисунок 32" descr="Восклицательный знак">
            <a:extLst>
              <a:ext uri="{FF2B5EF4-FFF2-40B4-BE49-F238E27FC236}">
                <a16:creationId xmlns:a16="http://schemas.microsoft.com/office/drawing/2014/main" xmlns="" id="{ACF66CDF-C192-46D9-9E05-2872A401AAF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07759" y="4894408"/>
            <a:ext cx="1041062" cy="914400"/>
          </a:xfrm>
          <a:prstGeom prst="rect">
            <a:avLst/>
          </a:prstGeom>
          <a:effectLst/>
        </p:spPr>
      </p:pic>
      <p:pic>
        <p:nvPicPr>
          <p:cNvPr id="37" name="Рисунок 36" descr="Лупа">
            <a:extLst>
              <a:ext uri="{FF2B5EF4-FFF2-40B4-BE49-F238E27FC236}">
                <a16:creationId xmlns:a16="http://schemas.microsoft.com/office/drawing/2014/main" xmlns="" id="{557E9804-2E9C-4561-B0E9-C29EE78E0EF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181290" y="2501349"/>
            <a:ext cx="641851" cy="563759"/>
          </a:xfrm>
          <a:prstGeom prst="rect">
            <a:avLst/>
          </a:prstGeom>
          <a:effectLst/>
        </p:spPr>
      </p:pic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3A8BB42B-05FD-4969-9353-A590C286B737}"/>
              </a:ext>
            </a:extLst>
          </p:cNvPr>
          <p:cNvSpPr/>
          <p:nvPr/>
        </p:nvSpPr>
        <p:spPr>
          <a:xfrm>
            <a:off x="235202" y="1614465"/>
            <a:ext cx="11838429" cy="281206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368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4ED1DC3-78B5-444F-AD10-22827F29ADFE}"/>
              </a:ext>
            </a:extLst>
          </p:cNvPr>
          <p:cNvSpPr txBox="1"/>
          <p:nvPr/>
        </p:nvSpPr>
        <p:spPr>
          <a:xfrm>
            <a:off x="633274" y="268137"/>
            <a:ext cx="8448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Изложение основного материала (1)</a:t>
            </a: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D0482822-A883-418C-AFC2-FA9C41A340B2}"/>
              </a:ext>
            </a:extLst>
          </p:cNvPr>
          <p:cNvCxnSpPr/>
          <p:nvPr/>
        </p:nvCxnSpPr>
        <p:spPr>
          <a:xfrm>
            <a:off x="337351" y="834501"/>
            <a:ext cx="10537795" cy="0"/>
          </a:xfrm>
          <a:prstGeom prst="line">
            <a:avLst/>
          </a:prstGeom>
          <a:solidFill>
            <a:srgbClr val="5B9BD5">
              <a:lumMod val="75000"/>
            </a:srgbClr>
          </a:solidFill>
          <a:ln w="12700" cap="flat" cmpd="sng" algn="ctr"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F21A6CC6-44C5-4A18-B5FB-A23191115627}"/>
              </a:ext>
            </a:extLst>
          </p:cNvPr>
          <p:cNvSpPr/>
          <p:nvPr/>
        </p:nvSpPr>
        <p:spPr>
          <a:xfrm>
            <a:off x="6952701" y="1674839"/>
            <a:ext cx="52392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Познавательный компонент </a:t>
            </a:r>
            <a:r>
              <a:rPr lang="ru-RU" dirty="0"/>
              <a:t>отражает содержание профессиональной подготовки специалистов сферы туризма.</a:t>
            </a:r>
          </a:p>
          <a:p>
            <a:r>
              <a:rPr lang="ru-RU" b="1" dirty="0"/>
              <a:t>Функциональный компонент </a:t>
            </a:r>
            <a:r>
              <a:rPr lang="ru-RU" dirty="0"/>
              <a:t>предусматривает профессиональную подготовку специалистов сферы туризма к выполнению профессиональных функций. </a:t>
            </a:r>
          </a:p>
          <a:p>
            <a:r>
              <a:rPr lang="ru-RU" b="1" dirty="0"/>
              <a:t>Деятельностный компонент </a:t>
            </a:r>
            <a:r>
              <a:rPr lang="ru-RU" dirty="0"/>
              <a:t>направлен на реализацию профессиональной подготовки будущих специалистов туристической отрасли к осуществлению различных видов профессиональной деятельности в условиях реального производства. </a:t>
            </a:r>
          </a:p>
          <a:p>
            <a:r>
              <a:rPr lang="ru-RU" dirty="0"/>
              <a:t>Целью </a:t>
            </a:r>
            <a:r>
              <a:rPr lang="ru-RU" b="1" dirty="0"/>
              <a:t>личностного компонента </a:t>
            </a:r>
            <a:r>
              <a:rPr lang="ru-RU" dirty="0"/>
              <a:t>профессиональной подготовки специалистов сферы туризма является формирование у студентов профессионально значимых личностных качеств и профессиональной культуры.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7E82844-97F1-4A94-9AE6-9AAEB43647CC}"/>
              </a:ext>
            </a:extLst>
          </p:cNvPr>
          <p:cNvSpPr/>
          <p:nvPr/>
        </p:nvSpPr>
        <p:spPr>
          <a:xfrm>
            <a:off x="-129203" y="2727155"/>
            <a:ext cx="2740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12" name="Схема 11">
            <a:extLst>
              <a:ext uri="{FF2B5EF4-FFF2-40B4-BE49-F238E27FC236}">
                <a16:creationId xmlns:a16="http://schemas.microsoft.com/office/drawing/2014/main" xmlns="" id="{E511E7CE-74B3-45B2-BC1E-C12A221FEB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701731234"/>
              </p:ext>
            </p:extLst>
          </p:nvPr>
        </p:nvGraphicFramePr>
        <p:xfrm>
          <a:off x="337351" y="2207606"/>
          <a:ext cx="5646199" cy="2444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549FCD9-3B28-4086-B5A8-F165B1A49F90}"/>
              </a:ext>
            </a:extLst>
          </p:cNvPr>
          <p:cNvSpPr txBox="1"/>
          <p:nvPr/>
        </p:nvSpPr>
        <p:spPr>
          <a:xfrm>
            <a:off x="7610485" y="1330481"/>
            <a:ext cx="4252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Основные теоретические понятия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5EE65AE2-DC5C-4B4B-8D47-80793351FC45}"/>
              </a:ext>
            </a:extLst>
          </p:cNvPr>
          <p:cNvCxnSpPr>
            <a:cxnSpLocks/>
          </p:cNvCxnSpPr>
          <p:nvPr/>
        </p:nvCxnSpPr>
        <p:spPr>
          <a:xfrm>
            <a:off x="7689541" y="1699813"/>
            <a:ext cx="3824797" cy="0"/>
          </a:xfrm>
          <a:prstGeom prst="line">
            <a:avLst/>
          </a:prstGeom>
          <a:solidFill>
            <a:srgbClr val="5B9BD5">
              <a:lumMod val="75000"/>
            </a:srgbClr>
          </a:solidFill>
          <a:ln w="12700" cap="flat" cmpd="sng" algn="ctr"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7D7B1DD4-4D04-4D37-8638-261817D2022B}"/>
              </a:ext>
            </a:extLst>
          </p:cNvPr>
          <p:cNvSpPr/>
          <p:nvPr/>
        </p:nvSpPr>
        <p:spPr>
          <a:xfrm>
            <a:off x="856701" y="100727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современном этапе профессиональная подготовка будущих специалистов туристической индустрии, должна включать следующие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компоненты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xmlns="" id="{B67F80B5-91E2-44E7-A12C-D91473B16804}"/>
              </a:ext>
            </a:extLst>
          </p:cNvPr>
          <p:cNvGrpSpPr/>
          <p:nvPr/>
        </p:nvGrpSpPr>
        <p:grpSpPr>
          <a:xfrm>
            <a:off x="999215" y="4471276"/>
            <a:ext cx="4984335" cy="614587"/>
            <a:chOff x="661863" y="1496342"/>
            <a:chExt cx="4984335" cy="614587"/>
          </a:xfrm>
        </p:grpSpPr>
        <p:sp>
          <p:nvSpPr>
            <p:cNvPr id="32" name="Прямоугольник: скругленные верхние углы 31">
              <a:extLst>
                <a:ext uri="{FF2B5EF4-FFF2-40B4-BE49-F238E27FC236}">
                  <a16:creationId xmlns:a16="http://schemas.microsoft.com/office/drawing/2014/main" xmlns="" id="{471CCAC5-6D86-458F-93C5-8C37552B92B5}"/>
                </a:ext>
              </a:extLst>
            </p:cNvPr>
            <p:cNvSpPr/>
            <p:nvPr/>
          </p:nvSpPr>
          <p:spPr>
            <a:xfrm rot="5400000">
              <a:off x="2846737" y="-688532"/>
              <a:ext cx="614587" cy="4984335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Прямоугольник: скругленные верхние углы 4">
              <a:extLst>
                <a:ext uri="{FF2B5EF4-FFF2-40B4-BE49-F238E27FC236}">
                  <a16:creationId xmlns:a16="http://schemas.microsoft.com/office/drawing/2014/main" xmlns="" id="{7583AA85-245F-4C0F-B10F-1F3A37BF281F}"/>
                </a:ext>
              </a:extLst>
            </p:cNvPr>
            <p:cNvSpPr txBox="1"/>
            <p:nvPr/>
          </p:nvSpPr>
          <p:spPr>
            <a:xfrm>
              <a:off x="661863" y="1526344"/>
              <a:ext cx="4954333" cy="5545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024" tIns="17145" rIns="17145" bIns="17145" numCol="1" spcCol="1270" anchor="ctr" anchorCtr="0">
              <a:noAutofit/>
            </a:bodyPr>
            <a:lstStyle/>
            <a:p>
              <a:pPr marL="228600" lvl="1" indent="-22860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700" dirty="0">
                  <a:latin typeface="Arial" panose="020B0604020202020204" pitchFamily="34" charset="0"/>
                  <a:cs typeface="Arial" panose="020B0604020202020204" pitchFamily="34" charset="0"/>
                </a:rPr>
                <a:t>Личностный</a:t>
              </a:r>
              <a:r>
                <a:rPr lang="ru-RU" sz="2700" i="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компонент</a:t>
              </a:r>
            </a:p>
          </p:txBody>
        </p:sp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xmlns="" id="{D5B99ED4-07F5-4320-935A-284DAF0532B7}"/>
              </a:ext>
            </a:extLst>
          </p:cNvPr>
          <p:cNvGrpSpPr/>
          <p:nvPr/>
        </p:nvGrpSpPr>
        <p:grpSpPr>
          <a:xfrm>
            <a:off x="337351" y="4471276"/>
            <a:ext cx="661864" cy="945518"/>
            <a:chOff x="0" y="1496342"/>
            <a:chExt cx="661864" cy="945518"/>
          </a:xfrm>
        </p:grpSpPr>
        <p:sp>
          <p:nvSpPr>
            <p:cNvPr id="40" name="Стрелка: шеврон 39">
              <a:extLst>
                <a:ext uri="{FF2B5EF4-FFF2-40B4-BE49-F238E27FC236}">
                  <a16:creationId xmlns:a16="http://schemas.microsoft.com/office/drawing/2014/main" xmlns="" id="{0686B1C4-88CE-4E6A-AA1C-57D5D07CA516}"/>
                </a:ext>
              </a:extLst>
            </p:cNvPr>
            <p:cNvSpPr/>
            <p:nvPr/>
          </p:nvSpPr>
          <p:spPr>
            <a:xfrm rot="5400000">
              <a:off x="-141827" y="1638169"/>
              <a:ext cx="945518" cy="661863"/>
            </a:xfrm>
            <a:prstGeom prst="chevron">
              <a:avLst/>
            </a:prstGeom>
            <a:solidFill>
              <a:srgbClr val="5B9BD5">
                <a:lumMod val="75000"/>
              </a:srgbClr>
            </a:solidFill>
            <a:ln w="12700" cap="flat" cmpd="sng" algn="ctr"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1" name="Стрелка: шеврон 4">
              <a:extLst>
                <a:ext uri="{FF2B5EF4-FFF2-40B4-BE49-F238E27FC236}">
                  <a16:creationId xmlns:a16="http://schemas.microsoft.com/office/drawing/2014/main" xmlns="" id="{885C4903-4A81-41FA-B391-A7A9EB574416}"/>
                </a:ext>
              </a:extLst>
            </p:cNvPr>
            <p:cNvSpPr txBox="1"/>
            <p:nvPr/>
          </p:nvSpPr>
          <p:spPr>
            <a:xfrm>
              <a:off x="1" y="1827274"/>
              <a:ext cx="661863" cy="2836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dirty="0">
                  <a:solidFill>
                    <a:prstClr val="white"/>
                  </a:solidFill>
                  <a:latin typeface="Calibri" panose="020F0502020204030204"/>
                </a:rPr>
                <a:t>4</a:t>
              </a:r>
              <a:endParaRPr lang="ru-RU" sz="1800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6315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4ED1DC3-78B5-444F-AD10-22827F29ADFE}"/>
              </a:ext>
            </a:extLst>
          </p:cNvPr>
          <p:cNvSpPr txBox="1"/>
          <p:nvPr/>
        </p:nvSpPr>
        <p:spPr>
          <a:xfrm>
            <a:off x="633274" y="268137"/>
            <a:ext cx="8448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Изложение основного материала (2)</a:t>
            </a: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D0482822-A883-418C-AFC2-FA9C41A340B2}"/>
              </a:ext>
            </a:extLst>
          </p:cNvPr>
          <p:cNvCxnSpPr/>
          <p:nvPr/>
        </p:nvCxnSpPr>
        <p:spPr>
          <a:xfrm>
            <a:off x="337351" y="834501"/>
            <a:ext cx="10537795" cy="0"/>
          </a:xfrm>
          <a:prstGeom prst="line">
            <a:avLst/>
          </a:prstGeom>
          <a:solidFill>
            <a:srgbClr val="2E75B6"/>
          </a:solidFill>
          <a:ln w="12700" cap="flat">
            <a:solidFill>
              <a:srgbClr val="4472C4"/>
            </a:solidFill>
            <a:prstDash val="solid"/>
            <a:miter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E9342CA5-9787-402A-97A2-36C448334C5B}"/>
              </a:ext>
            </a:extLst>
          </p:cNvPr>
          <p:cNvSpPr/>
          <p:nvPr/>
        </p:nvSpPr>
        <p:spPr>
          <a:xfrm>
            <a:off x="1859390" y="2418470"/>
            <a:ext cx="40645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СПЕЦИФИКА РАБОТЫ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(для специалиста в области туризма)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A442D6B-5BF8-4AAF-848D-128388C06F13}"/>
              </a:ext>
            </a:extLst>
          </p:cNvPr>
          <p:cNvSpPr/>
          <p:nvPr/>
        </p:nvSpPr>
        <p:spPr>
          <a:xfrm>
            <a:off x="7369308" y="1979848"/>
            <a:ext cx="473475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компетентность специалистов туристической сферы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сложное системное образование, отражающее интеграцию знаний о современных технологиях и особенностях их применения в производственном процессе, включающего сформированность профессионально-личностных качеств в сфере туризма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1D13DDF-55CA-4C8F-84C8-A062AC841F78}"/>
              </a:ext>
            </a:extLst>
          </p:cNvPr>
          <p:cNvSpPr txBox="1"/>
          <p:nvPr/>
        </p:nvSpPr>
        <p:spPr>
          <a:xfrm>
            <a:off x="7610485" y="1330481"/>
            <a:ext cx="4252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Основные теоретические понятия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9F1AAD81-1676-4C12-A501-72B65D3A62C8}"/>
              </a:ext>
            </a:extLst>
          </p:cNvPr>
          <p:cNvCxnSpPr>
            <a:cxnSpLocks/>
          </p:cNvCxnSpPr>
          <p:nvPr/>
        </p:nvCxnSpPr>
        <p:spPr>
          <a:xfrm>
            <a:off x="7689541" y="1699813"/>
            <a:ext cx="3762653" cy="0"/>
          </a:xfrm>
          <a:prstGeom prst="line">
            <a:avLst/>
          </a:prstGeom>
          <a:solidFill>
            <a:srgbClr val="2E75B6"/>
          </a:solidFill>
          <a:ln w="12700" cap="flat">
            <a:solidFill>
              <a:srgbClr val="4472C4"/>
            </a:solidFill>
            <a:prstDash val="solid"/>
            <a:miter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92534FD-6906-4620-AA20-08EB3C93E29C}"/>
              </a:ext>
            </a:extLst>
          </p:cNvPr>
          <p:cNvSpPr/>
          <p:nvPr/>
        </p:nvSpPr>
        <p:spPr>
          <a:xfrm>
            <a:off x="517760" y="1515147"/>
            <a:ext cx="5242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основе учета вышеуказанных компонентов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 descr="Контрольный список">
            <a:extLst>
              <a:ext uri="{FF2B5EF4-FFF2-40B4-BE49-F238E27FC236}">
                <a16:creationId xmlns:a16="http://schemas.microsoft.com/office/drawing/2014/main" xmlns="" id="{C2CBC118-1035-4888-B4FF-DBF89A333D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86396" y="2404223"/>
            <a:ext cx="914400" cy="914400"/>
          </a:xfrm>
          <a:prstGeom prst="rect">
            <a:avLst/>
          </a:prstGeom>
          <a:effectLst/>
        </p:spPr>
      </p:pic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xmlns="" id="{26577BFE-6932-472E-9154-6683F8896885}"/>
              </a:ext>
            </a:extLst>
          </p:cNvPr>
          <p:cNvCxnSpPr>
            <a:cxnSpLocks/>
          </p:cNvCxnSpPr>
          <p:nvPr/>
        </p:nvCxnSpPr>
        <p:spPr>
          <a:xfrm>
            <a:off x="3891664" y="1948088"/>
            <a:ext cx="1" cy="470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9C72E9C-52BB-4BE7-A294-C1EE1EA4C23B}"/>
              </a:ext>
            </a:extLst>
          </p:cNvPr>
          <p:cNvSpPr/>
          <p:nvPr/>
        </p:nvSpPr>
        <p:spPr>
          <a:xfrm>
            <a:off x="790113" y="3875791"/>
            <a:ext cx="63564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Наличие готовности к реализации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профессионального общения на иностранном языке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В этой связи формирование высокого уровня коммуникативной компетентности специалистов в области туризма рассматривается как обязательная составляющая общей профессиональной подготовки студентов указанного профиля.</a:t>
            </a:r>
          </a:p>
        </p:txBody>
      </p:sp>
    </p:spTree>
    <p:extLst>
      <p:ext uri="{BB962C8B-B14F-4D97-AF65-F5344CB8AC3E}">
        <p14:creationId xmlns:p14="http://schemas.microsoft.com/office/powerpoint/2010/main" xmlns="" val="182732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Схема 18">
            <a:extLst>
              <a:ext uri="{FF2B5EF4-FFF2-40B4-BE49-F238E27FC236}">
                <a16:creationId xmlns:a16="http://schemas.microsoft.com/office/drawing/2014/main" xmlns="" id="{400F5790-A582-4E33-ACA4-CCDD083950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736593256"/>
              </p:ext>
            </p:extLst>
          </p:nvPr>
        </p:nvGraphicFramePr>
        <p:xfrm>
          <a:off x="-438459" y="105643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4ED1DC3-78B5-444F-AD10-22827F29ADFE}"/>
              </a:ext>
            </a:extLst>
          </p:cNvPr>
          <p:cNvSpPr txBox="1"/>
          <p:nvPr/>
        </p:nvSpPr>
        <p:spPr>
          <a:xfrm>
            <a:off x="633274" y="268137"/>
            <a:ext cx="8448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Изложение основного материала (3)</a:t>
            </a: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D0482822-A883-418C-AFC2-FA9C41A340B2}"/>
              </a:ext>
            </a:extLst>
          </p:cNvPr>
          <p:cNvCxnSpPr/>
          <p:nvPr/>
        </p:nvCxnSpPr>
        <p:spPr>
          <a:xfrm>
            <a:off x="337351" y="834501"/>
            <a:ext cx="10537795" cy="0"/>
          </a:xfrm>
          <a:prstGeom prst="line">
            <a:avLst/>
          </a:prstGeom>
          <a:solidFill>
            <a:srgbClr val="2E75B6"/>
          </a:solidFill>
          <a:ln w="12700" cap="flat">
            <a:solidFill>
              <a:srgbClr val="4472C4"/>
            </a:solidFill>
            <a:prstDash val="solid"/>
            <a:miter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28F74C2-50E0-406A-9858-9D6C02C8825B}"/>
              </a:ext>
            </a:extLst>
          </p:cNvPr>
          <p:cNvSpPr/>
          <p:nvPr/>
        </p:nvSpPr>
        <p:spPr>
          <a:xfrm>
            <a:off x="7610485" y="1789490"/>
            <a:ext cx="40932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Иноязычная компетентность специалистов в области туризма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 это интегративное образование, включающее языковую и межкультурную коммуникативную компетентность (по мнению Е.Н.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Бакуровой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)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CE93634-FA69-454B-B710-FC4284F1B8CE}"/>
              </a:ext>
            </a:extLst>
          </p:cNvPr>
          <p:cNvSpPr/>
          <p:nvPr/>
        </p:nvSpPr>
        <p:spPr>
          <a:xfrm>
            <a:off x="7656352" y="4034771"/>
            <a:ext cx="41074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Языковая компетентность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готовность и способность личности применять свои языковые знания, умения и навыки для реализации жизненных, профессиональных и других задач ( по мнению Ждановой Е.Ю. 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7FFCAEB-5FA8-4B09-A350-A051EE69F10A}"/>
              </a:ext>
            </a:extLst>
          </p:cNvPr>
          <p:cNvSpPr txBox="1"/>
          <p:nvPr/>
        </p:nvSpPr>
        <p:spPr>
          <a:xfrm>
            <a:off x="7610485" y="1330481"/>
            <a:ext cx="4252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Основные теоретические понятия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9CB30CBA-54E7-4A82-978D-9E8B6C5F041F}"/>
              </a:ext>
            </a:extLst>
          </p:cNvPr>
          <p:cNvCxnSpPr>
            <a:cxnSpLocks/>
          </p:cNvCxnSpPr>
          <p:nvPr/>
        </p:nvCxnSpPr>
        <p:spPr>
          <a:xfrm>
            <a:off x="7689541" y="1699813"/>
            <a:ext cx="3798164" cy="0"/>
          </a:xfrm>
          <a:prstGeom prst="line">
            <a:avLst/>
          </a:prstGeom>
          <a:solidFill>
            <a:srgbClr val="2E75B6"/>
          </a:solidFill>
          <a:ln w="12700" cap="flat">
            <a:solidFill>
              <a:srgbClr val="4472C4"/>
            </a:solidFill>
            <a:prstDash val="solid"/>
            <a:miter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В яблочко">
            <a:extLst>
              <a:ext uri="{FF2B5EF4-FFF2-40B4-BE49-F238E27FC236}">
                <a16:creationId xmlns:a16="http://schemas.microsoft.com/office/drawing/2014/main" xmlns="" id="{54D79049-7E5C-4A68-BA09-D2D711AB0F0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842059" y="5263617"/>
            <a:ext cx="914400" cy="914400"/>
          </a:xfrm>
          <a:prstGeom prst="rect">
            <a:avLst/>
          </a:prstGeom>
        </p:spPr>
      </p:pic>
      <p:pic>
        <p:nvPicPr>
          <p:cNvPr id="16" name="Рисунок 15" descr="Голова с шестеренками">
            <a:extLst>
              <a:ext uri="{FF2B5EF4-FFF2-40B4-BE49-F238E27FC236}">
                <a16:creationId xmlns:a16="http://schemas.microsoft.com/office/drawing/2014/main" xmlns="" id="{1C92B0D6-216F-4847-BAAC-1AB8EABD78E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34922" y="1247825"/>
            <a:ext cx="914400" cy="914400"/>
          </a:xfrm>
          <a:prstGeom prst="rect">
            <a:avLst/>
          </a:prstGeom>
        </p:spPr>
      </p:pic>
      <p:pic>
        <p:nvPicPr>
          <p:cNvPr id="18" name="Рисунок 17" descr="Глобус">
            <a:extLst>
              <a:ext uri="{FF2B5EF4-FFF2-40B4-BE49-F238E27FC236}">
                <a16:creationId xmlns:a16="http://schemas.microsoft.com/office/drawing/2014/main" xmlns="" id="{62D334F4-D0A6-444A-89C8-9C2CA0F0351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842059" y="328263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20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4ED1DC3-78B5-444F-AD10-22827F29ADFE}"/>
              </a:ext>
            </a:extLst>
          </p:cNvPr>
          <p:cNvSpPr txBox="1"/>
          <p:nvPr/>
        </p:nvSpPr>
        <p:spPr>
          <a:xfrm>
            <a:off x="633274" y="268137"/>
            <a:ext cx="8448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Изложение основного материала (4)</a:t>
            </a: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D0482822-A883-418C-AFC2-FA9C41A340B2}"/>
              </a:ext>
            </a:extLst>
          </p:cNvPr>
          <p:cNvCxnSpPr/>
          <p:nvPr/>
        </p:nvCxnSpPr>
        <p:spPr>
          <a:xfrm>
            <a:off x="337351" y="834501"/>
            <a:ext cx="10537795" cy="0"/>
          </a:xfrm>
          <a:prstGeom prst="line">
            <a:avLst/>
          </a:prstGeom>
          <a:solidFill>
            <a:srgbClr val="2E75B6"/>
          </a:solidFill>
          <a:ln w="12700" cap="flat">
            <a:solidFill>
              <a:srgbClr val="4472C4"/>
            </a:solidFill>
            <a:prstDash val="solid"/>
            <a:miter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7FFCAEB-5FA8-4B09-A350-A051EE69F10A}"/>
              </a:ext>
            </a:extLst>
          </p:cNvPr>
          <p:cNvSpPr txBox="1"/>
          <p:nvPr/>
        </p:nvSpPr>
        <p:spPr>
          <a:xfrm>
            <a:off x="7610485" y="1330481"/>
            <a:ext cx="4252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Основные теоретические понятия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9CB30CBA-54E7-4A82-978D-9E8B6C5F041F}"/>
              </a:ext>
            </a:extLst>
          </p:cNvPr>
          <p:cNvCxnSpPr>
            <a:cxnSpLocks/>
          </p:cNvCxnSpPr>
          <p:nvPr/>
        </p:nvCxnSpPr>
        <p:spPr>
          <a:xfrm>
            <a:off x="7689541" y="1699813"/>
            <a:ext cx="3736020" cy="0"/>
          </a:xfrm>
          <a:prstGeom prst="line">
            <a:avLst/>
          </a:prstGeom>
          <a:solidFill>
            <a:srgbClr val="2E75B6"/>
          </a:solidFill>
          <a:ln w="12700" cap="flat">
            <a:solidFill>
              <a:srgbClr val="4472C4"/>
            </a:solidFill>
            <a:prstDash val="solid"/>
            <a:miter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01624FF-63F9-41EF-9C2D-D85F1DB28589}"/>
              </a:ext>
            </a:extLst>
          </p:cNvPr>
          <p:cNvSpPr/>
          <p:nvPr/>
        </p:nvSpPr>
        <p:spPr>
          <a:xfrm>
            <a:off x="671743" y="1212016"/>
            <a:ext cx="60161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Необходимость современного государства и рынка труда в специалистах, которые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могли бы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быстро осваивать новые знания, четко выполнять задания и быть мобильными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мировом туристическом рынке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7BB003A-DC4B-4CF6-BB49-2537A8C3D4E7}"/>
              </a:ext>
            </a:extLst>
          </p:cNvPr>
          <p:cNvSpPr/>
          <p:nvPr/>
        </p:nvSpPr>
        <p:spPr>
          <a:xfrm>
            <a:off x="7685103" y="1976812"/>
            <a:ext cx="38351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иноязычная подготовка студентов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процесс формирования у студентов способности иноязычного общения в конкретных, профессиональных, деловых, научных сферах и ситуациях с учетом особенностей профессионального мышления (по определению Л.В.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Покушаловой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DE1F1B4-885B-47FC-8231-041AFA4EC60D}"/>
              </a:ext>
            </a:extLst>
          </p:cNvPr>
          <p:cNvSpPr/>
          <p:nvPr/>
        </p:nvSpPr>
        <p:spPr>
          <a:xfrm>
            <a:off x="2732842" y="3100712"/>
            <a:ext cx="36857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Потребность совершенствования иноязычной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подготовки специалистов в этой области, поиск путей повышения уровня готовности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выпускников к реализации межкультурного профессионального общения на иностранном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языке </a:t>
            </a:r>
          </a:p>
        </p:txBody>
      </p:sp>
      <p:pic>
        <p:nvPicPr>
          <p:cNvPr id="11" name="Рисунок 10" descr="Человек с идеей">
            <a:extLst>
              <a:ext uri="{FF2B5EF4-FFF2-40B4-BE49-F238E27FC236}">
                <a16:creationId xmlns:a16="http://schemas.microsoft.com/office/drawing/2014/main" xmlns="" id="{EF0F3751-C11B-4462-AA95-985DA0693C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466295" y="3152977"/>
            <a:ext cx="1266547" cy="126654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xmlns="" val="4048011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4ED1DC3-78B5-444F-AD10-22827F29ADFE}"/>
              </a:ext>
            </a:extLst>
          </p:cNvPr>
          <p:cNvSpPr txBox="1"/>
          <p:nvPr/>
        </p:nvSpPr>
        <p:spPr>
          <a:xfrm>
            <a:off x="633274" y="268137"/>
            <a:ext cx="8448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Изложение основного материала (5)</a:t>
            </a: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D0482822-A883-418C-AFC2-FA9C41A340B2}"/>
              </a:ext>
            </a:extLst>
          </p:cNvPr>
          <p:cNvCxnSpPr/>
          <p:nvPr/>
        </p:nvCxnSpPr>
        <p:spPr>
          <a:xfrm>
            <a:off x="337351" y="834501"/>
            <a:ext cx="10537795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7FFCAEB-5FA8-4B09-A350-A051EE69F10A}"/>
              </a:ext>
            </a:extLst>
          </p:cNvPr>
          <p:cNvSpPr txBox="1"/>
          <p:nvPr/>
        </p:nvSpPr>
        <p:spPr>
          <a:xfrm>
            <a:off x="7610485" y="1330481"/>
            <a:ext cx="4252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Основные теоретические понятия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9CB30CBA-54E7-4A82-978D-9E8B6C5F041F}"/>
              </a:ext>
            </a:extLst>
          </p:cNvPr>
          <p:cNvCxnSpPr>
            <a:cxnSpLocks/>
          </p:cNvCxnSpPr>
          <p:nvPr/>
        </p:nvCxnSpPr>
        <p:spPr>
          <a:xfrm>
            <a:off x="7689541" y="1699813"/>
            <a:ext cx="3744898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62300DF-A299-4C27-AAEA-7D1A03F05E1F}"/>
              </a:ext>
            </a:extLst>
          </p:cNvPr>
          <p:cNvSpPr/>
          <p:nvPr/>
        </p:nvSpPr>
        <p:spPr>
          <a:xfrm>
            <a:off x="7689541" y="1937447"/>
            <a:ext cx="39541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подготовка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будущих специалистов для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сферы туризма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это процесс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получения студентами специальных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знаний, приобретения умений и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навыков, опыта работы, что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позволяет сформировать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высококвалифицированного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специалиста для отрасли туризма.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FF8374BE-1D23-43A9-9CB0-5634199D0EA2}"/>
              </a:ext>
            </a:extLst>
          </p:cNvPr>
          <p:cNvSpPr/>
          <p:nvPr/>
        </p:nvSpPr>
        <p:spPr>
          <a:xfrm>
            <a:off x="1232515" y="1789002"/>
            <a:ext cx="58385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 обучения иностранному языку будущих специалистов туристической отрасли труда </a:t>
            </a:r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xmlns="" id="{3A55A746-D18A-412A-AFAA-FC424F62689C}"/>
              </a:ext>
            </a:extLst>
          </p:cNvPr>
          <p:cNvSpPr/>
          <p:nvPr/>
        </p:nvSpPr>
        <p:spPr>
          <a:xfrm>
            <a:off x="3630966" y="2896340"/>
            <a:ext cx="639192" cy="861134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CDD80F6-790A-4B4A-BF6C-0C4FE7D12F1F}"/>
              </a:ext>
            </a:extLst>
          </p:cNvPr>
          <p:cNvSpPr/>
          <p:nvPr/>
        </p:nvSpPr>
        <p:spPr>
          <a:xfrm>
            <a:off x="1631428" y="3961030"/>
            <a:ext cx="504071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НЕ ТОЛЬКО </a:t>
            </a:r>
            <a:r>
              <a:rPr lang="ru-RU" dirty="0"/>
              <a:t>обучение студентов иностранному языку как средству коммуникации, </a:t>
            </a:r>
            <a:r>
              <a:rPr lang="ru-RU" sz="2000" b="1" dirty="0"/>
              <a:t>НО И</a:t>
            </a:r>
            <a:r>
              <a:rPr lang="ru-RU" sz="2000" dirty="0"/>
              <a:t> </a:t>
            </a:r>
            <a:r>
              <a:rPr lang="ru-RU" dirty="0"/>
              <a:t>формирование профессионально направленной иноязычной коммуникативной компетентности, необходимой для успешного выполнения профессиональной деятельности, для становления будущего специалиста как компетентной и творческой личности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86538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D0482822-A883-418C-AFC2-FA9C41A340B2}"/>
              </a:ext>
            </a:extLst>
          </p:cNvPr>
          <p:cNvCxnSpPr/>
          <p:nvPr/>
        </p:nvCxnSpPr>
        <p:spPr>
          <a:xfrm>
            <a:off x="337351" y="834501"/>
            <a:ext cx="10537795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91A349A-0C74-48F9-96CF-AEEEA1FC3946}"/>
              </a:ext>
            </a:extLst>
          </p:cNvPr>
          <p:cNvSpPr txBox="1"/>
          <p:nvPr/>
        </p:nvSpPr>
        <p:spPr>
          <a:xfrm>
            <a:off x="420209" y="199986"/>
            <a:ext cx="11688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Вывод (1)</a:t>
            </a:r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xmlns="" id="{3883E76B-632A-430D-BB3A-7F29FCBECD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262689974"/>
              </p:ext>
            </p:extLst>
          </p:nvPr>
        </p:nvGraphicFramePr>
        <p:xfrm>
          <a:off x="573103" y="2690248"/>
          <a:ext cx="9121313" cy="3333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5F6F9B8-CF4C-4900-8224-0D72F8CF0E94}"/>
              </a:ext>
            </a:extLst>
          </p:cNvPr>
          <p:cNvSpPr/>
          <p:nvPr/>
        </p:nvSpPr>
        <p:spPr>
          <a:xfrm>
            <a:off x="573103" y="1202432"/>
            <a:ext cx="104352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иноязычная коммуникативная компетентность специалиста в области туризма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сложное интегративное целое, которое обеспечивает компетентное профессиональное общение на иностранном языке в условиях межкультурной коммуникации </a:t>
            </a:r>
          </a:p>
        </p:txBody>
      </p:sp>
    </p:spTree>
    <p:extLst>
      <p:ext uri="{BB962C8B-B14F-4D97-AF65-F5344CB8AC3E}">
        <p14:creationId xmlns:p14="http://schemas.microsoft.com/office/powerpoint/2010/main" xmlns="" val="3685861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D0482822-A883-418C-AFC2-FA9C41A340B2}"/>
              </a:ext>
            </a:extLst>
          </p:cNvPr>
          <p:cNvCxnSpPr/>
          <p:nvPr/>
        </p:nvCxnSpPr>
        <p:spPr>
          <a:xfrm>
            <a:off x="337351" y="834501"/>
            <a:ext cx="10537795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F831800-F111-4341-8365-F6FAC324681C}"/>
              </a:ext>
            </a:extLst>
          </p:cNvPr>
          <p:cNvSpPr/>
          <p:nvPr/>
        </p:nvSpPr>
        <p:spPr>
          <a:xfrm>
            <a:off x="2288956" y="2998774"/>
            <a:ext cx="81423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Объединение языковой подготовки и содержания профессионально направленных дисциплин на уровне дидактического синтеза. Интеграция иностранного языка и специальных дисциплин обеспечивает сочетание систем (языковой и профессиональной) в процессе образования, что на практике ведет к формированию готовности будущего специалиста к иноязычной речевой деятельности в профессиональных ситуациях.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DE72618-CBA1-4604-9D75-A6F4C6F56AF7}"/>
              </a:ext>
            </a:extLst>
          </p:cNvPr>
          <p:cNvSpPr/>
          <p:nvPr/>
        </p:nvSpPr>
        <p:spPr>
          <a:xfrm>
            <a:off x="1013533" y="2890761"/>
            <a:ext cx="9488750" cy="197035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 descr="В яблочко">
            <a:extLst>
              <a:ext uri="{FF2B5EF4-FFF2-40B4-BE49-F238E27FC236}">
                <a16:creationId xmlns:a16="http://schemas.microsoft.com/office/drawing/2014/main" xmlns="" id="{F6D4FEDB-546F-47AE-8B6D-1EC8D68ABA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41392" y="3241861"/>
            <a:ext cx="914400" cy="91440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C585D2B-5A0E-430A-9FBC-60F1A9A9F0EB}"/>
              </a:ext>
            </a:extLst>
          </p:cNvPr>
          <p:cNvSpPr/>
          <p:nvPr/>
        </p:nvSpPr>
        <p:spPr>
          <a:xfrm>
            <a:off x="942510" y="1214237"/>
            <a:ext cx="64259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системе иноязычной подготовки будущих менеджеров сферы туризма интеграция предусматривает…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05B7094-04E4-4890-AAE8-1A93866D3C65}"/>
              </a:ext>
            </a:extLst>
          </p:cNvPr>
          <p:cNvSpPr txBox="1"/>
          <p:nvPr/>
        </p:nvSpPr>
        <p:spPr>
          <a:xfrm>
            <a:off x="420209" y="199986"/>
            <a:ext cx="11688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Вывод (2)</a:t>
            </a:r>
          </a:p>
        </p:txBody>
      </p:sp>
    </p:spTree>
    <p:extLst>
      <p:ext uri="{BB962C8B-B14F-4D97-AF65-F5344CB8AC3E}">
        <p14:creationId xmlns:p14="http://schemas.microsoft.com/office/powerpoint/2010/main" xmlns="" val="41330988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992</Words>
  <Application>Microsoft Office PowerPoint</Application>
  <PresentationFormat>Произвольный</PresentationFormat>
  <Paragraphs>89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Формирование профессиональной иноязычной коммуникативной компетентности будущих специалистов сферы туризма в социокультурной среде вуза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внимание!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ОРИЕНТИРОВОЧНАЯ МОДЕЛЬ ПРОФЕССИОНАЛЬНОЙ ИНОЯЗЫЧНОЙ ПРАКТИКООРИЕНТИРОВАННОЙ ПОДГОТОВКИ БУДУЩИХ СПЕЦИАЛИСТОВ В СФЕРЕ ТУРИЗМА В СОЦИОКУЛЬТУРНОЙ СРЕДЕ ВУЗА</dc:title>
  <dc:creator>Дарья Никейцева</dc:creator>
  <cp:lastModifiedBy>c400</cp:lastModifiedBy>
  <cp:revision>30</cp:revision>
  <dcterms:created xsi:type="dcterms:W3CDTF">2020-04-10T13:22:03Z</dcterms:created>
  <dcterms:modified xsi:type="dcterms:W3CDTF">2020-04-17T09:21:13Z</dcterms:modified>
</cp:coreProperties>
</file>