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2209800"/>
          </a:xfrm>
        </p:spPr>
        <p:txBody>
          <a:bodyPr>
            <a:normAutofit/>
          </a:bodyPr>
          <a:lstStyle/>
          <a:p>
            <a:r>
              <a:rPr lang="ru-RU" sz="4000" dirty="0"/>
              <a:t>НЕКОТОРЫЕ ОСОБЕННОСТИ ЯЗЫКОВОЙ СИТУАЦИИ</a:t>
            </a:r>
            <a:br>
              <a:rPr lang="ru-RU" sz="4000" dirty="0"/>
            </a:br>
            <a:r>
              <a:rPr lang="ru-RU" sz="4000" dirty="0"/>
              <a:t> В РЕГИОНЕ </a:t>
            </a:r>
            <a:r>
              <a:rPr lang="ru-RU" sz="4000" dirty="0" smtClean="0"/>
              <a:t>ЭЛЬЗАС-ЛОТАРИНГИЯ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7848872" cy="17526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Марценюк</a:t>
            </a:r>
            <a:r>
              <a:rPr lang="ru-RU" dirty="0" smtClean="0"/>
              <a:t> Маргарита Александровна</a:t>
            </a:r>
          </a:p>
          <a:p>
            <a:r>
              <a:rPr lang="ru-RU" sz="1600" dirty="0"/>
              <a:t>обучающаяся I курса магистратуры, Институт иностранной филологии, Крымский федеральный университет имени В. И. Вернадского, Симферополь</a:t>
            </a:r>
          </a:p>
        </p:txBody>
      </p:sp>
    </p:spTree>
    <p:extLst>
      <p:ext uri="{BB962C8B-B14F-4D97-AF65-F5344CB8AC3E}">
        <p14:creationId xmlns:p14="http://schemas.microsoft.com/office/powerpoint/2010/main" val="2185163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2305"/>
            <a:ext cx="6791061" cy="381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24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03757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Актуальность</a:t>
            </a:r>
            <a:r>
              <a:rPr lang="ru-RU" dirty="0" smtClean="0"/>
              <a:t> </a:t>
            </a:r>
            <a:r>
              <a:rPr lang="ru-RU" dirty="0"/>
              <a:t>данной темы обусловлена повышенным интересом к проблеме последствий оккупаций и аннексий в Западной Европе.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b="1" i="1" dirty="0" smtClean="0">
                <a:solidFill>
                  <a:schemeClr val="tx2"/>
                </a:solidFill>
              </a:rPr>
              <a:t>Целью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/>
              <a:t>данного исследования является определение современной языковой ситуации в регионе Эльзас-Лотарингия, поскольку именно эти территории являлись зоной интересов Германии и Франции на протяжении многих столетий. </a:t>
            </a:r>
          </a:p>
        </p:txBody>
      </p:sp>
    </p:spTree>
    <p:extLst>
      <p:ext uri="{BB962C8B-B14F-4D97-AF65-F5344CB8AC3E}">
        <p14:creationId xmlns:p14="http://schemas.microsoft.com/office/powerpoint/2010/main" val="81276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7773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Задачи</a:t>
            </a:r>
            <a:r>
              <a:rPr lang="ru-RU" b="1" i="1" dirty="0"/>
              <a:t>: </a:t>
            </a:r>
            <a:endParaRPr lang="ru-RU" b="1" i="1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подробно </a:t>
            </a:r>
            <a:r>
              <a:rPr lang="ru-RU" dirty="0"/>
              <a:t>ознакомиться с геополитической ситуацией данного региона,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определить </a:t>
            </a:r>
            <a:r>
              <a:rPr lang="ru-RU" dirty="0"/>
              <a:t>распространение немецкого и французского языков,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определить </a:t>
            </a:r>
            <a:r>
              <a:rPr lang="ru-RU" dirty="0"/>
              <a:t>место эльзасского и франкского диалектов в сложившейся языковой среде на данной территории,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выявить </a:t>
            </a:r>
            <a:r>
              <a:rPr lang="ru-RU" dirty="0"/>
              <a:t>основные перспективы исследования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Данный </a:t>
            </a:r>
            <a:r>
              <a:rPr lang="ru-RU" dirty="0"/>
              <a:t>этап исследования осуществлялся при помощи описательного и сопоставительного </a:t>
            </a:r>
            <a:r>
              <a:rPr lang="ru-RU" b="1" i="1" dirty="0">
                <a:solidFill>
                  <a:schemeClr val="tx2"/>
                </a:solidFill>
              </a:rPr>
              <a:t>методов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659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Расположение Эльзас-Лотарингии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646237"/>
            <a:ext cx="4618856" cy="45262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Регион Гранд-Эст, в частности Эльзас и Лотарингия, находящиеся на непосредственной границе с Германией, представляют особый интерес и для ученых германистов, поскольку именно эти земли являлись спорными между Восточной Германской империей и Францией с XVII века.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007065"/>
            <a:ext cx="3324825" cy="417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7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3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Распространение диалектов на территории Эльзас-Лотарингии в 19 веке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965644"/>
            <a:ext cx="5410944" cy="45262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После поражения Франции во Франко-прусской войне Эльзас и Лотарингия были заняты Пруссией с 1871 по 1918 года.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регионах языком административных дел и школьного обучения был объявлен немецкий литературный язык. </a:t>
            </a:r>
            <a:endParaRPr lang="ru-RU" dirty="0" smtClean="0"/>
          </a:p>
          <a:p>
            <a:r>
              <a:rPr lang="ru-RU" dirty="0" smtClean="0"/>
              <a:t>Интеллигентная </a:t>
            </a:r>
            <a:r>
              <a:rPr lang="ru-RU" dirty="0"/>
              <a:t>франкоговорящая часть населения покидала регионы, а на их места приезжали </a:t>
            </a:r>
            <a:r>
              <a:rPr lang="ru-RU" dirty="0" err="1"/>
              <a:t>немецкоговорящие</a:t>
            </a:r>
            <a:r>
              <a:rPr lang="ru-RU" dirty="0"/>
              <a:t> германцы.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быту, особенно среди сельского населения, снова появился франкский диалект.</a:t>
            </a:r>
            <a:endParaRPr lang="ru-RU" dirty="0"/>
          </a:p>
        </p:txBody>
      </p:sp>
      <p:pic>
        <p:nvPicPr>
          <p:cNvPr id="2050" name="Picture 2" descr="C:\Users\user\Desktop\Uni\Alsace-Lorraine_Dialectes-F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7" y="1772816"/>
            <a:ext cx="2696459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9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64101" y="-243408"/>
            <a:ext cx="9786669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Германская империя и Французское королевство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7" y="1268760"/>
            <a:ext cx="2176549" cy="297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3170852" cy="211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05944" y="908720"/>
            <a:ext cx="56166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 образованием Восточной Германской империи на землях Эльзаса и Лотарингии были распространены германские формы речи.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 </a:t>
            </a:r>
            <a:r>
              <a:rPr lang="ru-RU" dirty="0"/>
              <a:t>1648 года местные власти распространяли среди аристократов и буржуа престижный французский язык. В этих же кругах, а также в делах судопроизводства и административно-письменного общения был распространён немецкий литературный язык, в то время как средние и низшие слои населения продолжали использовать алеманнский и франкский диалекты.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 </a:t>
            </a:r>
            <a:r>
              <a:rPr lang="ru-RU" dirty="0"/>
              <a:t>1766 году оба региона перешли во власть Французского королевства, однако французский язык по-прежнему знали только высшие слои населения.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После </a:t>
            </a:r>
            <a:r>
              <a:rPr lang="ru-RU" dirty="0"/>
              <a:t>Французской революции языковая политика в стране принуждала жителей регионов к изучению французского языка и предусматривала запрет на использование любых других языков и диалектов.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9502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064896" cy="2592288"/>
          </a:xfrm>
        </p:spPr>
        <p:txBody>
          <a:bodyPr>
            <a:noAutofit/>
          </a:bodyPr>
          <a:lstStyle/>
          <a:p>
            <a:r>
              <a:rPr lang="ru-RU" sz="2000" dirty="0"/>
              <a:t>На сегодняшний день количество эльзасцев, употребляющих эльзасский диалект, значительно сократилось, однако он не прекращает функционировать. Об этом свидетельствуют результаты опроса OLCA / </a:t>
            </a:r>
            <a:r>
              <a:rPr lang="ru-RU" sz="2000" dirty="0" err="1"/>
              <a:t>EDinstitut</a:t>
            </a:r>
            <a:r>
              <a:rPr lang="ru-RU" sz="2000" dirty="0"/>
              <a:t> в 2012 году, проведенного среди жителей региона Эльзас. </a:t>
            </a:r>
            <a:endParaRPr lang="ru-RU" sz="2000" dirty="0" smtClean="0"/>
          </a:p>
          <a:p>
            <a:r>
              <a:rPr lang="ru-RU" sz="2000" dirty="0" smtClean="0"/>
              <a:t>Из 800 </a:t>
            </a:r>
            <a:r>
              <a:rPr lang="ru-RU" sz="2000" dirty="0"/>
              <a:t>человек </a:t>
            </a:r>
            <a:r>
              <a:rPr lang="ru-RU" sz="2000" b="1" i="1" dirty="0" smtClean="0"/>
              <a:t>43% говорят </a:t>
            </a:r>
            <a:r>
              <a:rPr lang="ru-RU" sz="2000" b="1" i="1" dirty="0"/>
              <a:t>на эльзасском диалекте</a:t>
            </a:r>
            <a:r>
              <a:rPr lang="ru-RU" sz="2000" dirty="0"/>
              <a:t>, </a:t>
            </a:r>
            <a:r>
              <a:rPr lang="ru-RU" sz="2000" b="1" i="1" dirty="0"/>
              <a:t>33%</a:t>
            </a:r>
            <a:r>
              <a:rPr lang="ru-RU" sz="2000" i="1" dirty="0"/>
              <a:t> </a:t>
            </a:r>
            <a:r>
              <a:rPr lang="ru-RU" sz="2000" b="1" i="1" dirty="0"/>
              <a:t>владеют базовыми знаниями </a:t>
            </a:r>
            <a:r>
              <a:rPr lang="ru-RU" sz="2000" dirty="0"/>
              <a:t>(«немного говорят по-эльзасски или немного понимают»), </a:t>
            </a:r>
            <a:r>
              <a:rPr lang="ru-RU" sz="2000" b="1" i="1" dirty="0"/>
              <a:t>25% оказались без знания эльзасского </a:t>
            </a:r>
            <a:r>
              <a:rPr lang="ru-RU" sz="2000" b="1" i="1" dirty="0" smtClean="0"/>
              <a:t>диалекта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4974860" cy="279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26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273630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На данном этапе среди эльзасцев происходит характерное для них </a:t>
            </a:r>
            <a:r>
              <a:rPr lang="ru-RU" b="1" i="1" dirty="0"/>
              <a:t>переключение кодов</a:t>
            </a:r>
            <a:r>
              <a:rPr lang="ru-RU" dirty="0"/>
              <a:t>. Опрос жителей региона показал, что </a:t>
            </a:r>
            <a:r>
              <a:rPr lang="ru-RU" b="1" i="1" dirty="0"/>
              <a:t>говорение на эльзасском диалекте не считается старомодным</a:t>
            </a:r>
            <a:r>
              <a:rPr lang="ru-RU" dirty="0"/>
              <a:t>. Данное утверждение отвергается 91% респондентов. </a:t>
            </a:r>
            <a:endParaRPr lang="ru-RU" dirty="0" smtClean="0"/>
          </a:p>
          <a:p>
            <a:r>
              <a:rPr lang="ru-RU" dirty="0" smtClean="0"/>
              <a:t>Идентификация </a:t>
            </a:r>
            <a:r>
              <a:rPr lang="ru-RU" dirty="0"/>
              <a:t>эльзасцев с эльзасским диалектом очень сильна, так как </a:t>
            </a:r>
            <a:r>
              <a:rPr lang="ru-RU" b="1" dirty="0"/>
              <a:t>90%</a:t>
            </a:r>
            <a:r>
              <a:rPr lang="ru-RU" dirty="0"/>
              <a:t> из них считают исчезновение регионального языка </a:t>
            </a:r>
            <a:r>
              <a:rPr lang="ru-RU" b="1" i="1" dirty="0"/>
              <a:t>полной потерей идентичности региона. </a:t>
            </a:r>
            <a:endParaRPr lang="ru-RU" b="1" i="1" dirty="0" smtClean="0"/>
          </a:p>
          <a:p>
            <a:r>
              <a:rPr lang="ru-RU" dirty="0" smtClean="0"/>
              <a:t>Эльзасский </a:t>
            </a:r>
            <a:r>
              <a:rPr lang="ru-RU" dirty="0"/>
              <a:t>язык рассматривается как преимущество для изучения других языков (84%), а также как преимущество для профессиональных возможностей (79</a:t>
            </a:r>
            <a:r>
              <a:rPr lang="ru-RU" dirty="0" smtClean="0"/>
              <a:t>%).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56992"/>
            <a:ext cx="5315744" cy="299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01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Несмотря на снижение уровня употребления эльзасского диалекта, жители этих регионов сохраняют собственные культурные и языковые традиции, тем самым поддерживая эльзасский диалект. </a:t>
            </a:r>
            <a:endParaRPr lang="ru-RU" dirty="0" smtClean="0"/>
          </a:p>
          <a:p>
            <a:r>
              <a:rPr lang="ru-RU" dirty="0" smtClean="0"/>
              <a:t>Говоря </a:t>
            </a:r>
            <a:r>
              <a:rPr lang="ru-RU" dirty="0"/>
              <a:t>о </a:t>
            </a:r>
            <a:r>
              <a:rPr lang="ru-RU" b="1" dirty="0"/>
              <a:t>перспективах исследования</a:t>
            </a:r>
            <a:r>
              <a:rPr lang="ru-RU" dirty="0"/>
              <a:t>, можно выделить такое актуальное направление работы, как социолингвистический анализ функционирования эльзасского диалекта в регионе Эльзас-Лотарингия на разных уровнях языка. </a:t>
            </a:r>
          </a:p>
        </p:txBody>
      </p:sp>
    </p:spTree>
    <p:extLst>
      <p:ext uri="{BB962C8B-B14F-4D97-AF65-F5344CB8AC3E}">
        <p14:creationId xmlns:p14="http://schemas.microsoft.com/office/powerpoint/2010/main" val="4239808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688</TotalTime>
  <Words>545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НЕКОТОРЫЕ ОСОБЕННОСТИ ЯЗЫКОВОЙ СИТУАЦИИ  В РЕГИОНЕ ЭЛЬЗАС-ЛОТАРИНГИЯ</vt:lpstr>
      <vt:lpstr>Презентация PowerPoint</vt:lpstr>
      <vt:lpstr>Презентация PowerPoint</vt:lpstr>
      <vt:lpstr>Расположение Эльзас-Лотарингии</vt:lpstr>
      <vt:lpstr>Распространение диалектов на территории Эльзас-Лотарингии в 19 веке</vt:lpstr>
      <vt:lpstr>Германская империя и Французское королевство </vt:lpstr>
      <vt:lpstr>Презентация PowerPoint</vt:lpstr>
      <vt:lpstr>Презентация PowerPoint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НЕКОТОРЫЕ ОСОБЕННОСТИ ЯЗЫКОВОЙ СИТУАЦИИ  В РЕГИОНЕ ЭЛЬЗАС-ЛОТАРИНГИЯ</dc:title>
  <dc:creator>user</dc:creator>
  <cp:lastModifiedBy>user</cp:lastModifiedBy>
  <cp:revision>13</cp:revision>
  <dcterms:created xsi:type="dcterms:W3CDTF">2020-04-13T16:37:06Z</dcterms:created>
  <dcterms:modified xsi:type="dcterms:W3CDTF">2020-04-14T19:37:31Z</dcterms:modified>
</cp:coreProperties>
</file>