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4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33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309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39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25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8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23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7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7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9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9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2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4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8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6E9D-0C1A-4BFA-9891-2C502C62C96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A0E2E3-69EC-4135-A9C8-AC16DF1E9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ОСОБЕННОСТИ ИСТОРИОГРАФИЧЕСКОЙ МЕТАПРОЗЫ (НА МАТЕРИАЛЕ РОМАНА ДЖУЛИАНА БАРНСА «АРТУР И ДЖОРДЖ»)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Ломакина И.Н., к.ф.н., доцент</a:t>
            </a:r>
          </a:p>
          <a:p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афедры английской филологии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5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92D050"/>
                </a:solidFill>
              </a:rPr>
              <a:t>з</a:t>
            </a:r>
            <a:r>
              <a:rPr lang="ru-RU" sz="5400" dirty="0" smtClean="0">
                <a:solidFill>
                  <a:srgbClr val="92D050"/>
                </a:solidFill>
              </a:rPr>
              <a:t>а внимание!</a:t>
            </a:r>
            <a:endParaRPr lang="ru-RU" sz="5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Историческое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«особый уровень мировосприятия и философского созерцания, для которого характерны отсутствие претензии на объективность, прерывистость (</a:t>
            </a:r>
            <a:r>
              <a:rPr lang="ru-RU" sz="2800" dirty="0" err="1"/>
              <a:t>дисконтинуитет</a:t>
            </a:r>
            <a:r>
              <a:rPr lang="ru-RU" sz="2800" dirty="0"/>
              <a:t>), заведомая субъективность интерпретации</a:t>
            </a:r>
            <a:r>
              <a:rPr lang="ru-RU" sz="2800" dirty="0" smtClean="0"/>
              <a:t>» (</a:t>
            </a:r>
            <a:r>
              <a:rPr lang="ru-RU" sz="2800" dirty="0" err="1" smtClean="0"/>
              <a:t>М.А.Бахтина</a:t>
            </a:r>
            <a:r>
              <a:rPr lang="ru-RU" sz="2800" dirty="0" smtClean="0"/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Историографическая </a:t>
            </a:r>
            <a:r>
              <a:rPr lang="ru-RU" dirty="0" err="1" smtClean="0"/>
              <a:t>метапроза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«</a:t>
            </a:r>
            <a:r>
              <a:rPr lang="ru-RU" sz="2800" dirty="0" err="1" smtClean="0"/>
              <a:t>саморефлективная</a:t>
            </a:r>
            <a:r>
              <a:rPr lang="ru-RU" sz="2800" dirty="0" smtClean="0"/>
              <a:t> </a:t>
            </a:r>
            <a:r>
              <a:rPr lang="ru-RU" sz="2800" dirty="0"/>
              <a:t>художественная проза с богатой </a:t>
            </a:r>
            <a:r>
              <a:rPr lang="ru-RU" sz="2800" dirty="0" err="1"/>
              <a:t>интертекстуальностью</a:t>
            </a:r>
            <a:r>
              <a:rPr lang="ru-RU" sz="2800" dirty="0"/>
              <a:t>, для которой характерно ироничное отношение к истории и множественность её интерпретаций, смешение временных слоёв и плюрализм мнений, интерес к маргинальным темам и внимание к частным историям, которым нет места в научных </a:t>
            </a:r>
            <a:r>
              <a:rPr lang="ru-RU" sz="2800" dirty="0" smtClean="0"/>
              <a:t>трудах»              (Т. </a:t>
            </a:r>
            <a:r>
              <a:rPr lang="ru-RU" sz="2800" dirty="0" err="1" smtClean="0"/>
              <a:t>Мостобай</a:t>
            </a:r>
            <a:r>
              <a:rPr lang="ru-RU" sz="2800" dirty="0" smtClean="0"/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8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Интерпретация истории в творчестве Дж. Барнса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ассуждения о проблеме национальной самоидентификации индивида;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убъективность и дискретность исторического знания;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tx1"/>
                </a:solidFill>
              </a:rPr>
              <a:t>т</a:t>
            </a:r>
            <a:r>
              <a:rPr lang="ru-RU" sz="2800" dirty="0" err="1" smtClean="0">
                <a:solidFill>
                  <a:schemeClr val="tx1"/>
                </a:solidFill>
              </a:rPr>
              <a:t>равестирование</a:t>
            </a:r>
            <a:r>
              <a:rPr lang="ru-RU" sz="2800" dirty="0" smtClean="0">
                <a:solidFill>
                  <a:schemeClr val="tx1"/>
                </a:solidFill>
              </a:rPr>
              <a:t> истории;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оздание эффекта </a:t>
            </a:r>
            <a:r>
              <a:rPr lang="ru-RU" sz="2800" dirty="0" err="1" smtClean="0">
                <a:solidFill>
                  <a:schemeClr val="tx1"/>
                </a:solidFill>
              </a:rPr>
              <a:t>дисконтинуитета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тсутствие линейности и поступательности.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6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романа «Артур и Джордж»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риём «двойного кодирования» (текст по-разному воспринимается массовым читателем и знатоком творчества Артура </a:t>
            </a:r>
            <a:r>
              <a:rPr lang="ru-RU" sz="2400" dirty="0" err="1" smtClean="0">
                <a:solidFill>
                  <a:schemeClr val="tx1"/>
                </a:solidFill>
              </a:rPr>
              <a:t>Конан</a:t>
            </a:r>
            <a:r>
              <a:rPr lang="ru-RU" sz="2400" dirty="0" smtClean="0">
                <a:solidFill>
                  <a:schemeClr val="tx1"/>
                </a:solidFill>
              </a:rPr>
              <a:t> Дойла);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омпиляция различных жанров (романа воспитания, детектива, биографии, историографической </a:t>
            </a:r>
            <a:r>
              <a:rPr lang="ru-RU" sz="2400" dirty="0" err="1" smtClean="0">
                <a:solidFill>
                  <a:schemeClr val="tx1"/>
                </a:solidFill>
              </a:rPr>
              <a:t>метапрозы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интез историографической </a:t>
            </a:r>
            <a:r>
              <a:rPr lang="ru-RU" sz="2400" dirty="0" err="1" smtClean="0">
                <a:solidFill>
                  <a:schemeClr val="tx1"/>
                </a:solidFill>
              </a:rPr>
              <a:t>метапрозы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</a:rPr>
              <a:t>пойоменона</a:t>
            </a:r>
            <a:r>
              <a:rPr lang="ru-RU" sz="2400" dirty="0" smtClean="0">
                <a:solidFill>
                  <a:schemeClr val="tx1"/>
                </a:solidFill>
              </a:rPr>
              <a:t> (изображения процесса создания художественного текста);</a:t>
            </a:r>
          </a:p>
        </p:txBody>
      </p:sp>
    </p:spTree>
    <p:extLst>
      <p:ext uri="{BB962C8B-B14F-4D97-AF65-F5344CB8AC3E}">
        <p14:creationId xmlns:p14="http://schemas.microsoft.com/office/powerpoint/2010/main" val="20385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романа «Артур и Джордж»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</a:rPr>
              <a:t>ф</a:t>
            </a:r>
            <a:r>
              <a:rPr lang="ru-RU" sz="2400" dirty="0" err="1" smtClean="0">
                <a:solidFill>
                  <a:schemeClr val="tx1"/>
                </a:solidFill>
              </a:rPr>
              <a:t>абуляция</a:t>
            </a:r>
            <a:r>
              <a:rPr lang="ru-RU" sz="2400" dirty="0" smtClean="0">
                <a:solidFill>
                  <a:schemeClr val="tx1"/>
                </a:solidFill>
              </a:rPr>
              <a:t> (сознательное «размывание» границ между фактом и вымыслом, жизнью и творчеством);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втор отказывается от роли всезнающего демиурга, призывая читателя самому делать выводы о подлинности тех или иных фактов;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оздание эффекта апории (чем больше автор отстаивает свою субъективность, тем меньше верит в неё читатель);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ч</a:t>
            </a:r>
            <a:r>
              <a:rPr lang="ru-RU" sz="2400" dirty="0" smtClean="0">
                <a:solidFill>
                  <a:schemeClr val="tx1"/>
                </a:solidFill>
              </a:rPr>
              <a:t>ередование проверенных фактов из биографии </a:t>
            </a:r>
            <a:r>
              <a:rPr lang="ru-RU" sz="2400" dirty="0" err="1" smtClean="0">
                <a:solidFill>
                  <a:schemeClr val="tx1"/>
                </a:solidFill>
              </a:rPr>
              <a:t>А.Конан</a:t>
            </a:r>
            <a:r>
              <a:rPr lang="ru-RU" sz="2400" dirty="0" smtClean="0">
                <a:solidFill>
                  <a:schemeClr val="tx1"/>
                </a:solidFill>
              </a:rPr>
              <a:t> Дойла с завуалированными намёками.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7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Для историографического </a:t>
            </a:r>
            <a:r>
              <a:rPr lang="ru-RU" sz="2400" dirty="0" err="1" smtClean="0">
                <a:solidFill>
                  <a:schemeClr val="tx1"/>
                </a:solidFill>
              </a:rPr>
              <a:t>метаромана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Дж.Барнса</a:t>
            </a:r>
            <a:r>
              <a:rPr lang="ru-RU" sz="2400" dirty="0" smtClean="0">
                <a:solidFill>
                  <a:schemeClr val="tx1"/>
                </a:solidFill>
              </a:rPr>
              <a:t> «Артур и Джордж» характерны как свойственные данному жанру черты (множественность интерпретаций, плюрализм мнений, внимание к частным историям), так и присущие конкретно этому произведению особенности (отсутствие пародийности и </a:t>
            </a:r>
            <a:r>
              <a:rPr lang="ru-RU" sz="2400" dirty="0" err="1" smtClean="0">
                <a:solidFill>
                  <a:schemeClr val="tx1"/>
                </a:solidFill>
              </a:rPr>
              <a:t>травестирования</a:t>
            </a:r>
            <a:r>
              <a:rPr lang="ru-RU" sz="2400" dirty="0" smtClean="0">
                <a:solidFill>
                  <a:schemeClr val="tx1"/>
                </a:solidFill>
              </a:rPr>
              <a:t>, эффект апории, создающий эффект правдоподобия). </a:t>
            </a:r>
            <a:r>
              <a:rPr lang="ru-RU" sz="2400" dirty="0">
                <a:solidFill>
                  <a:schemeClr val="tx1"/>
                </a:solidFill>
              </a:rPr>
              <a:t>Приём «двойного кодирования» (использование в тексте «ключей» и подсказок) приводит к разграничению восприятия романа массовым читателем и знатоком творчества и биографии </a:t>
            </a:r>
            <a:r>
              <a:rPr lang="ru-RU" sz="2400" dirty="0" err="1">
                <a:solidFill>
                  <a:schemeClr val="tx1"/>
                </a:solidFill>
              </a:rPr>
              <a:t>Конан</a:t>
            </a:r>
            <a:r>
              <a:rPr lang="ru-RU" sz="2400" dirty="0">
                <a:solidFill>
                  <a:schemeClr val="tx1"/>
                </a:solidFill>
              </a:rPr>
              <a:t> Дойла.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4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Исследуемое произведение сочетает в себе черты романа воспитания, детектива, биографии историографической </a:t>
            </a:r>
            <a:r>
              <a:rPr lang="ru-RU" sz="2000" dirty="0" err="1">
                <a:solidFill>
                  <a:schemeClr val="tx1"/>
                </a:solidFill>
              </a:rPr>
              <a:t>метапрозы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dirty="0" err="1">
                <a:solidFill>
                  <a:schemeClr val="tx1"/>
                </a:solidFill>
              </a:rPr>
              <a:t>пойоменона</a:t>
            </a:r>
            <a:r>
              <a:rPr lang="ru-RU" sz="2000" dirty="0">
                <a:solidFill>
                  <a:schemeClr val="tx1"/>
                </a:solidFill>
              </a:rPr>
              <a:t>, т.е. описания процесса создания художественного текста. Постмодернистская игра с читателем выражается в </a:t>
            </a:r>
            <a:r>
              <a:rPr lang="ru-RU" sz="2000" dirty="0" err="1">
                <a:solidFill>
                  <a:schemeClr val="tx1"/>
                </a:solidFill>
              </a:rPr>
              <a:t>фабуляции</a:t>
            </a:r>
            <a:r>
              <a:rPr lang="ru-RU" sz="2000" dirty="0">
                <a:solidFill>
                  <a:schemeClr val="tx1"/>
                </a:solidFill>
              </a:rPr>
              <a:t> (сознательном размывании границ между реальностью и вымыслом, жизнью и творчеством). </a:t>
            </a:r>
            <a:r>
              <a:rPr lang="ru-RU" sz="2000" dirty="0" err="1">
                <a:solidFill>
                  <a:schemeClr val="tx1"/>
                </a:solidFill>
              </a:rPr>
              <a:t>Нарративная</a:t>
            </a:r>
            <a:r>
              <a:rPr lang="ru-RU" sz="2000" dirty="0">
                <a:solidFill>
                  <a:schemeClr val="tx1"/>
                </a:solidFill>
              </a:rPr>
              <a:t> структура романа (несколько повествователей) отражает постмодернистский постулат о множественности точек зрения на одно и то же событие. В романе преобладает внутренняя </a:t>
            </a:r>
            <a:r>
              <a:rPr lang="ru-RU" sz="2000" dirty="0" err="1">
                <a:solidFill>
                  <a:schemeClr val="tx1"/>
                </a:solidFill>
              </a:rPr>
              <a:t>фокализация</a:t>
            </a:r>
            <a:r>
              <a:rPr lang="ru-RU" sz="2000" dirty="0">
                <a:solidFill>
                  <a:schemeClr val="tx1"/>
                </a:solidFill>
              </a:rPr>
              <a:t>. Использование автором </a:t>
            </a:r>
            <a:r>
              <a:rPr lang="ru-RU" sz="2000" dirty="0" err="1">
                <a:solidFill>
                  <a:schemeClr val="tx1"/>
                </a:solidFill>
              </a:rPr>
              <a:t>несобственно</a:t>
            </a:r>
            <a:r>
              <a:rPr lang="ru-RU" sz="2000" dirty="0">
                <a:solidFill>
                  <a:schemeClr val="tx1"/>
                </a:solidFill>
              </a:rPr>
              <a:t>-прямой речи создаёт эффект отстранённости.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7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«Артур и Джордж» представляет собой коллаж из газетных вырезок, анонимных писем, фрагментов подлинной биографии Артура </a:t>
            </a:r>
            <a:r>
              <a:rPr lang="ru-RU" sz="2400" dirty="0" err="1">
                <a:solidFill>
                  <a:schemeClr val="tx1"/>
                </a:solidFill>
              </a:rPr>
              <a:t>Конан</a:t>
            </a:r>
            <a:r>
              <a:rPr lang="ru-RU" sz="2400" dirty="0">
                <a:solidFill>
                  <a:schemeClr val="tx1"/>
                </a:solidFill>
              </a:rPr>
              <a:t> Дойла, что способствует созданию упомянутого выше эффекта правдоподобия. </a:t>
            </a:r>
            <a:r>
              <a:rPr lang="ru-RU" sz="2400" dirty="0" err="1">
                <a:solidFill>
                  <a:schemeClr val="tx1"/>
                </a:solidFill>
              </a:rPr>
              <a:t>Паратекстуальные</a:t>
            </a:r>
            <a:r>
              <a:rPr lang="ru-RU" sz="2400" dirty="0">
                <a:solidFill>
                  <a:schemeClr val="tx1"/>
                </a:solidFill>
              </a:rPr>
              <a:t> вкрапления нарушают линейность повествования и, в то же время, служат средством организации </a:t>
            </a:r>
            <a:r>
              <a:rPr lang="ru-RU" sz="2400" dirty="0" err="1">
                <a:solidFill>
                  <a:schemeClr val="tx1"/>
                </a:solidFill>
              </a:rPr>
              <a:t>нарративной</a:t>
            </a:r>
            <a:r>
              <a:rPr lang="ru-RU" sz="2400" dirty="0">
                <a:solidFill>
                  <a:schemeClr val="tx1"/>
                </a:solidFill>
              </a:rPr>
              <a:t> и композиционной структуры художественного произведения, придавая роману черты </a:t>
            </a:r>
            <a:r>
              <a:rPr lang="ru-RU" sz="2400" dirty="0" err="1">
                <a:solidFill>
                  <a:schemeClr val="tx1"/>
                </a:solidFill>
              </a:rPr>
              <a:t>документализма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678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477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ОСОБЕННОСТИ ИСТОРИОГРАФИЧЕСКОЙ МЕТАПРОЗЫ (НА МАТЕРИАЛЕ РОМАНА ДЖУЛИАНА БАРНСА «АРТУР И ДЖОРДЖ») </vt:lpstr>
      <vt:lpstr>Историческое</vt:lpstr>
      <vt:lpstr>Историографическая метапроза</vt:lpstr>
      <vt:lpstr>Интерпретация истории в творчестве Дж. Барнса</vt:lpstr>
      <vt:lpstr>Особенности романа «Артур и Джордж»</vt:lpstr>
      <vt:lpstr>Особенности романа «Артур и Джордж»</vt:lpstr>
      <vt:lpstr>Выводы</vt:lpstr>
      <vt:lpstr>Выводы</vt:lpstr>
      <vt:lpstr>Выводы</vt:lpstr>
      <vt:lpstr>Благодарю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ИСТОРИОГРАФИЧЕСКОЙ МЕТАПРОЗЫ (НА МАТЕРИАЛЕ РОМАНА ДЖУЛИАНА БАРНСА «АРТУР И ДЖОРДЖ») </dc:title>
  <dc:creator>Пользователь Windows</dc:creator>
  <cp:lastModifiedBy>Пользователь Windows</cp:lastModifiedBy>
  <cp:revision>5</cp:revision>
  <dcterms:created xsi:type="dcterms:W3CDTF">2020-04-04T10:39:13Z</dcterms:created>
  <dcterms:modified xsi:type="dcterms:W3CDTF">2020-04-04T11:22:01Z</dcterms:modified>
</cp:coreProperties>
</file>