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94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05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2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7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5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1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7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79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5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7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C71249-AF22-4564-845F-FC9A398D5E59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536D87-BEF5-455B-B13E-FD48FED6727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38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1919C-C811-487C-8F21-7BEA4D10B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/>
              <a:t>ЛАТИНСКИЙ ТЕКСТ </a:t>
            </a:r>
            <a:br>
              <a:rPr lang="ru-RU" sz="6000" b="1" dirty="0"/>
            </a:br>
            <a:r>
              <a:rPr lang="ru-RU" sz="6000" b="1" dirty="0"/>
              <a:t>В РОМАНЕ </a:t>
            </a:r>
            <a:br>
              <a:rPr lang="ru-RU" sz="6000" b="1" dirty="0"/>
            </a:br>
            <a:r>
              <a:rPr lang="ru-RU" sz="6000" b="1" dirty="0"/>
              <a:t>Ф.М. ДОСТОЕВСКОГО «ПОДРОСТОК»</a:t>
            </a:r>
            <a:endParaRPr lang="ru-RU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64CC00-D754-41DC-A247-7935944F7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/>
              <a:t>Е</a:t>
            </a:r>
            <a:r>
              <a:rPr lang="ru-RU" b="1" i="1" dirty="0">
                <a:solidFill>
                  <a:schemeClr val="tx1"/>
                </a:solidFill>
              </a:rPr>
              <a:t>.П. </a:t>
            </a:r>
            <a:r>
              <a:rPr lang="ru-RU" b="1" i="1" dirty="0" err="1">
                <a:solidFill>
                  <a:schemeClr val="tx1"/>
                </a:solidFill>
              </a:rPr>
              <a:t>Литинская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r>
              <a:rPr lang="ru-RU" i="1" dirty="0">
                <a:solidFill>
                  <a:schemeClr val="tx1"/>
                </a:solidFill>
              </a:rPr>
              <a:t>кандидат филологических наук, доцент кафедры классической филологии, русской литературы и журналистики, Институт филологии, Петрозаводский государственный университет, Петрозаводск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28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B63A92-81BE-4141-A67F-09CC925DFACF}"/>
              </a:ext>
            </a:extLst>
          </p:cNvPr>
          <p:cNvSpPr/>
          <p:nvPr/>
        </p:nvSpPr>
        <p:spPr>
          <a:xfrm>
            <a:off x="477328" y="283519"/>
            <a:ext cx="10754264" cy="6398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ЛАТИНСКИЙ ТЕКСТ В РОМАНЕ Ф.М. ДОСТОЕВСКОГО «ПОДРОСТОК»</a:t>
            </a:r>
            <a:r>
              <a:rPr lang="ru-RU" sz="20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indent="450215" algn="r">
              <a:lnSpc>
                <a:spcPct val="150000"/>
              </a:lnSpc>
              <a:spcAft>
                <a:spcPts val="0"/>
              </a:spcAft>
            </a:pPr>
            <a:endParaRPr lang="ru-RU" sz="2000" baseline="30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/>
              <a:t>	Архитектонику романа Ф.М. Достоевского «Подросток» составляют четыре языковых кода: русский как родной, французский, латинский и итальянский как иностранные. Наиболее обширно представлен французский текст, единична цитата на итальянском языке и восемь латинских единиц различного уровня: от предложения до частицы. </a:t>
            </a:r>
          </a:p>
          <a:p>
            <a:pPr algn="just"/>
            <a:r>
              <a:rPr lang="ru-RU" sz="2000" dirty="0"/>
              <a:t>	В докладе  предпринимается попытка выявить и прокомментировать отсылки к латинскому тексту в романе Ф.М. Достоевского «Подросток».</a:t>
            </a:r>
          </a:p>
          <a:p>
            <a:pPr algn="just"/>
            <a:r>
              <a:rPr lang="ru-RU" sz="2000" dirty="0"/>
              <a:t>	Знакомство Ф. М. Достоевского с древним языком начинается с домашних уроков, которые давал братьям Михаилу и Федору отец, пользуясь грамматикой Бантышева</a:t>
            </a:r>
            <a:r>
              <a:rPr lang="ru-RU" sz="2000" baseline="30000" dirty="0"/>
              <a:t>2</a:t>
            </a:r>
            <a:r>
              <a:rPr lang="ru-RU" sz="2000" dirty="0"/>
              <a:t>. Писатель получил классическое гуманитарное образование в пансионах Н. И. Драшусова (</a:t>
            </a:r>
            <a:r>
              <a:rPr lang="ru-RU" sz="2000" dirty="0" err="1"/>
              <a:t>Сушара</a:t>
            </a:r>
            <a:r>
              <a:rPr lang="ru-RU" sz="2000" dirty="0"/>
              <a:t>) и Л. И. Чермака, позднее в Инженерном училище, где изучал античную историю и литературу. Библиотека писателя содержала «Историю» Тацита в английском и французском переложениях, английские переводы Цезаря, Вергилия, «Историю Рима» О. </a:t>
            </a:r>
            <a:r>
              <a:rPr lang="ru-RU" sz="2000" dirty="0" err="1"/>
              <a:t>Йегера</a:t>
            </a:r>
            <a:r>
              <a:rPr lang="ru-RU" sz="2000" dirty="0"/>
              <a:t>, а также «Латинскую грамматику» </a:t>
            </a:r>
            <a:r>
              <a:rPr lang="ru-RU" sz="2000" dirty="0" err="1"/>
              <a:t>Кюнера</a:t>
            </a:r>
            <a:r>
              <a:rPr lang="ru-RU" sz="2000" dirty="0"/>
              <a:t> [1].</a:t>
            </a:r>
          </a:p>
          <a:p>
            <a:pPr algn="just"/>
            <a:r>
              <a:rPr lang="ru-RU" sz="2000" dirty="0"/>
              <a:t>	Приведем список латинских слов и выражений для последующего анализа: «</a:t>
            </a:r>
            <a:r>
              <a:rPr lang="en-US" sz="2000" dirty="0" err="1"/>
              <a:t>Quae</a:t>
            </a:r>
            <a:r>
              <a:rPr lang="en-US" sz="2000" dirty="0"/>
              <a:t> </a:t>
            </a:r>
            <a:r>
              <a:rPr lang="en-US" sz="2000" dirty="0" err="1"/>
              <a:t>medicamenta</a:t>
            </a:r>
            <a:r>
              <a:rPr lang="en-US" sz="2000" dirty="0"/>
              <a:t> non </a:t>
            </a:r>
            <a:r>
              <a:rPr lang="en-US" sz="2000" dirty="0" err="1"/>
              <a:t>sanant</a:t>
            </a:r>
            <a:r>
              <a:rPr lang="ru-RU" sz="2000" dirty="0"/>
              <a:t> – </a:t>
            </a:r>
            <a:r>
              <a:rPr lang="en-US" sz="2000" dirty="0" err="1"/>
              <a:t>ferrum</a:t>
            </a:r>
            <a:r>
              <a:rPr lang="en-US" sz="2000" dirty="0"/>
              <a:t> </a:t>
            </a:r>
            <a:r>
              <a:rPr lang="en-US" sz="2000" dirty="0" err="1"/>
              <a:t>sanat</a:t>
            </a:r>
            <a:r>
              <a:rPr lang="ru-RU" sz="2000" dirty="0"/>
              <a:t>, </a:t>
            </a:r>
            <a:r>
              <a:rPr lang="en-US" sz="2000" dirty="0" err="1"/>
              <a:t>quae</a:t>
            </a:r>
            <a:r>
              <a:rPr lang="en-US" sz="2000" dirty="0"/>
              <a:t> </a:t>
            </a:r>
            <a:r>
              <a:rPr lang="en-US" sz="2000" dirty="0" err="1"/>
              <a:t>ferrum</a:t>
            </a:r>
            <a:r>
              <a:rPr lang="en-US" sz="2000" dirty="0"/>
              <a:t> non </a:t>
            </a:r>
            <a:r>
              <a:rPr lang="en-US" sz="2000" dirty="0" err="1"/>
              <a:t>sanat</a:t>
            </a:r>
            <a:r>
              <a:rPr lang="ru-RU" sz="2000" dirty="0"/>
              <a:t> – </a:t>
            </a:r>
            <a:r>
              <a:rPr lang="en-US" sz="2000" dirty="0"/>
              <a:t>ignis </a:t>
            </a:r>
            <a:r>
              <a:rPr lang="en-US" sz="2000" dirty="0" err="1"/>
              <a:t>sanat</a:t>
            </a:r>
            <a:r>
              <a:rPr lang="ru-RU" sz="2000" dirty="0"/>
              <a:t>»; </a:t>
            </a:r>
            <a:r>
              <a:rPr lang="en-US" sz="2000" dirty="0"/>
              <a:t>sine qua</a:t>
            </a:r>
            <a:r>
              <a:rPr lang="ru-RU" sz="2000" dirty="0"/>
              <a:t>, </a:t>
            </a:r>
            <a:r>
              <a:rPr lang="en-US" sz="2000" dirty="0"/>
              <a:t>NB</a:t>
            </a:r>
            <a:r>
              <a:rPr lang="ru-RU" sz="2000" dirty="0"/>
              <a:t>; </a:t>
            </a:r>
            <a:r>
              <a:rPr lang="en-US" sz="2000" dirty="0"/>
              <a:t>a priori</a:t>
            </a:r>
            <a:r>
              <a:rPr lang="ru-RU" sz="2000" dirty="0"/>
              <a:t>; </a:t>
            </a:r>
            <a:r>
              <a:rPr lang="en-US" sz="2000" dirty="0"/>
              <a:t>sic</a:t>
            </a:r>
            <a:r>
              <a:rPr lang="ru-RU" sz="2000" dirty="0"/>
              <a:t>; </a:t>
            </a:r>
            <a:r>
              <a:rPr lang="en-US" sz="2000" dirty="0"/>
              <a:t>minimum</a:t>
            </a:r>
            <a:r>
              <a:rPr lang="ru-RU" sz="2000" dirty="0"/>
              <a:t>; «</a:t>
            </a:r>
            <a:r>
              <a:rPr lang="en-US" sz="2000" dirty="0"/>
              <a:t>Dies </a:t>
            </a:r>
            <a:r>
              <a:rPr lang="en-US" sz="2000" dirty="0" err="1"/>
              <a:t>irae</a:t>
            </a:r>
            <a:r>
              <a:rPr lang="ru-RU" sz="2000" dirty="0"/>
              <a:t>, </a:t>
            </a:r>
            <a:r>
              <a:rPr lang="en-US" sz="2000" dirty="0"/>
              <a:t>dies </a:t>
            </a:r>
            <a:r>
              <a:rPr lang="en-US" sz="2000" dirty="0" err="1"/>
              <a:t>illa</a:t>
            </a:r>
            <a:r>
              <a:rPr lang="ru-RU" sz="2000" dirty="0"/>
              <a:t>»; </a:t>
            </a:r>
            <a:r>
              <a:rPr lang="en-US" sz="2000" dirty="0"/>
              <a:t>In vino veritas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pPr indent="450215" algn="r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CE389-94D0-4194-91FD-9F86E6BCA178}"/>
              </a:ext>
            </a:extLst>
          </p:cNvPr>
          <p:cNvSpPr txBox="1"/>
          <p:nvPr/>
        </p:nvSpPr>
        <p:spPr>
          <a:xfrm>
            <a:off x="3053751" y="3105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28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DCAE8F-D39C-4868-8332-D5D7E28415A7}"/>
              </a:ext>
            </a:extLst>
          </p:cNvPr>
          <p:cNvSpPr txBox="1"/>
          <p:nvPr/>
        </p:nvSpPr>
        <p:spPr>
          <a:xfrm>
            <a:off x="379562" y="0"/>
            <a:ext cx="115593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	</a:t>
            </a:r>
          </a:p>
          <a:p>
            <a:pPr algn="just"/>
            <a:r>
              <a:rPr lang="ru-RU" sz="2000" dirty="0"/>
              <a:t>	Языковые клише </a:t>
            </a:r>
            <a:r>
              <a:rPr lang="en-US" sz="2000" dirty="0"/>
              <a:t>sine qua </a:t>
            </a:r>
            <a:r>
              <a:rPr lang="ru-RU" sz="2000" dirty="0"/>
              <a:t>(непременное условие) и NB у Аркадия Долгорукого, a </a:t>
            </a:r>
            <a:r>
              <a:rPr lang="ru-RU" sz="2000" dirty="0" err="1"/>
              <a:t>priori</a:t>
            </a:r>
            <a:r>
              <a:rPr lang="ru-RU" sz="2000" dirty="0"/>
              <a:t> у Тихомирова, </a:t>
            </a:r>
            <a:r>
              <a:rPr lang="ru-RU" sz="2000" dirty="0" err="1"/>
              <a:t>sic</a:t>
            </a:r>
            <a:r>
              <a:rPr lang="ru-RU" sz="2000" dirty="0"/>
              <a:t> у Версилова, </a:t>
            </a:r>
            <a:r>
              <a:rPr lang="en-US" sz="2000" dirty="0"/>
              <a:t>minimum </a:t>
            </a:r>
            <a:r>
              <a:rPr lang="ru-RU" sz="2000" dirty="0"/>
              <a:t>у князя Сергея Сокольского – прямые заимствования, свойственные официально-деловому и публицистическому стилям. Их художественная функция – охарактеризовать персонажей с точки зрения происхождения, уровня образованности, комментировать эмоциональное состояние. Отметим, что исповедальная манера рассказа Подростка </a:t>
            </a:r>
            <a:r>
              <a:rPr lang="en-US" sz="2000" dirty="0"/>
              <a:t>c</a:t>
            </a:r>
            <a:r>
              <a:rPr lang="ru-RU" sz="2000" dirty="0"/>
              <a:t> обилием ремарок NB (6 раз) обусловлена стремлением героя беспристрастно и предельно честно себя судить.</a:t>
            </a:r>
          </a:p>
          <a:p>
            <a:pPr algn="just"/>
            <a:r>
              <a:rPr lang="ru-RU" sz="2000" dirty="0"/>
              <a:t>	Особый интерес представляют распространенные цитаты.</a:t>
            </a:r>
          </a:p>
          <a:p>
            <a:pPr algn="just"/>
            <a:r>
              <a:rPr lang="ru-RU" sz="2000" dirty="0"/>
              <a:t>	При входе в квартиру Дергачева, руководителя народнического кружка, Подросток слышит изречение: «</a:t>
            </a:r>
            <a:r>
              <a:rPr lang="en-US" sz="2000" dirty="0" err="1"/>
              <a:t>Quae</a:t>
            </a:r>
            <a:r>
              <a:rPr lang="en-US" sz="2000" dirty="0"/>
              <a:t> </a:t>
            </a:r>
            <a:r>
              <a:rPr lang="en-US" sz="2000" dirty="0" err="1"/>
              <a:t>medicamenta</a:t>
            </a:r>
            <a:r>
              <a:rPr lang="en-US" sz="2000" dirty="0"/>
              <a:t> non </a:t>
            </a:r>
            <a:r>
              <a:rPr lang="en-US" sz="2000" dirty="0" err="1"/>
              <a:t>sanant</a:t>
            </a:r>
            <a:r>
              <a:rPr lang="ru-RU" sz="2000" dirty="0"/>
              <a:t> – </a:t>
            </a:r>
            <a:r>
              <a:rPr lang="en-US" sz="2000" dirty="0" err="1"/>
              <a:t>ferrum</a:t>
            </a:r>
            <a:r>
              <a:rPr lang="en-US" sz="2000" dirty="0"/>
              <a:t> </a:t>
            </a:r>
            <a:r>
              <a:rPr lang="en-US" sz="2000" dirty="0" err="1"/>
              <a:t>sanat</a:t>
            </a:r>
            <a:r>
              <a:rPr lang="ru-RU" sz="2000" dirty="0"/>
              <a:t>, </a:t>
            </a:r>
            <a:r>
              <a:rPr lang="en-US" sz="2000" dirty="0" err="1"/>
              <a:t>quae</a:t>
            </a:r>
            <a:r>
              <a:rPr lang="en-US" sz="2000" dirty="0"/>
              <a:t> </a:t>
            </a:r>
            <a:r>
              <a:rPr lang="en-US" sz="2000" dirty="0" err="1"/>
              <a:t>ferrum</a:t>
            </a:r>
            <a:r>
              <a:rPr lang="en-US" sz="2000" dirty="0"/>
              <a:t> non </a:t>
            </a:r>
            <a:r>
              <a:rPr lang="en-US" sz="2000" dirty="0" err="1"/>
              <a:t>sanat</a:t>
            </a:r>
            <a:r>
              <a:rPr lang="ru-RU" sz="2000" dirty="0"/>
              <a:t> – </a:t>
            </a:r>
            <a:r>
              <a:rPr lang="en-US" sz="2000" dirty="0"/>
              <a:t>ignis </a:t>
            </a:r>
            <a:r>
              <a:rPr lang="en-US" sz="2000" dirty="0" err="1"/>
              <a:t>sanat</a:t>
            </a:r>
            <a:r>
              <a:rPr lang="ru-RU" sz="2000" dirty="0"/>
              <a:t>» (</a:t>
            </a:r>
            <a:r>
              <a:rPr lang="el-GR" sz="2000" dirty="0"/>
              <a:t>ΧΙΙΙ</a:t>
            </a:r>
            <a:r>
              <a:rPr lang="ru-RU" sz="2000" dirty="0"/>
              <a:t>, 43)</a:t>
            </a:r>
            <a:r>
              <a:rPr lang="ru-RU" sz="2000" baseline="30000" dirty="0"/>
              <a:t>3</a:t>
            </a:r>
            <a:r>
              <a:rPr lang="ru-RU" sz="2000" dirty="0"/>
              <a:t> – «Чего не исцеляют лекарства – исцеляет железо, чего не исцеляет железо – исцеляет огонь!» Звучит афоризм Гиппократа, у которого есть продолжение: «…</a:t>
            </a:r>
            <a:r>
              <a:rPr lang="ru-RU" sz="2000" dirty="0" err="1"/>
              <a:t>Quae</a:t>
            </a:r>
            <a:r>
              <a:rPr lang="ru-RU" sz="2000" dirty="0"/>
              <a:t> </a:t>
            </a:r>
            <a:r>
              <a:rPr lang="ru-RU" sz="2000" dirty="0" err="1"/>
              <a:t>vero</a:t>
            </a:r>
            <a:r>
              <a:rPr lang="ru-RU" sz="2000" dirty="0"/>
              <a:t> </a:t>
            </a:r>
            <a:r>
              <a:rPr lang="ru-RU" sz="2000" dirty="0" err="1"/>
              <a:t>ignis</a:t>
            </a:r>
            <a:r>
              <a:rPr lang="ru-RU" sz="2000" dirty="0"/>
              <a:t> </a:t>
            </a:r>
            <a:r>
              <a:rPr lang="ru-RU" sz="2000" dirty="0" err="1"/>
              <a:t>non</a:t>
            </a:r>
            <a:r>
              <a:rPr lang="ru-RU" sz="2000" dirty="0"/>
              <a:t> </a:t>
            </a:r>
            <a:r>
              <a:rPr lang="ru-RU" sz="2000" dirty="0" err="1"/>
              <a:t>sanat</a:t>
            </a:r>
            <a:r>
              <a:rPr lang="ru-RU" sz="2000" dirty="0"/>
              <a:t>, </a:t>
            </a:r>
            <a:r>
              <a:rPr lang="ru-RU" sz="2000" dirty="0" err="1"/>
              <a:t>insanabilia</a:t>
            </a:r>
            <a:r>
              <a:rPr lang="ru-RU" sz="2000" dirty="0"/>
              <a:t> </a:t>
            </a:r>
            <a:r>
              <a:rPr lang="ru-RU" sz="2000" dirty="0" err="1"/>
              <a:t>reputari</a:t>
            </a:r>
            <a:r>
              <a:rPr lang="ru-RU" sz="2000" dirty="0"/>
              <a:t> </a:t>
            </a:r>
            <a:r>
              <a:rPr lang="ru-RU" sz="2000" dirty="0" err="1"/>
              <a:t>oportet</a:t>
            </a:r>
            <a:r>
              <a:rPr lang="ru-RU" sz="2000" dirty="0"/>
              <a:t>» – «... А чего огонь не излечивает, то должно считать неизлечимым». Выражение, как известно, имеет буквальное медицинское значение. Однако уже в Древнем Риме оно было переосмыслено применительно к военному искусству. Так, у римских поэтов I в. до н. э. (Овидий, </a:t>
            </a:r>
            <a:r>
              <a:rPr lang="ru-RU" sz="2000" dirty="0" err="1"/>
              <a:t>Проперций</a:t>
            </a:r>
            <a:r>
              <a:rPr lang="ru-RU" sz="2000" dirty="0"/>
              <a:t> и др.) читаем выражения «</a:t>
            </a:r>
            <a:r>
              <a:rPr lang="en-US" sz="2000" dirty="0"/>
              <a:t>ferro </a:t>
            </a:r>
            <a:r>
              <a:rPr lang="en-US" sz="2000" dirty="0" err="1"/>
              <a:t>ignique</a:t>
            </a:r>
            <a:r>
              <a:rPr lang="en-US" sz="2000" dirty="0"/>
              <a:t> </a:t>
            </a:r>
            <a:r>
              <a:rPr lang="en-US" sz="2000" dirty="0" err="1"/>
              <a:t>vastare</a:t>
            </a:r>
            <a:r>
              <a:rPr lang="ru-RU" sz="2000" dirty="0"/>
              <a:t>»и «</a:t>
            </a:r>
            <a:r>
              <a:rPr lang="en-US" sz="2000" dirty="0"/>
              <a:t>ferro </a:t>
            </a:r>
            <a:r>
              <a:rPr lang="en-US" sz="2000" dirty="0" err="1"/>
              <a:t>ignique</a:t>
            </a:r>
            <a:r>
              <a:rPr lang="en-US" sz="2000" dirty="0"/>
              <a:t> </a:t>
            </a:r>
            <a:r>
              <a:rPr lang="en-US" sz="2000" dirty="0" err="1"/>
              <a:t>delere</a:t>
            </a:r>
            <a:r>
              <a:rPr lang="ru-RU" sz="2000" dirty="0"/>
              <a:t>», букв. «уничтожать огнем и мечом», т.е. беспощадно расправляться с противником. Меч и огонь как символы Божественного Правосудия и наказания грешников встречается неоднократно в ветхозаветном тексте. Так, в Книге Пророка Исаии: «Ибо Господь с огнем и мечом Своим произведет суд над всякою плотью, и много будет пораженных Господом» (Ис. 66:16).</a:t>
            </a:r>
          </a:p>
        </p:txBody>
      </p:sp>
    </p:spTree>
    <p:extLst>
      <p:ext uri="{BB962C8B-B14F-4D97-AF65-F5344CB8AC3E}">
        <p14:creationId xmlns:p14="http://schemas.microsoft.com/office/powerpoint/2010/main" val="174921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4A7E53-988D-4A2B-A51F-4E845233AD2F}"/>
              </a:ext>
            </a:extLst>
          </p:cNvPr>
          <p:cNvSpPr txBox="1"/>
          <p:nvPr/>
        </p:nvSpPr>
        <p:spPr>
          <a:xfrm>
            <a:off x="517585" y="207033"/>
            <a:ext cx="111453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	Латинское выражение является вторым эпиграфом к драме Шиллера «Разбойники» (первый: «На тиранов»), указывает на радикальное средство борьбы с тиранией. Шиллеровский мотив разбойничества (исправление мира путем насилия) актуализируется в образе Дергачева, прототипом которого был революционер-народник А. В. Долгушин, приговоренный впоследствии к каторжным работам. На стенах его дачи, согласно протоколу судебного заседания процесса (Голос. 1874 17 июля. № 196), латинская фраза упоминается наряду с русским, английским, французским и итальянским текстом: «в углу, на полке, деревянный неокрашенный крест, на котором вверху надпись: “Во имя Христа”, а на перекладине креста: “Свобода, равенство и братство”. &lt;…&gt; </a:t>
            </a:r>
            <a:r>
              <a:rPr lang="ru-RU" sz="2000" i="1" dirty="0"/>
              <a:t>На английском</a:t>
            </a:r>
            <a:r>
              <a:rPr lang="ru-RU" sz="2000" dirty="0"/>
              <a:t>: “О бог, о душа, о слава свободы, и днем, и ночью их молния и свет. Мы гребем, как рабы. Но если твой перст коснется нас, то они бегут. Какой человек остановит нас и какой бог поразит нас?” </a:t>
            </a:r>
            <a:r>
              <a:rPr lang="ru-RU" sz="2000" i="1" dirty="0"/>
              <a:t>По-итальянски</a:t>
            </a:r>
            <a:r>
              <a:rPr lang="ru-RU" sz="2000" dirty="0"/>
              <a:t>: “Иди твоим путем, и пусть люди говорят, что хотят”. На французском: “Служи только ему &lt;очевидно, народу&gt;, ибо его дело есть дело священное. Он страдает, и всякий человек вблизи народа – есть посланник бога”» [2, с. 90].</a:t>
            </a:r>
          </a:p>
          <a:p>
            <a:pPr algn="just"/>
            <a:r>
              <a:rPr lang="ru-RU" sz="2000" dirty="0"/>
              <a:t>	Отметим, что цитата присутствует уже в черновых вариантах (роман начат в феврале 1874 года): «Разговор нигилистов (в восторге): “</a:t>
            </a:r>
            <a:r>
              <a:rPr lang="en-US" sz="2000" dirty="0" err="1"/>
              <a:t>Quae</a:t>
            </a:r>
            <a:r>
              <a:rPr lang="en-US" sz="2000" dirty="0"/>
              <a:t> </a:t>
            </a:r>
            <a:r>
              <a:rPr lang="en-US" sz="2000" dirty="0" err="1"/>
              <a:t>medicamenta</a:t>
            </a:r>
            <a:r>
              <a:rPr lang="en-US" sz="2000" dirty="0"/>
              <a:t> non </a:t>
            </a:r>
            <a:r>
              <a:rPr lang="en-US" sz="2000" dirty="0" err="1"/>
              <a:t>sanant</a:t>
            </a:r>
            <a:r>
              <a:rPr lang="ru-RU" sz="2000" dirty="0"/>
              <a:t> ” и т.д., а потому пустить петуха повсеместно по городам, с того и начать. Вот как я понимаю (говорит это шпион, ему возражают)» (</a:t>
            </a:r>
            <a:r>
              <a:rPr lang="en-US" sz="2000" dirty="0"/>
              <a:t>XVI</a:t>
            </a:r>
            <a:r>
              <a:rPr lang="ru-RU" sz="2000" dirty="0"/>
              <a:t>, 80). Как видим, высказывание в подобном контексте имеет противоположное значение. Достоевского, безусловно, привлекала бескомпромиссность </a:t>
            </a:r>
            <a:r>
              <a:rPr lang="ru-RU" sz="2000" dirty="0" err="1"/>
              <a:t>долгушинцев</a:t>
            </a:r>
            <a:r>
              <a:rPr lang="ru-RU" sz="2000" dirty="0"/>
              <a:t> в идее служения своему идеалу, за процессом которых он внимательно следил (лето 1874 года),  изначально отводя кружку Дергачева более значительную роль.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04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BEB0F3-D2C1-41C7-8ABA-179273D60941}"/>
              </a:ext>
            </a:extLst>
          </p:cNvPr>
          <p:cNvSpPr txBox="1"/>
          <p:nvPr/>
        </p:nvSpPr>
        <p:spPr>
          <a:xfrm>
            <a:off x="506083" y="394692"/>
            <a:ext cx="1117983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Прокламации </a:t>
            </a:r>
            <a:r>
              <a:rPr lang="ru-RU" sz="2000" dirty="0" err="1"/>
              <a:t>долгушинцев</a:t>
            </a:r>
            <a:r>
              <a:rPr lang="ru-RU" sz="2000" dirty="0"/>
              <a:t> пронизаны тезисами об искренней и глубокой любви к человечеству, размышлениями о равенстве (Голос. 1874. 10 июля. № 189), что сближало их идеи с христианским учением. Но писатель не разделял насильственный метод достижения благих целей. Диалог Аркадия и революционеров, конфликт двух мировоззренческих позиций – ядро романа. Характерно, что вектор в романе с революционного меняется на семейственный, личный. Роман – история воспитания, духовного становления Подростка на идеале «благообразия». </a:t>
            </a:r>
          </a:p>
          <a:p>
            <a:pPr algn="just"/>
            <a:r>
              <a:rPr lang="ru-RU" sz="2000" dirty="0"/>
              <a:t>	Обращает на себя деталь в комнате Дергачева: «На стене висел литографический портрет, но очень дешевый, а в углу образ без ризы, но с горевшей лампадкой» (</a:t>
            </a:r>
            <a:r>
              <a:rPr lang="el-GR" sz="2000" dirty="0"/>
              <a:t>ΧΙΙΙ</a:t>
            </a:r>
            <a:r>
              <a:rPr lang="ru-RU" sz="2000" dirty="0"/>
              <a:t>, 43). Свет лампады как христианский символ веры соседствует с неоспариваемым призывом народников к насилию «огнем и мечом». </a:t>
            </a:r>
          </a:p>
          <a:p>
            <a:pPr algn="just"/>
            <a:r>
              <a:rPr lang="ru-RU" sz="2000" dirty="0"/>
              <a:t>	Благодаря тому, что латинская цитата имеет глубинный античный, христианский и литературный контекст, тема революционных деяний приобретает философское значение: ради чего они свершаются и поднимается вопрос неминуемого наказания.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 err="1"/>
              <a:t>Тришатов</a:t>
            </a:r>
            <a:r>
              <a:rPr lang="ru-RU" sz="2000" dirty="0"/>
              <a:t>, подручный Ламберта, сблизившись с  Подростком, в своем оперном замысле цитирует ему начальные строки гимна из сцены в соборе «Фауста» Гете: «</a:t>
            </a:r>
            <a:r>
              <a:rPr lang="ru-RU" sz="2000" dirty="0" err="1"/>
              <a:t>Dies</a:t>
            </a:r>
            <a:r>
              <a:rPr lang="ru-RU" sz="2000" dirty="0"/>
              <a:t> </a:t>
            </a:r>
            <a:r>
              <a:rPr lang="ru-RU" sz="2000" dirty="0" err="1"/>
              <a:t>irae</a:t>
            </a:r>
            <a:r>
              <a:rPr lang="ru-RU" sz="2000" dirty="0"/>
              <a:t>, </a:t>
            </a:r>
            <a:r>
              <a:rPr lang="ru-RU" sz="2000" dirty="0" err="1"/>
              <a:t>dies</a:t>
            </a:r>
            <a:r>
              <a:rPr lang="ru-RU" sz="2000" dirty="0"/>
              <a:t> </a:t>
            </a:r>
            <a:r>
              <a:rPr lang="ru-RU" sz="2000" dirty="0" err="1"/>
              <a:t>illa</a:t>
            </a:r>
            <a:r>
              <a:rPr lang="ru-RU" sz="2000" dirty="0"/>
              <a:t>!» (День гнева, день оный!).  Главной героиней эпизода является Маргарита, с образом которой возникает одна из ключевых тем творчества Достоевского. Грех Маргариты – убийство ребенка. В данном случае проявляется авторская позиция углубления размышлений о грехе.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09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96D9B8A-3058-49B6-8AF7-DE4A07FA0548}"/>
              </a:ext>
            </a:extLst>
          </p:cNvPr>
          <p:cNvSpPr/>
          <p:nvPr/>
        </p:nvSpPr>
        <p:spPr>
          <a:xfrm>
            <a:off x="333555" y="0"/>
            <a:ext cx="11524890" cy="747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Латинская фраза в свою очередь является зачином средневекового католического песнопения, исполняемого во время заупокойной мессы. Истоками гимна является библейское пророчество о Судном дне (Соф. 1: 14–18). В черновом варианте строка приводится в полном объеме: «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Dies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irae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dies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illa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solvet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saeclum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favilla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» (День гнева, день оный, который обратит мир во прах). Гетевская цитата семантически перекликается с шиллеровской: неизбежна кара господня за грехи.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Тришатов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один из «униженных и оскорбленных героев», сознает «свою греховность, творчески воплощает идею возможности перерождения и покаяния при любых обстоятельствах» [4, с 16], о чем свидетельствуют его поступки. Ведь именно он сообщает Аркадию о сговоре Ламберта и Версилова шантажировать Катерину Николаевну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Ахмакову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 И он же спасает Версилова от самоубийства.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Латинская цитата, имеющая широкий христианский и литературный фон,  дополняет психологический портрет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Тришатова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2000" dirty="0"/>
              <a:t>Сцена с </a:t>
            </a:r>
            <a:r>
              <a:rPr lang="ru-RU" sz="2000" dirty="0" err="1"/>
              <a:t>Тришатовым</a:t>
            </a:r>
            <a:r>
              <a:rPr lang="ru-RU" sz="2000" dirty="0"/>
              <a:t> сигнализирует о переходном состоянии и Аркадия Долгорукого, который «мыслит свою жизнь в категориях вина/покаяние» [4, с. 16] и раскрывает глубокую религиозность героя. После встречи с «подлецом» Ламбертом, убеждавшем героя в любви Екатерины Николаевны, Подросток судит себя предельно честно: «Вино же не оправдывало. </a:t>
            </a:r>
            <a:r>
              <a:rPr lang="en-US" sz="2000" dirty="0"/>
              <a:t>In vino veritas</a:t>
            </a:r>
            <a:r>
              <a:rPr lang="ru-RU" sz="2000" dirty="0"/>
              <a:t>». В латинском выражении заключена грустная самоирония. Цитата сигнализирует о том, что герой начинает взрослеть, осознавая свою личную ответственность за поступки, за близких, не оправдывает себя. Знаменательно, что эпизод соседствует с известием о смерти Макара Ивановича Долгорукого, духовного отца Подростка. «Опьянение же совершенно исчезло во мне, до последней капли, а вместе с ним и все неблагородные мысли» (</a:t>
            </a:r>
            <a:r>
              <a:rPr lang="en-US" sz="2000" dirty="0"/>
              <a:t>XIII</a:t>
            </a:r>
            <a:r>
              <a:rPr lang="ru-RU" sz="2000" dirty="0"/>
              <a:t>, 261), и герой перестает метаться, утверждается на христианском идеале.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4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8892D9-093B-48A3-8EBF-81B1CEE4C34F}"/>
              </a:ext>
            </a:extLst>
          </p:cNvPr>
          <p:cNvSpPr/>
          <p:nvPr/>
        </p:nvSpPr>
        <p:spPr>
          <a:xfrm>
            <a:off x="379562" y="256487"/>
            <a:ext cx="113868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Смена языкового кода используется Достоевским как способ трансляции имплицитной информации. Наиболее значимой художественной функцией латинских фраз является возможность расширения границ понимания авторского замысла. Употребление латинских выражений в романе Ф. М. Достоевского «Подросток» не ограничено исключительно стилистической </a:t>
            </a:r>
            <a:r>
              <a:rPr lang="ru-RU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маркированностью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 Полные цитаты фокусируют внимание на центральных темах романа: ответственности за деяния, греха, вины, покаяния, отсылают к античной и христианской традициям, создают широкий культурный, философский контекст произведения. 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Примечания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Исследование выполнено при финансовой поддержке РФФИ в рамках научного проекта № 18-012-90037.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 знании Ф.М. Достоевским классических языков см.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[3].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Здесь и далее текст Ф. М. Достоевского приводится по: Достоевский Ф. М. Полное собрание  сочинение. В 30 т. Л. : Наука, 1972–1990. В круглых скобках указывается номер тома – римской цифрой и номер страницы – арабской.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1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EE3924-ACF7-4A28-8345-CD3CF93C9CCD}"/>
              </a:ext>
            </a:extLst>
          </p:cNvPr>
          <p:cNvSpPr/>
          <p:nvPr/>
        </p:nvSpPr>
        <p:spPr>
          <a:xfrm>
            <a:off x="741871" y="704312"/>
            <a:ext cx="101619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  <a:tabLst>
                <a:tab pos="4050665" algn="l"/>
              </a:tabLs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использованных источников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050665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Библиотека Ф. М. Достоевского: Опыт реконструкции.  СПб.: Наука, 2005. 338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050665" algn="l"/>
              </a:tabLst>
            </a:pP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Долинин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А. С. Последние романы Достоевского. Как создавались «Подросток» и «Братья Карамазовы». М. – Л.: Советский писатель, 1963. 343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050665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Нилова А. Ю. Латинский язык в творчестве Достоевского //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Фортунатовские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чтения в Карелии. Ч. 2.  Петрозаводск: Изд-во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ПетрГУ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2018. С. 36–38.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050665" algn="l"/>
              </a:tabLst>
            </a:pP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Педько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М. В. Наследие Гете в творчестве Ф. М Достоевского: структура и динамика персонажа: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автореф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дис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. … кандидата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филол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. наук. Санкт-Петербург, 2006. 21 с.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1888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1742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ЛАТИНСКИЙ ТЕКСТ  В РОМАНЕ  Ф.М. ДОСТОЕВСКОГО «ПОДРОСТОК»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ЛАТИНСКИЙ ТЕКСТ  В РОМАНЕ  Ф.М. ДОСТОЕВСКОГО «ПОДРОСТОК»</dc:title>
  <dc:creator>Пользователь</dc:creator>
  <cp:lastModifiedBy>Пользователь</cp:lastModifiedBy>
  <cp:revision>3</cp:revision>
  <dcterms:created xsi:type="dcterms:W3CDTF">2020-04-05T19:50:51Z</dcterms:created>
  <dcterms:modified xsi:type="dcterms:W3CDTF">2020-04-05T20:12:14Z</dcterms:modified>
</cp:coreProperties>
</file>