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4/15/2020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4/15/2020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4/15/2020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AB81F2-988F-47D8-B050-AC3FF7DC909C}"/>
              </a:ext>
            </a:extLst>
          </p:cNvPr>
          <p:cNvSpPr>
            <a:spLocks noGrp="1"/>
          </p:cNvSpPr>
          <p:nvPr>
            <p:ph type="ctrTitle"/>
          </p:nvPr>
        </p:nvSpPr>
        <p:spPr>
          <a:xfrm>
            <a:off x="1714048" y="1087974"/>
            <a:ext cx="8361229" cy="954746"/>
          </a:xfrm>
        </p:spPr>
        <p:txBody>
          <a:bodyPr/>
          <a:lstStyle/>
          <a:p>
            <a:r>
              <a:rPr lang="ru-RU" sz="2800" dirty="0"/>
              <a:t>КУККОЕВ Б.С.</a:t>
            </a:r>
            <a:br>
              <a:rPr lang="ru-RU" sz="2800" dirty="0"/>
            </a:br>
            <a:r>
              <a:rPr lang="ru-RU" sz="2800" dirty="0" err="1"/>
              <a:t>РеДЬКО</a:t>
            </a:r>
            <a:r>
              <a:rPr lang="ru-RU" sz="2800" dirty="0"/>
              <a:t> Г.В.</a:t>
            </a:r>
          </a:p>
        </p:txBody>
      </p:sp>
      <p:sp>
        <p:nvSpPr>
          <p:cNvPr id="3" name="Подзаголовок 2">
            <a:extLst>
              <a:ext uri="{FF2B5EF4-FFF2-40B4-BE49-F238E27FC236}">
                <a16:creationId xmlns:a16="http://schemas.microsoft.com/office/drawing/2014/main" id="{A42AC5BE-3A10-409D-A3FC-B5760CF4D906}"/>
              </a:ext>
            </a:extLst>
          </p:cNvPr>
          <p:cNvSpPr>
            <a:spLocks noGrp="1"/>
          </p:cNvSpPr>
          <p:nvPr>
            <p:ph type="subTitle" idx="1"/>
          </p:nvPr>
        </p:nvSpPr>
        <p:spPr>
          <a:xfrm>
            <a:off x="2478825" y="2470559"/>
            <a:ext cx="6831673" cy="2843868"/>
          </a:xfrm>
        </p:spPr>
        <p:txBody>
          <a:bodyPr>
            <a:noAutofit/>
          </a:bodyPr>
          <a:lstStyle/>
          <a:p>
            <a:r>
              <a:rPr lang="ru-RU" sz="3200" b="1" dirty="0">
                <a:latin typeface="Times New Roman" panose="02020603050405020304" pitchFamily="18" charset="0"/>
                <a:ea typeface="Calibri" panose="020F0502020204030204" pitchFamily="34" charset="0"/>
              </a:rPr>
              <a:t>«НОМЕР 31328» И. ВЕНЕЗИСА И «КОНАРМИЯ» И.</a:t>
            </a:r>
            <a:r>
              <a:rPr lang="ru-RU" sz="3200" dirty="0">
                <a:latin typeface="Calibri" panose="020F0502020204030204" pitchFamily="34" charset="0"/>
                <a:ea typeface="Calibri" panose="020F0502020204030204" pitchFamily="34" charset="0"/>
                <a:cs typeface="Times New Roman" panose="02020603050405020304" pitchFamily="18" charset="0"/>
              </a:rPr>
              <a:t> </a:t>
            </a:r>
            <a:r>
              <a:rPr lang="ru-RU" sz="3200" b="1" dirty="0">
                <a:latin typeface="Times New Roman" panose="02020603050405020304" pitchFamily="18" charset="0"/>
                <a:ea typeface="Calibri" panose="020F0502020204030204" pitchFamily="34" charset="0"/>
              </a:rPr>
              <a:t>БАБЕЛЯ: ТОЧКИ СОПРИКОСНОВЕНИЯ</a:t>
            </a:r>
            <a:endParaRPr lang="ru-RU" sz="3200" dirty="0"/>
          </a:p>
        </p:txBody>
      </p:sp>
    </p:spTree>
    <p:extLst>
      <p:ext uri="{BB962C8B-B14F-4D97-AF65-F5344CB8AC3E}">
        <p14:creationId xmlns:p14="http://schemas.microsoft.com/office/powerpoint/2010/main" val="1037736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FC1CEAC-448B-4DC9-9A9B-1EA0423801BF}"/>
              </a:ext>
            </a:extLst>
          </p:cNvPr>
          <p:cNvSpPr>
            <a:spLocks noGrp="1"/>
          </p:cNvSpPr>
          <p:nvPr>
            <p:ph idx="1"/>
          </p:nvPr>
        </p:nvSpPr>
        <p:spPr>
          <a:xfrm>
            <a:off x="1371600" y="177282"/>
            <a:ext cx="9601200" cy="6260840"/>
          </a:xfrm>
        </p:spPr>
        <p:txBody>
          <a:bodyPr>
            <a:normAutofit lnSpcReduction="10000"/>
          </a:bodyPr>
          <a:lstStyle/>
          <a:p>
            <a:r>
              <a:rPr lang="ru-RU" dirty="0"/>
              <a:t>–Бьют кого-то,  сказал я. – Кого это бьют?..</a:t>
            </a:r>
          </a:p>
          <a:p>
            <a:r>
              <a:rPr lang="ru-RU" dirty="0"/>
              <a:t>–Поляк, тревожится, – ответил мне мужик, – поляк жидов режет… </a:t>
            </a:r>
            <a:r>
              <a:rPr lang="en-US" dirty="0"/>
              <a:t>&lt;…&gt;</a:t>
            </a:r>
            <a:endParaRPr lang="ru-RU" dirty="0"/>
          </a:p>
          <a:p>
            <a:r>
              <a:rPr lang="ru-RU" dirty="0"/>
              <a:t>Мужик заставил меня прикурить от его огонька.</a:t>
            </a:r>
          </a:p>
          <a:p>
            <a:r>
              <a:rPr lang="ru-RU" dirty="0"/>
              <a:t>–Жид всякому виноват, – сказал он, – и нашему и вашему. Их после войны самое малое количество останется. Сколько в свете жидов считается?</a:t>
            </a:r>
          </a:p>
          <a:p>
            <a:r>
              <a:rPr lang="ru-RU" dirty="0"/>
              <a:t>–Десяток миллионов, – ответил я и стал взнуздывать коня.</a:t>
            </a:r>
          </a:p>
          <a:p>
            <a:r>
              <a:rPr lang="ru-RU" dirty="0"/>
              <a:t>–Их двести тысяч останется, – вскричал мужик и тронул меня за руку, боясь, что я уйду. Но я взобрался на седло и поскакал к тому месту, где был штаб» [1, с. 162].</a:t>
            </a:r>
          </a:p>
          <a:p>
            <a:r>
              <a:rPr lang="ru-RU" dirty="0"/>
              <a:t>И </a:t>
            </a:r>
            <a:r>
              <a:rPr lang="ru-RU" dirty="0" err="1"/>
              <a:t>Венезис</a:t>
            </a:r>
            <a:r>
              <a:rPr lang="ru-RU" dirty="0"/>
              <a:t>, и Бабель показывают гибельность идеи реванша – каждый акт мести только порождает следующий виток насилия, из этой дурной бесконечности жестокости нет выхода. В этом плане показательны эпизод бойни в Пергаме в «Номере 31328» и новеллы «Прищепа» и «Письмо» цикла «Конармия». Вместе с тем, отметим, что отношение писателей к насилию отнюдь не было идентичным. </a:t>
            </a:r>
            <a:r>
              <a:rPr lang="ru-RU" dirty="0" err="1"/>
              <a:t>Венезис</a:t>
            </a:r>
            <a:r>
              <a:rPr lang="ru-RU" dirty="0"/>
              <a:t> не находит никакого рационального объяснения насилию, а Бабель пытается найти в жестокости некую диалектику, амбивалентность [2, с. 13]. Жестокость конармейцев не отменяет для рассказчика их героизма (новелла «Эскадронный Трунов»). Лютов интуитивно тянется к бойцам красной армии, и те поначалу принимают его за своего, но позднее отвергают его за то, что тот не может решиться применить насилие («Смерть </a:t>
            </a:r>
            <a:r>
              <a:rPr lang="ru-RU" dirty="0" err="1"/>
              <a:t>Долгушова</a:t>
            </a:r>
            <a:r>
              <a:rPr lang="ru-RU" dirty="0"/>
              <a:t>») [4, с. 151]. </a:t>
            </a:r>
          </a:p>
        </p:txBody>
      </p:sp>
    </p:spTree>
    <p:extLst>
      <p:ext uri="{BB962C8B-B14F-4D97-AF65-F5344CB8AC3E}">
        <p14:creationId xmlns:p14="http://schemas.microsoft.com/office/powerpoint/2010/main" val="241589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FC1CEAC-448B-4DC9-9A9B-1EA0423801BF}"/>
              </a:ext>
            </a:extLst>
          </p:cNvPr>
          <p:cNvSpPr>
            <a:spLocks noGrp="1"/>
          </p:cNvSpPr>
          <p:nvPr>
            <p:ph idx="1"/>
          </p:nvPr>
        </p:nvSpPr>
        <p:spPr>
          <a:xfrm>
            <a:off x="1371600" y="177282"/>
            <a:ext cx="9601200" cy="6260840"/>
          </a:xfrm>
        </p:spPr>
        <p:txBody>
          <a:bodyPr/>
          <a:lstStyle/>
          <a:p>
            <a:r>
              <a:rPr lang="ru-RU" dirty="0"/>
              <a:t>Этическую амбивалентность прозы Бабеля можно объяснить неоднозначным отношением к насилию в традициях иудаизма – архаический пласт </a:t>
            </a:r>
            <a:r>
              <a:rPr lang="ru-RU" dirty="0" err="1"/>
              <a:t>иудаистических</a:t>
            </a:r>
            <a:r>
              <a:rPr lang="ru-RU" dirty="0"/>
              <a:t> представлений о необходимости насилия спорит с поздним пророческим пафосом всеобщего примирения. В прозе Бабеля причудливо сочетаются мотивы библейской </a:t>
            </a:r>
            <a:r>
              <a:rPr lang="ru-RU" dirty="0" err="1"/>
              <a:t>апокалиптики</a:t>
            </a:r>
            <a:r>
              <a:rPr lang="ru-RU" dirty="0"/>
              <a:t> и коммунистической идеи интернационала, ради которой можно принести определенные жертвы [2, с. 13]. </a:t>
            </a:r>
            <a:r>
              <a:rPr lang="ru-RU" dirty="0" err="1"/>
              <a:t>Венезису</a:t>
            </a:r>
            <a:r>
              <a:rPr lang="ru-RU" dirty="0"/>
              <a:t> чужд подобный нравственный релятивизм, он не стремится оправдать насилие – от библейских образов у него остается только мотивы несправедливо пережитого страдания. Интернационалу проводников насилия он противопоставляет своеобразный интернационал безвинно убиенных – причем в него входят не только бесчисленные замученные греки, но и армянин-пианист Жак и даже повешенный </a:t>
            </a:r>
            <a:r>
              <a:rPr lang="ru-RU" dirty="0" err="1"/>
              <a:t>кемалистами</a:t>
            </a:r>
            <a:r>
              <a:rPr lang="ru-RU" dirty="0"/>
              <a:t> турецкий дезертир. Позиция </a:t>
            </a:r>
            <a:r>
              <a:rPr lang="ru-RU" dirty="0" err="1"/>
              <a:t>Венезиса</a:t>
            </a:r>
            <a:r>
              <a:rPr lang="ru-RU" dirty="0"/>
              <a:t> ближе к классическому гуманизму [6], чем противоречивые построения Бабеля – причиной этого мы считаем разницу религиозного менталитета писателей, воспитанных в разных традициях веры – православного христианства и иудаизма. Данная разница определила и нюансы функционирования библейских мотивов в текстах обоих писателей. Каждая глава «Номера 31328» предваряется эпиграфом из Псалтири. Библейские цитаты подчеркивают универсализм постигшей человечество катастрофы, позволяют писателю сделать переход от частного к общему – от картин страдания отдельных личностей к всеобщей мировой скорби. </a:t>
            </a:r>
          </a:p>
        </p:txBody>
      </p:sp>
    </p:spTree>
    <p:extLst>
      <p:ext uri="{BB962C8B-B14F-4D97-AF65-F5344CB8AC3E}">
        <p14:creationId xmlns:p14="http://schemas.microsoft.com/office/powerpoint/2010/main" val="2116884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FC1CEAC-448B-4DC9-9A9B-1EA0423801BF}"/>
              </a:ext>
            </a:extLst>
          </p:cNvPr>
          <p:cNvSpPr>
            <a:spLocks noGrp="1"/>
          </p:cNvSpPr>
          <p:nvPr>
            <p:ph idx="1"/>
          </p:nvPr>
        </p:nvSpPr>
        <p:spPr>
          <a:xfrm>
            <a:off x="1371600" y="177282"/>
            <a:ext cx="9601200" cy="6260840"/>
          </a:xfrm>
        </p:spPr>
        <p:txBody>
          <a:bodyPr>
            <a:normAutofit lnSpcReduction="10000"/>
          </a:bodyPr>
          <a:lstStyle/>
          <a:p>
            <a:r>
              <a:rPr lang="ru-RU" dirty="0"/>
              <a:t>Данная особенность не в меньшей мере присуща и тексту Бабеля – «Конармия» насыщена библейскими аллюзиями – от Ветхого Завета до Апокалипсиса. Бабель, в отличие от </a:t>
            </a:r>
            <a:r>
              <a:rPr lang="ru-RU" dirty="0" err="1"/>
              <a:t>Венезиса</a:t>
            </a:r>
            <a:r>
              <a:rPr lang="ru-RU" dirty="0"/>
              <a:t>, склонен к религиозному </a:t>
            </a:r>
            <a:r>
              <a:rPr lang="ru-RU" dirty="0" err="1"/>
              <a:t>экспериментаторству</a:t>
            </a:r>
            <a:r>
              <a:rPr lang="ru-RU" dirty="0"/>
              <a:t> и пытается создать некий Третий Завет из элементов Ветхого и Нового Заветов [3, с. 123–126]. Библейские мотивы обоих писателей выполняют функцию обобщения и структурирования шокирующего материала, который с трудом поддается рациональному анализу. При этом мы видим кардинальное различие между библейской поэтикой обоих писателей – воспитанному в духе греческого христианства </a:t>
            </a:r>
            <a:r>
              <a:rPr lang="ru-RU" dirty="0" err="1"/>
              <a:t>Венезису</a:t>
            </a:r>
            <a:r>
              <a:rPr lang="ru-RU" dirty="0"/>
              <a:t> чужды </a:t>
            </a:r>
            <a:r>
              <a:rPr lang="ru-RU" dirty="0" err="1"/>
              <a:t>хилиастические</a:t>
            </a:r>
            <a:r>
              <a:rPr lang="ru-RU" dirty="0"/>
              <a:t> мотивы победы коммунистического интернационала, под влияние которых отчасти попал Бабель, постоянно находящийся перед проблемой совмещения идеалов светлого будущего с их жестокой реализацией. </a:t>
            </a:r>
          </a:p>
          <a:p>
            <a:r>
              <a:rPr lang="ru-RU" dirty="0"/>
              <a:t>Подводя итоги, мы можем сказать, что </a:t>
            </a:r>
            <a:r>
              <a:rPr lang="ru-RU" dirty="0" err="1"/>
              <a:t>Венезис</a:t>
            </a:r>
            <a:r>
              <a:rPr lang="ru-RU" dirty="0"/>
              <a:t> и Бабель создали во многом схожую картину катастрофы ХХ в., но их тексты разделяет авторское отношение к этике. Обращаясь к одним и тем же мотивам, используя во многом сходные выразительные средства, </a:t>
            </a:r>
            <a:r>
              <a:rPr lang="ru-RU" dirty="0" err="1"/>
              <a:t>Венезис</a:t>
            </a:r>
            <a:r>
              <a:rPr lang="ru-RU" dirty="0"/>
              <a:t> и Бабель пришли к разным выводам – если </a:t>
            </a:r>
            <a:r>
              <a:rPr lang="ru-RU" dirty="0" err="1"/>
              <a:t>Венезису</a:t>
            </a:r>
            <a:r>
              <a:rPr lang="ru-RU" dirty="0"/>
              <a:t> чужды идеи нравственной относительности, то Бабель отдает им определенную роль в своей поэтике. Мы полагаем, что данные противоречия поэтики обоих писателей лежат в сфере религиозного менталитета, а также в различных идеологических установках. Но, несмотря на данные различия, </a:t>
            </a:r>
            <a:r>
              <a:rPr lang="ru-RU" dirty="0" err="1"/>
              <a:t>Венезис</a:t>
            </a:r>
            <a:r>
              <a:rPr lang="ru-RU" dirty="0"/>
              <a:t> и Бабель едины в одном – они с максимальной силой художественного выражения осудили жестокость эпохи тотальных войн и геноцида.</a:t>
            </a:r>
          </a:p>
          <a:p>
            <a:endParaRPr lang="ru-RU" dirty="0"/>
          </a:p>
        </p:txBody>
      </p:sp>
    </p:spTree>
    <p:extLst>
      <p:ext uri="{BB962C8B-B14F-4D97-AF65-F5344CB8AC3E}">
        <p14:creationId xmlns:p14="http://schemas.microsoft.com/office/powerpoint/2010/main" val="89859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FC1CEAC-448B-4DC9-9A9B-1EA0423801BF}"/>
              </a:ext>
            </a:extLst>
          </p:cNvPr>
          <p:cNvSpPr>
            <a:spLocks noGrp="1"/>
          </p:cNvSpPr>
          <p:nvPr>
            <p:ph idx="1"/>
          </p:nvPr>
        </p:nvSpPr>
        <p:spPr>
          <a:xfrm>
            <a:off x="1371600" y="177282"/>
            <a:ext cx="9601200" cy="6260840"/>
          </a:xfrm>
        </p:spPr>
        <p:txBody>
          <a:bodyPr>
            <a:normAutofit lnSpcReduction="10000"/>
          </a:bodyPr>
          <a:lstStyle/>
          <a:p>
            <a:r>
              <a:rPr lang="ru-RU" b="1" dirty="0"/>
              <a:t>Список использованных источников</a:t>
            </a:r>
            <a:endParaRPr lang="ru-RU" dirty="0"/>
          </a:p>
          <a:p>
            <a:r>
              <a:rPr lang="ru-RU" dirty="0"/>
              <a:t>1. Бабель И. Э. Пробуждение. Очерки. Рассказы. Киноповесть. Пьеса. Тбилиси: </a:t>
            </a:r>
            <a:r>
              <a:rPr lang="ru-RU" dirty="0" err="1"/>
              <a:t>Мерани</a:t>
            </a:r>
            <a:r>
              <a:rPr lang="ru-RU" dirty="0"/>
              <a:t>, 1989. 432 с. </a:t>
            </a:r>
          </a:p>
          <a:p>
            <a:r>
              <a:rPr lang="ru-RU" dirty="0"/>
              <a:t>2. Ли Су Ен. Поэтика циклов И.</a:t>
            </a:r>
            <a:r>
              <a:rPr lang="en-US" dirty="0"/>
              <a:t> </a:t>
            </a:r>
            <a:r>
              <a:rPr lang="ru-RU" dirty="0"/>
              <a:t>Э.</a:t>
            </a:r>
            <a:r>
              <a:rPr lang="en-US" dirty="0"/>
              <a:t> </a:t>
            </a:r>
            <a:r>
              <a:rPr lang="ru-RU" dirty="0"/>
              <a:t>Бабеля «Конармия» и «Одесские рассказы»: автореферат </a:t>
            </a:r>
            <a:r>
              <a:rPr lang="ru-RU" dirty="0" err="1"/>
              <a:t>дисс</a:t>
            </a:r>
            <a:r>
              <a:rPr lang="ru-RU" dirty="0"/>
              <a:t>. … кандидата </a:t>
            </a:r>
            <a:r>
              <a:rPr lang="ru-RU" dirty="0" err="1"/>
              <a:t>филол</a:t>
            </a:r>
            <a:r>
              <a:rPr lang="ru-RU" dirty="0"/>
              <a:t>. наук. СПб, 2005. 24 с. </a:t>
            </a:r>
          </a:p>
          <a:p>
            <a:r>
              <a:rPr lang="ru-RU" dirty="0"/>
              <a:t>3. </a:t>
            </a:r>
            <a:r>
              <a:rPr lang="ru-RU" dirty="0" err="1"/>
              <a:t>Подобрий</a:t>
            </a:r>
            <a:r>
              <a:rPr lang="ru-RU" dirty="0"/>
              <a:t> А. В. Еврейский мир и маркеры еврейской культуры в «Конармии» И. Бабеля. // Известия Российского государственного педагогического университета им. А. И. Герцена. – 2008. – № 71. </a:t>
            </a:r>
            <a:r>
              <a:rPr lang="en-US" dirty="0"/>
              <a:t>C</a:t>
            </a:r>
            <a:r>
              <a:rPr lang="ru-RU" dirty="0"/>
              <a:t>. 122–129.</a:t>
            </a:r>
          </a:p>
          <a:p>
            <a:r>
              <a:rPr lang="ru-RU" dirty="0"/>
              <a:t>4. Сухих И. Н. Русский канон: Книги ХХ века. СПб.: Азбука, Азбука-Аттикус, 2019. 768 с. </a:t>
            </a:r>
          </a:p>
          <a:p>
            <a:r>
              <a:rPr lang="el-GR" dirty="0"/>
              <a:t>5.</a:t>
            </a:r>
            <a:r>
              <a:rPr lang="ru-RU" dirty="0"/>
              <a:t> </a:t>
            </a:r>
            <a:r>
              <a:rPr lang="el-GR" dirty="0"/>
              <a:t>Βενέζης</a:t>
            </a:r>
            <a:r>
              <a:rPr lang="ru-RU" dirty="0"/>
              <a:t> </a:t>
            </a:r>
            <a:r>
              <a:rPr lang="el-GR" dirty="0"/>
              <a:t>Η. </a:t>
            </a:r>
            <a:r>
              <a:rPr lang="ru-RU" dirty="0" err="1"/>
              <a:t>To</a:t>
            </a:r>
            <a:r>
              <a:rPr lang="ru-RU" dirty="0"/>
              <a:t> </a:t>
            </a:r>
            <a:r>
              <a:rPr lang="el-GR" dirty="0"/>
              <a:t>Νούμερο 31328. Αθήνα: Βιβλιοπωλείον της «Εστίας» Ι.</a:t>
            </a:r>
            <a:r>
              <a:rPr lang="ru-RU" dirty="0"/>
              <a:t> </a:t>
            </a:r>
            <a:r>
              <a:rPr lang="el-GR" dirty="0"/>
              <a:t>Δ.</a:t>
            </a:r>
            <a:r>
              <a:rPr lang="ru-RU" dirty="0"/>
              <a:t> </a:t>
            </a:r>
            <a:r>
              <a:rPr lang="el-GR" dirty="0"/>
              <a:t>Κολλάρου &amp; Σίας</a:t>
            </a:r>
            <a:r>
              <a:rPr lang="ru-RU" dirty="0"/>
              <a:t> </a:t>
            </a:r>
            <a:r>
              <a:rPr lang="el-GR" dirty="0"/>
              <a:t>Α.</a:t>
            </a:r>
            <a:r>
              <a:rPr lang="ru-RU" dirty="0"/>
              <a:t> </a:t>
            </a:r>
            <a:r>
              <a:rPr lang="el-GR" dirty="0"/>
              <a:t>Ε., 2004. </a:t>
            </a:r>
            <a:r>
              <a:rPr lang="ru-RU" dirty="0"/>
              <a:t>200 </a:t>
            </a:r>
            <a:r>
              <a:rPr lang="el-GR" dirty="0"/>
              <a:t>σελ</a:t>
            </a:r>
            <a:r>
              <a:rPr lang="ru-RU" dirty="0"/>
              <a:t>.</a:t>
            </a:r>
          </a:p>
          <a:p>
            <a:r>
              <a:rPr lang="el-GR" dirty="0"/>
              <a:t>6.</a:t>
            </a:r>
            <a:r>
              <a:rPr lang="ru-RU" dirty="0"/>
              <a:t> </a:t>
            </a:r>
            <a:r>
              <a:rPr lang="el-GR" dirty="0"/>
              <a:t>Ζαχαροπούλου</a:t>
            </a:r>
            <a:r>
              <a:rPr lang="ru-RU" dirty="0"/>
              <a:t> </a:t>
            </a:r>
            <a:r>
              <a:rPr lang="el-GR" dirty="0"/>
              <a:t>Κ. Ζητήματα ταυτότητας κι ετερότητας στο «Νούμερο 31328» του Ηλία Βενέζη [</a:t>
            </a:r>
            <a:r>
              <a:rPr lang="ru-RU" dirty="0"/>
              <a:t>Электронный ресурс</a:t>
            </a:r>
            <a:r>
              <a:rPr lang="el-GR" dirty="0"/>
              <a:t>] </a:t>
            </a:r>
            <a:r>
              <a:rPr lang="en-US" dirty="0"/>
              <a:t>URL</a:t>
            </a:r>
            <a:r>
              <a:rPr lang="el-GR" dirty="0"/>
              <a:t>: </a:t>
            </a:r>
            <a:r>
              <a:rPr lang="en-US" dirty="0"/>
              <a:t>https</a:t>
            </a:r>
            <a:r>
              <a:rPr lang="el-GR" dirty="0"/>
              <a:t>://</a:t>
            </a:r>
            <a:r>
              <a:rPr lang="en-US" dirty="0"/>
              <a:t>www</a:t>
            </a:r>
            <a:r>
              <a:rPr lang="el-GR" dirty="0"/>
              <a:t>.</a:t>
            </a:r>
            <a:r>
              <a:rPr lang="en-US" dirty="0" err="1"/>
              <a:t>fractalart</a:t>
            </a:r>
            <a:r>
              <a:rPr lang="el-GR" dirty="0"/>
              <a:t>.</a:t>
            </a:r>
            <a:r>
              <a:rPr lang="en-US" dirty="0"/>
              <a:t>gr</a:t>
            </a:r>
            <a:r>
              <a:rPr lang="el-GR" dirty="0"/>
              <a:t>/</a:t>
            </a:r>
            <a:r>
              <a:rPr lang="en-US" dirty="0" err="1"/>
              <a:t>zitimata</a:t>
            </a:r>
            <a:r>
              <a:rPr lang="el-GR" dirty="0"/>
              <a:t>-</a:t>
            </a:r>
            <a:r>
              <a:rPr lang="en-US" dirty="0" err="1"/>
              <a:t>taftotitas</a:t>
            </a:r>
            <a:r>
              <a:rPr lang="el-GR" dirty="0"/>
              <a:t>-</a:t>
            </a:r>
            <a:r>
              <a:rPr lang="en-US" dirty="0" err="1"/>
              <a:t>ki</a:t>
            </a:r>
            <a:r>
              <a:rPr lang="el-GR" dirty="0"/>
              <a:t>-</a:t>
            </a:r>
            <a:r>
              <a:rPr lang="en-US" dirty="0" err="1"/>
              <a:t>eterotitas</a:t>
            </a:r>
            <a:r>
              <a:rPr lang="el-GR" dirty="0"/>
              <a:t>-</a:t>
            </a:r>
            <a:r>
              <a:rPr lang="en-US" dirty="0" err="1"/>
              <a:t>sto</a:t>
            </a:r>
            <a:r>
              <a:rPr lang="el-GR" dirty="0"/>
              <a:t>-</a:t>
            </a:r>
            <a:r>
              <a:rPr lang="en-US" dirty="0" err="1"/>
              <a:t>noumero</a:t>
            </a:r>
            <a:r>
              <a:rPr lang="el-GR" dirty="0"/>
              <a:t>-31328-</a:t>
            </a:r>
            <a:r>
              <a:rPr lang="en-US" dirty="0" err="1"/>
              <a:t>tou</a:t>
            </a:r>
            <a:r>
              <a:rPr lang="el-GR" dirty="0"/>
              <a:t>-</a:t>
            </a:r>
            <a:r>
              <a:rPr lang="en-US" dirty="0"/>
              <a:t>ilia</a:t>
            </a:r>
            <a:r>
              <a:rPr lang="el-GR" dirty="0"/>
              <a:t>-</a:t>
            </a:r>
            <a:r>
              <a:rPr lang="en-US" dirty="0" err="1"/>
              <a:t>venezi</a:t>
            </a:r>
            <a:r>
              <a:rPr lang="el-GR" dirty="0"/>
              <a:t>/. (</a:t>
            </a:r>
            <a:r>
              <a:rPr lang="ru-RU" dirty="0"/>
              <a:t>дата обращения</a:t>
            </a:r>
            <a:r>
              <a:rPr lang="el-GR" dirty="0"/>
              <a:t> 12.01.2020). </a:t>
            </a:r>
            <a:endParaRPr lang="ru-RU" dirty="0"/>
          </a:p>
          <a:p>
            <a:r>
              <a:rPr lang="el-GR" dirty="0"/>
              <a:t>7.</a:t>
            </a:r>
            <a:r>
              <a:rPr lang="ru-RU" dirty="0"/>
              <a:t> </a:t>
            </a:r>
            <a:r>
              <a:rPr lang="el-GR" dirty="0"/>
              <a:t>Καρανίκα</a:t>
            </a:r>
            <a:r>
              <a:rPr lang="ru-RU" dirty="0"/>
              <a:t> </a:t>
            </a:r>
            <a:r>
              <a:rPr lang="el-GR" dirty="0"/>
              <a:t>Δ. Βιβλιογραφία των αυτοτελών εκδόσεων Ηλία Βενέζη (1928–2010).  Διπλωματική εργασία, Θεσσαλονίκη: Αριστοτέλειο Πανεπιστήμειο Θεσσαλονίκης, 2014. 185 σελ.</a:t>
            </a:r>
            <a:endParaRPr lang="ru-RU" dirty="0"/>
          </a:p>
          <a:p>
            <a:endParaRPr lang="ru-RU" dirty="0"/>
          </a:p>
        </p:txBody>
      </p:sp>
    </p:spTree>
    <p:extLst>
      <p:ext uri="{BB962C8B-B14F-4D97-AF65-F5344CB8AC3E}">
        <p14:creationId xmlns:p14="http://schemas.microsoft.com/office/powerpoint/2010/main" val="230883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9C2CBD-8159-41CB-86E2-6567C3B0046E}"/>
              </a:ext>
            </a:extLst>
          </p:cNvPr>
          <p:cNvSpPr>
            <a:spLocks noGrp="1"/>
          </p:cNvSpPr>
          <p:nvPr>
            <p:ph type="title"/>
          </p:nvPr>
        </p:nvSpPr>
        <p:spPr>
          <a:xfrm>
            <a:off x="1371600" y="410547"/>
            <a:ext cx="9601200" cy="998375"/>
          </a:xfrm>
        </p:spPr>
        <p:txBody>
          <a:bodyPr/>
          <a:lstStyle/>
          <a:p>
            <a:r>
              <a:rPr lang="ru-RU" dirty="0"/>
              <a:t>И. ВЕНЕЗИС                            И. БАБЕЛЬ</a:t>
            </a:r>
          </a:p>
        </p:txBody>
      </p:sp>
      <p:pic>
        <p:nvPicPr>
          <p:cNvPr id="5" name="Объект 4" descr="Изображение выглядит как человек, мужчина, галстук, смотрит&#10;&#10;Автоматически созданное описание">
            <a:extLst>
              <a:ext uri="{FF2B5EF4-FFF2-40B4-BE49-F238E27FC236}">
                <a16:creationId xmlns:a16="http://schemas.microsoft.com/office/drawing/2014/main" id="{3232C40C-D04C-481E-A0B5-02FC568B2DC1}"/>
              </a:ext>
            </a:extLst>
          </p:cNvPr>
          <p:cNvPicPr>
            <a:picLocks noGrp="1" noChangeAspect="1"/>
          </p:cNvPicPr>
          <p:nvPr>
            <p:ph idx="1"/>
          </p:nvPr>
        </p:nvPicPr>
        <p:blipFill>
          <a:blip r:embed="rId2"/>
          <a:stretch>
            <a:fillRect/>
          </a:stretch>
        </p:blipFill>
        <p:spPr>
          <a:xfrm>
            <a:off x="1219200" y="1329994"/>
            <a:ext cx="3621699" cy="4557558"/>
          </a:xfrm>
        </p:spPr>
      </p:pic>
      <p:pic>
        <p:nvPicPr>
          <p:cNvPr id="9" name="Рисунок 8" descr="Изображение выглядит как мужчина, человек, шляпа, фотография&#10;&#10;Автоматически созданное описание">
            <a:extLst>
              <a:ext uri="{FF2B5EF4-FFF2-40B4-BE49-F238E27FC236}">
                <a16:creationId xmlns:a16="http://schemas.microsoft.com/office/drawing/2014/main" id="{9ED4243C-292F-44D4-BFE0-7CF7ADA4D56C}"/>
              </a:ext>
            </a:extLst>
          </p:cNvPr>
          <p:cNvPicPr>
            <a:picLocks noChangeAspect="1"/>
          </p:cNvPicPr>
          <p:nvPr/>
        </p:nvPicPr>
        <p:blipFill>
          <a:blip r:embed="rId3"/>
          <a:stretch>
            <a:fillRect/>
          </a:stretch>
        </p:blipFill>
        <p:spPr>
          <a:xfrm>
            <a:off x="7221893" y="1329995"/>
            <a:ext cx="4383503" cy="4557561"/>
          </a:xfrm>
          <a:prstGeom prst="rect">
            <a:avLst/>
          </a:prstGeom>
        </p:spPr>
      </p:pic>
    </p:spTree>
    <p:extLst>
      <p:ext uri="{BB962C8B-B14F-4D97-AF65-F5344CB8AC3E}">
        <p14:creationId xmlns:p14="http://schemas.microsoft.com/office/powerpoint/2010/main" val="311556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B15D5F-F0A2-41D2-B77B-45F6131FF174}"/>
              </a:ext>
            </a:extLst>
          </p:cNvPr>
          <p:cNvSpPr>
            <a:spLocks noGrp="1"/>
          </p:cNvSpPr>
          <p:nvPr>
            <p:ph type="title"/>
          </p:nvPr>
        </p:nvSpPr>
        <p:spPr>
          <a:xfrm>
            <a:off x="1371600" y="363894"/>
            <a:ext cx="9601200" cy="1017037"/>
          </a:xfrm>
        </p:spPr>
        <p:txBody>
          <a:bodyPr>
            <a:normAutofit fontScale="90000"/>
          </a:bodyPr>
          <a:lstStyle/>
          <a:p>
            <a:r>
              <a:rPr lang="ru-RU" dirty="0"/>
              <a:t>«</a:t>
            </a:r>
            <a:r>
              <a:rPr lang="el-GR" dirty="0"/>
              <a:t>Το Νούμερο 31328</a:t>
            </a:r>
            <a:r>
              <a:rPr lang="ru-RU" dirty="0"/>
              <a:t>»              «Конармия»</a:t>
            </a:r>
          </a:p>
        </p:txBody>
      </p:sp>
      <p:pic>
        <p:nvPicPr>
          <p:cNvPr id="9" name="Объект 8">
            <a:extLst>
              <a:ext uri="{FF2B5EF4-FFF2-40B4-BE49-F238E27FC236}">
                <a16:creationId xmlns:a16="http://schemas.microsoft.com/office/drawing/2014/main" id="{FC5880F2-BFEE-4E1F-BD25-088A46B81058}"/>
              </a:ext>
            </a:extLst>
          </p:cNvPr>
          <p:cNvPicPr>
            <a:picLocks noGrp="1" noChangeAspect="1"/>
          </p:cNvPicPr>
          <p:nvPr>
            <p:ph idx="1"/>
          </p:nvPr>
        </p:nvPicPr>
        <p:blipFill>
          <a:blip r:embed="rId2"/>
          <a:stretch>
            <a:fillRect/>
          </a:stretch>
        </p:blipFill>
        <p:spPr>
          <a:xfrm>
            <a:off x="1884784" y="1208983"/>
            <a:ext cx="3536302" cy="5007153"/>
          </a:xfrm>
        </p:spPr>
      </p:pic>
      <p:pic>
        <p:nvPicPr>
          <p:cNvPr id="13" name="Рисунок 12" descr="Изображение выглядит как текст, книга&#10;&#10;Автоматически созданное описание">
            <a:extLst>
              <a:ext uri="{FF2B5EF4-FFF2-40B4-BE49-F238E27FC236}">
                <a16:creationId xmlns:a16="http://schemas.microsoft.com/office/drawing/2014/main" id="{87AD74B4-189F-44B0-97D5-E1A9D63B9B6C}"/>
              </a:ext>
            </a:extLst>
          </p:cNvPr>
          <p:cNvPicPr>
            <a:picLocks noChangeAspect="1"/>
          </p:cNvPicPr>
          <p:nvPr/>
        </p:nvPicPr>
        <p:blipFill>
          <a:blip r:embed="rId3"/>
          <a:stretch>
            <a:fillRect/>
          </a:stretch>
        </p:blipFill>
        <p:spPr>
          <a:xfrm>
            <a:off x="7492482" y="1208983"/>
            <a:ext cx="3409872" cy="5010173"/>
          </a:xfrm>
          <a:prstGeom prst="rect">
            <a:avLst/>
          </a:prstGeom>
        </p:spPr>
      </p:pic>
    </p:spTree>
    <p:extLst>
      <p:ext uri="{BB962C8B-B14F-4D97-AF65-F5344CB8AC3E}">
        <p14:creationId xmlns:p14="http://schemas.microsoft.com/office/powerpoint/2010/main" val="389068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4146C2-840B-4EC9-A67E-47F7971195B2}"/>
              </a:ext>
            </a:extLst>
          </p:cNvPr>
          <p:cNvSpPr>
            <a:spLocks noGrp="1"/>
          </p:cNvSpPr>
          <p:nvPr>
            <p:ph type="title"/>
          </p:nvPr>
        </p:nvSpPr>
        <p:spPr>
          <a:xfrm>
            <a:off x="1371600" y="243282"/>
            <a:ext cx="9601200" cy="1937856"/>
          </a:xfrm>
        </p:spPr>
        <p:txBody>
          <a:bodyPr>
            <a:normAutofit/>
          </a:bodyPr>
          <a:lstStyle/>
          <a:p>
            <a:pPr algn="ctr"/>
            <a:r>
              <a:rPr lang="ru-RU" sz="4000" dirty="0"/>
              <a:t>ПОСВЯЩАЮ ЭТОТ ДОКЛАД ЖЕРТВАМ ГРЕКО-ТУРЕЦКОЙ ВОЙНЫ И СОВЕТСКО-ПОЛЬСКОЙ ВОЙНЫ</a:t>
            </a:r>
          </a:p>
        </p:txBody>
      </p:sp>
      <p:pic>
        <p:nvPicPr>
          <p:cNvPr id="5" name="Объект 4" descr="Изображение выглядит как старый, фотография, поезд, закрытый&#10;&#10;Автоматически созданное описание">
            <a:extLst>
              <a:ext uri="{FF2B5EF4-FFF2-40B4-BE49-F238E27FC236}">
                <a16:creationId xmlns:a16="http://schemas.microsoft.com/office/drawing/2014/main" id="{CABBCC56-C4D0-45D1-92C0-0B7E96C445F0}"/>
              </a:ext>
            </a:extLst>
          </p:cNvPr>
          <p:cNvPicPr>
            <a:picLocks noGrp="1" noChangeAspect="1"/>
          </p:cNvPicPr>
          <p:nvPr>
            <p:ph idx="1"/>
          </p:nvPr>
        </p:nvPicPr>
        <p:blipFill>
          <a:blip r:embed="rId2"/>
          <a:stretch>
            <a:fillRect/>
          </a:stretch>
        </p:blipFill>
        <p:spPr>
          <a:xfrm>
            <a:off x="1669058" y="1990107"/>
            <a:ext cx="4186457" cy="2190913"/>
          </a:xfrm>
        </p:spPr>
      </p:pic>
      <p:pic>
        <p:nvPicPr>
          <p:cNvPr id="7" name="Рисунок 6" descr="Изображение выглядит как фотография, внешний, старый, человек&#10;&#10;Автоматически созданное описание">
            <a:extLst>
              <a:ext uri="{FF2B5EF4-FFF2-40B4-BE49-F238E27FC236}">
                <a16:creationId xmlns:a16="http://schemas.microsoft.com/office/drawing/2014/main" id="{A67524E0-E545-4FBC-A0FC-B7A29584A946}"/>
              </a:ext>
            </a:extLst>
          </p:cNvPr>
          <p:cNvPicPr>
            <a:picLocks noChangeAspect="1"/>
          </p:cNvPicPr>
          <p:nvPr/>
        </p:nvPicPr>
        <p:blipFill>
          <a:blip r:embed="rId3"/>
          <a:stretch>
            <a:fillRect/>
          </a:stretch>
        </p:blipFill>
        <p:spPr>
          <a:xfrm>
            <a:off x="8003203" y="4181020"/>
            <a:ext cx="3992384" cy="2354883"/>
          </a:xfrm>
          <a:prstGeom prst="rect">
            <a:avLst/>
          </a:prstGeom>
        </p:spPr>
      </p:pic>
      <p:pic>
        <p:nvPicPr>
          <p:cNvPr id="9" name="Рисунок 8" descr="Изображение выглядит как человек, внешний, фотография, группа&#10;&#10;Автоматически созданное описание">
            <a:extLst>
              <a:ext uri="{FF2B5EF4-FFF2-40B4-BE49-F238E27FC236}">
                <a16:creationId xmlns:a16="http://schemas.microsoft.com/office/drawing/2014/main" id="{D03E6B85-E7AE-4851-B503-83CC53EA1709}"/>
              </a:ext>
            </a:extLst>
          </p:cNvPr>
          <p:cNvPicPr>
            <a:picLocks noChangeAspect="1"/>
          </p:cNvPicPr>
          <p:nvPr/>
        </p:nvPicPr>
        <p:blipFill>
          <a:blip r:embed="rId4"/>
          <a:stretch>
            <a:fillRect/>
          </a:stretch>
        </p:blipFill>
        <p:spPr>
          <a:xfrm>
            <a:off x="1669057" y="4213388"/>
            <a:ext cx="4186458" cy="2354883"/>
          </a:xfrm>
          <a:prstGeom prst="rect">
            <a:avLst/>
          </a:prstGeom>
        </p:spPr>
      </p:pic>
      <p:pic>
        <p:nvPicPr>
          <p:cNvPr id="11" name="Рисунок 10" descr="Изображение выглядит как внешний, здание, фотография, белый&#10;&#10;Автоматически созданное описание">
            <a:extLst>
              <a:ext uri="{FF2B5EF4-FFF2-40B4-BE49-F238E27FC236}">
                <a16:creationId xmlns:a16="http://schemas.microsoft.com/office/drawing/2014/main" id="{62F5DD33-0442-4907-9F4D-8DB286750CB9}"/>
              </a:ext>
            </a:extLst>
          </p:cNvPr>
          <p:cNvPicPr>
            <a:picLocks noChangeAspect="1"/>
          </p:cNvPicPr>
          <p:nvPr/>
        </p:nvPicPr>
        <p:blipFill>
          <a:blip r:embed="rId5"/>
          <a:stretch>
            <a:fillRect/>
          </a:stretch>
        </p:blipFill>
        <p:spPr>
          <a:xfrm>
            <a:off x="8003203" y="1980332"/>
            <a:ext cx="3992384" cy="2190913"/>
          </a:xfrm>
          <a:prstGeom prst="rect">
            <a:avLst/>
          </a:prstGeom>
        </p:spPr>
      </p:pic>
    </p:spTree>
    <p:extLst>
      <p:ext uri="{BB962C8B-B14F-4D97-AF65-F5344CB8AC3E}">
        <p14:creationId xmlns:p14="http://schemas.microsoft.com/office/powerpoint/2010/main" val="212077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FC1CEAC-448B-4DC9-9A9B-1EA0423801BF}"/>
              </a:ext>
            </a:extLst>
          </p:cNvPr>
          <p:cNvSpPr>
            <a:spLocks noGrp="1"/>
          </p:cNvSpPr>
          <p:nvPr>
            <p:ph idx="1"/>
          </p:nvPr>
        </p:nvSpPr>
        <p:spPr>
          <a:xfrm>
            <a:off x="1371600" y="177282"/>
            <a:ext cx="9601200" cy="6260840"/>
          </a:xfrm>
        </p:spPr>
        <p:txBody>
          <a:bodyPr/>
          <a:lstStyle/>
          <a:p>
            <a:r>
              <a:rPr lang="ru-RU" dirty="0"/>
              <a:t>Роман И.</a:t>
            </a:r>
            <a:r>
              <a:rPr lang="en-US" dirty="0"/>
              <a:t> </a:t>
            </a:r>
            <a:r>
              <a:rPr lang="ru-RU" dirty="0" err="1"/>
              <a:t>Венезиса</a:t>
            </a:r>
            <a:r>
              <a:rPr lang="ru-RU" dirty="0"/>
              <a:t> «Номер 31328» (1924 г.) и цикл И.</a:t>
            </a:r>
            <a:r>
              <a:rPr lang="en-US" dirty="0"/>
              <a:t> </a:t>
            </a:r>
            <a:r>
              <a:rPr lang="ru-RU" dirty="0"/>
              <a:t>Бабеля «Конармия» (1923–1924 гг.) были созданы почти одновременно. Оба текста отразили трагизм эпохи тотальной девальвации человечности, ставшей закономерным итогом жестокости войн и революций. Роман </a:t>
            </a:r>
            <a:r>
              <a:rPr lang="ru-RU" dirty="0" err="1"/>
              <a:t>Венезиса</a:t>
            </a:r>
            <a:r>
              <a:rPr lang="ru-RU" dirty="0"/>
              <a:t> описывает геноцид греков Понта и Анатолии во время второй греко-турецкой войны 1919–1922 гг., цикл Бабеля – польский поход Первой Конной Армии в 1920 г. и сопровождающие его этнические конфликты. Общность тематики определила сходство поэтики обоих текстов. В нашу задачу не входит полное сопоставление «Номера 31328» и «Конармии», так как эта тема требует более широкого рассмотрения, поэтому мы ограничимся только анализом таких элементов эстетики писателей, как изображение насилия и библейские мотивы. </a:t>
            </a:r>
          </a:p>
          <a:p>
            <a:r>
              <a:rPr lang="ru-RU" dirty="0"/>
              <a:t>Первым и наиболее очевидным сходством обоих текстов является изображение жестокости. </a:t>
            </a:r>
            <a:r>
              <a:rPr lang="ru-RU" dirty="0" err="1"/>
              <a:t>Венезис</a:t>
            </a:r>
            <a:r>
              <a:rPr lang="ru-RU" dirty="0"/>
              <a:t> изображает военные преступления турецких войск, Бабель – польских карателей и бойцов конармии. При описании насилия </a:t>
            </a:r>
            <a:r>
              <a:rPr lang="ru-RU" dirty="0" err="1"/>
              <a:t>Венезис</a:t>
            </a:r>
            <a:r>
              <a:rPr lang="ru-RU" dirty="0"/>
              <a:t> и Бабель прибегают к экспрессивным приемам, поэтике шока. В этом плане характерны два сходных эпизода обоих текстов, описывающие тела безвинно убитых мирных жителей. При описании тел повешенных греческих пленных </a:t>
            </a:r>
            <a:r>
              <a:rPr lang="ru-RU" dirty="0" err="1"/>
              <a:t>Венезис</a:t>
            </a:r>
            <a:r>
              <a:rPr lang="ru-RU" dirty="0"/>
              <a:t> употребляет шокирующие изобразительные элементы, которые были сочтены натуралистическими первыми критиками романа.</a:t>
            </a:r>
            <a:r>
              <a:rPr lang="ru-RU" dirty="0">
                <a:latin typeface="Times New Roman" panose="02020603050405020304" pitchFamily="18" charset="0"/>
                <a:ea typeface="Calibri" panose="020F0502020204030204" pitchFamily="34" charset="0"/>
              </a:rPr>
              <a:t> [7, </a:t>
            </a:r>
            <a:r>
              <a:rPr lang="el-GR" dirty="0">
                <a:latin typeface="Times New Roman" panose="02020603050405020304" pitchFamily="18" charset="0"/>
                <a:ea typeface="Calibri" panose="020F0502020204030204" pitchFamily="34" charset="0"/>
              </a:rPr>
              <a:t>σελ</a:t>
            </a:r>
            <a:r>
              <a:rPr lang="ru-RU" dirty="0">
                <a:latin typeface="Times New Roman" panose="02020603050405020304" pitchFamily="18" charset="0"/>
                <a:ea typeface="Calibri" panose="020F0502020204030204" pitchFamily="34" charset="0"/>
              </a:rPr>
              <a:t>. 70–71]. </a:t>
            </a:r>
            <a:endParaRPr lang="ru-RU" dirty="0"/>
          </a:p>
        </p:txBody>
      </p:sp>
    </p:spTree>
    <p:extLst>
      <p:ext uri="{BB962C8B-B14F-4D97-AF65-F5344CB8AC3E}">
        <p14:creationId xmlns:p14="http://schemas.microsoft.com/office/powerpoint/2010/main" val="377522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FC1CEAC-448B-4DC9-9A9B-1EA0423801BF}"/>
              </a:ext>
            </a:extLst>
          </p:cNvPr>
          <p:cNvSpPr>
            <a:spLocks noGrp="1"/>
          </p:cNvSpPr>
          <p:nvPr>
            <p:ph idx="1"/>
          </p:nvPr>
        </p:nvSpPr>
        <p:spPr>
          <a:xfrm>
            <a:off x="1371600" y="177282"/>
            <a:ext cx="9601200" cy="6260840"/>
          </a:xfrm>
        </p:spPr>
        <p:txBody>
          <a:bodyPr>
            <a:normAutofit lnSpcReduction="10000"/>
          </a:bodyPr>
          <a:lstStyle/>
          <a:p>
            <a:r>
              <a:rPr lang="el-GR" dirty="0"/>
              <a:t>«Τα τρία πτώματα κουνιούνταν κρεμασμένα το καθένα από ένα κλαδί του πλάτανου, στη μέση του Κίρκαγατς. Έβρεχε. Το νερό τους έκανε μούσκεμα.Έσταζε απ' τα γυμνά ποδάρια τους. Το στόμα της Μαϊμούν ήταν μισανοιγμένο• η γλώσσα του πετιόταν όξω, μελαψή, σαν ένα κομμάτι σπλήνα. Πότε πότε καμιά στάλα βροχή έπεφτε πάνου της• ύστερα έσταζε κάτου. Τότες το σκοτεινό αυτό στόμα ήταν σαν ένα μάτι που δακρύζει» [5,</a:t>
            </a:r>
            <a:r>
              <a:rPr lang="ru-RU" dirty="0"/>
              <a:t> </a:t>
            </a:r>
            <a:r>
              <a:rPr lang="el-GR" dirty="0"/>
              <a:t>σελ.</a:t>
            </a:r>
            <a:r>
              <a:rPr lang="ru-RU" dirty="0"/>
              <a:t> </a:t>
            </a:r>
            <a:r>
              <a:rPr lang="el-GR" dirty="0"/>
              <a:t>123]. </a:t>
            </a:r>
            <a:r>
              <a:rPr lang="ru-RU" dirty="0"/>
              <a:t>«Трое повешенных раскачивались, каждый висел на отдельной ветке платана в центре </a:t>
            </a:r>
            <a:r>
              <a:rPr lang="ru-RU" dirty="0" err="1"/>
              <a:t>Киркагаца</a:t>
            </a:r>
            <a:r>
              <a:rPr lang="ru-RU" dirty="0"/>
              <a:t>. Шел дождь. Вода намочила трупы. Стекала с их босых ног. Рот </a:t>
            </a:r>
            <a:r>
              <a:rPr lang="ru-RU" dirty="0" err="1"/>
              <a:t>Маимун</a:t>
            </a:r>
            <a:r>
              <a:rPr lang="ru-RU" dirty="0"/>
              <a:t> был полуоткрыт… из него вывалился язык, черный, как кусочек селезенки. Время от времени на него падала капля дождя, стекая затем вниз… В этот миг этот темный рот казался слезящимся глазом» (Здесь и далее перевод наш). Сходные выразительные средства употребляет и Бабель – вспомним концовку первого эпизода цикла, новеллы «Переход через Збруч». Протагонист цикла Лютов просыпается в доме местных еврейских поселенцев и замечает, что провел ночь в комнате, в которой находился мертвец – замученный польскими солдатами старик. «Она поднимает с полу худые свои ноги и круглый живот и снимает одеяло с заснувшего человека. Мертвый старик лежит там, закинувшись навзничь. Глотка его вырвана, лицо разрублено пополам, синяя кровь лежит в его бороде, как кусок свинца». И </a:t>
            </a:r>
            <a:r>
              <a:rPr lang="ru-RU" dirty="0" err="1"/>
              <a:t>Венезис</a:t>
            </a:r>
            <a:r>
              <a:rPr lang="ru-RU" dirty="0"/>
              <a:t>, и Бабель прибегают к сходным стилистическим приемам – они показывают тела убитых в грозной статике окончившейся агонии. Описания мертвых сделаны на грани натурализма – особенно выразительными мы считаем употребления цветообозначений темного спектра для описания тел.</a:t>
            </a:r>
          </a:p>
        </p:txBody>
      </p:sp>
    </p:spTree>
    <p:extLst>
      <p:ext uri="{BB962C8B-B14F-4D97-AF65-F5344CB8AC3E}">
        <p14:creationId xmlns:p14="http://schemas.microsoft.com/office/powerpoint/2010/main" val="422487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FC1CEAC-448B-4DC9-9A9B-1EA0423801BF}"/>
              </a:ext>
            </a:extLst>
          </p:cNvPr>
          <p:cNvSpPr>
            <a:spLocks noGrp="1"/>
          </p:cNvSpPr>
          <p:nvPr>
            <p:ph idx="1"/>
          </p:nvPr>
        </p:nvSpPr>
        <p:spPr>
          <a:xfrm>
            <a:off x="1371600" y="177282"/>
            <a:ext cx="9601200" cy="6260840"/>
          </a:xfrm>
        </p:spPr>
        <p:txBody>
          <a:bodyPr>
            <a:normAutofit/>
          </a:bodyPr>
          <a:lstStyle/>
          <a:p>
            <a:r>
              <a:rPr lang="ru-RU" dirty="0" err="1"/>
              <a:t>Венезис</a:t>
            </a:r>
            <a:r>
              <a:rPr lang="ru-RU" dirty="0"/>
              <a:t> и Бабель показывают, что порождение смерти находится в самой основе войны, поэтому их описания приобретают пацифистский пафос, близкий к поэтике «Потерянного поколения». (При этом отметим, что эстетика обоих текстов все же имеет ряд существенных различий – проза Бабеля нарочито стилистически диффузна и фрагментарна [3, с. 128], а для прозы </a:t>
            </a:r>
            <a:r>
              <a:rPr lang="ru-RU" dirty="0" err="1"/>
              <a:t>Венезиса</a:t>
            </a:r>
            <a:r>
              <a:rPr lang="ru-RU" dirty="0"/>
              <a:t> характерны стилистическая и композиционная строгость). От частного – описания смерти отдельных личностей, </a:t>
            </a:r>
            <a:r>
              <a:rPr lang="ru-RU" dirty="0" err="1"/>
              <a:t>Венезис</a:t>
            </a:r>
            <a:r>
              <a:rPr lang="ru-RU" dirty="0"/>
              <a:t> и Бабель идут к общему – осуждению геноцида и лежащего в его основе национального эгоизма.  </a:t>
            </a:r>
            <a:r>
              <a:rPr lang="ru-RU" dirty="0" err="1"/>
              <a:t>Венезис</a:t>
            </a:r>
            <a:r>
              <a:rPr lang="ru-RU" dirty="0"/>
              <a:t> и Бабель раскрывают пагубность эгоистического безразличия к мукам тех, кто является «чужим» для наблюдателя акта насилия. Мы видим определенное сходство в эпизодах «Номера 31328» и «Конармии», описывающих реакцию апологетов геноцида. И у </a:t>
            </a:r>
            <a:r>
              <a:rPr lang="ru-RU" dirty="0" err="1"/>
              <a:t>Венезиса</a:t>
            </a:r>
            <a:r>
              <a:rPr lang="ru-RU" dirty="0"/>
              <a:t>, и у Бабеля шокирующим элементом эпизодов оказывается то, что фигурой защитника насилия оказывается мирный житель – юноша-подмастерье или патриархального вида крестьянин.</a:t>
            </a:r>
          </a:p>
          <a:p>
            <a:r>
              <a:rPr lang="el-GR" dirty="0"/>
              <a:t>«Μια μέρα, περνώντας απ' το ντερέ στο άλλο αμπέλι, σηκώθηκα και κοίταξα πάνω απ' τους βάτους μέσα σ' ένα χέρσο χωράφι, ίσαμε τέσσερα στρέμματα τόπο. Ήταν παστωμένα, χωρίς λογαριασμό, κουβάρες κόκαλα ανθρώπινα, κεφάλια, ποδάρια, χέρια – μικρά, γυναικεία, μεγάλα. Τέτοια ώρα δε λογαριάζει κανείς, μα θα ήταν πάνου από πεντακόσοι σκελετοί. Κατέβηκα γρήγορα με τεζαρισμένα μάτια απ' τον τρόμο. Ο μυξάρης ο παραγιός γελούσε δυνατά:</a:t>
            </a:r>
            <a:endParaRPr lang="ru-RU" dirty="0"/>
          </a:p>
          <a:p>
            <a:endParaRPr lang="ru-RU" dirty="0"/>
          </a:p>
        </p:txBody>
      </p:sp>
    </p:spTree>
    <p:extLst>
      <p:ext uri="{BB962C8B-B14F-4D97-AF65-F5344CB8AC3E}">
        <p14:creationId xmlns:p14="http://schemas.microsoft.com/office/powerpoint/2010/main" val="99956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FC1CEAC-448B-4DC9-9A9B-1EA0423801BF}"/>
              </a:ext>
            </a:extLst>
          </p:cNvPr>
          <p:cNvSpPr>
            <a:spLocks noGrp="1"/>
          </p:cNvSpPr>
          <p:nvPr>
            <p:ph idx="1"/>
          </p:nvPr>
        </p:nvSpPr>
        <p:spPr>
          <a:xfrm>
            <a:off x="1371600" y="177282"/>
            <a:ext cx="9601200" cy="6260840"/>
          </a:xfrm>
        </p:spPr>
        <p:txBody>
          <a:bodyPr/>
          <a:lstStyle/>
          <a:p>
            <a:r>
              <a:rPr lang="el-GR" dirty="0"/>
              <a:t>–Τι είναι βρε;</a:t>
            </a:r>
            <a:endParaRPr lang="ru-RU" dirty="0"/>
          </a:p>
          <a:p>
            <a:r>
              <a:rPr lang="el-GR" dirty="0"/>
              <a:t>Φώναξα να φύγουμε:</a:t>
            </a:r>
            <a:endParaRPr lang="ru-RU" dirty="0"/>
          </a:p>
          <a:p>
            <a:r>
              <a:rPr lang="el-GR" dirty="0"/>
              <a:t>–Ελάτε!</a:t>
            </a:r>
            <a:endParaRPr lang="ru-RU" dirty="0"/>
          </a:p>
          <a:p>
            <a:r>
              <a:rPr lang="el-GR" dirty="0"/>
              <a:t>–Τους είδες; έλεγε ο μυξάρης. Παλιόσκυλα! Τους ξεμπερδέψαμε τότες που κάψαν τη Μαγνησά. Γουρούνια!</a:t>
            </a:r>
            <a:endParaRPr lang="ru-RU" dirty="0"/>
          </a:p>
          <a:p>
            <a:r>
              <a:rPr lang="el-GR" dirty="0"/>
              <a:t>Τα δόντια μας χτυπούσαν.</a:t>
            </a:r>
            <a:endParaRPr lang="ru-RU" dirty="0"/>
          </a:p>
          <a:p>
            <a:r>
              <a:rPr lang="el-GR" dirty="0"/>
              <a:t>–Να, έτσι θα πάτε κ' εσείς! συμπέρανε το Τουρκί με χαρά, κ' έτριβε τα χέρια του» [5,</a:t>
            </a:r>
            <a:r>
              <a:rPr lang="ru-RU" dirty="0"/>
              <a:t> </a:t>
            </a:r>
            <a:r>
              <a:rPr lang="el-GR" dirty="0"/>
              <a:t>σελ.</a:t>
            </a:r>
            <a:r>
              <a:rPr lang="ru-RU" dirty="0"/>
              <a:t> </a:t>
            </a:r>
            <a:r>
              <a:rPr lang="el-GR" dirty="0"/>
              <a:t>145].</a:t>
            </a:r>
            <a:endParaRPr lang="ru-RU" dirty="0"/>
          </a:p>
          <a:p>
            <a:r>
              <a:rPr lang="ru-RU" dirty="0"/>
              <a:t>«Однажды, идя от ручья к винограднику, я поднял голову и увидел за зарослями ежевики, посреди бесплодной земли, участок примерно в </a:t>
            </a:r>
            <a:r>
              <a:rPr lang="ru-RU" dirty="0" err="1"/>
              <a:t>стреммы</a:t>
            </a:r>
            <a:r>
              <a:rPr lang="ru-RU" dirty="0"/>
              <a:t> четыре размером. Это были посыпанные солью человеческие кости, без счета – черепа, ноги, руки – детские, женские, мужские. Никто не смог бы сосчитать их точно, но там было не меньше, чем полтысячи скелетов. От ужаса я быстро опустил свой напряженный взор. </a:t>
            </a:r>
          </a:p>
          <a:p>
            <a:r>
              <a:rPr lang="ru-RU" dirty="0"/>
              <a:t>Сопляк-подмастерье громко рассмеялся. </a:t>
            </a:r>
          </a:p>
          <a:p>
            <a:pPr algn="just">
              <a:lnSpc>
                <a:spcPct val="150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–Видал?</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6550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FC1CEAC-448B-4DC9-9A9B-1EA0423801BF}"/>
              </a:ext>
            </a:extLst>
          </p:cNvPr>
          <p:cNvSpPr>
            <a:spLocks noGrp="1"/>
          </p:cNvSpPr>
          <p:nvPr>
            <p:ph idx="1"/>
          </p:nvPr>
        </p:nvSpPr>
        <p:spPr>
          <a:xfrm>
            <a:off x="1371600" y="177282"/>
            <a:ext cx="9601200" cy="6260840"/>
          </a:xfrm>
        </p:spPr>
        <p:txBody>
          <a:bodyPr>
            <a:normAutofit/>
          </a:bodyPr>
          <a:lstStyle/>
          <a:p>
            <a:r>
              <a:rPr lang="ru-RU" dirty="0"/>
              <a:t>Я закричал:</a:t>
            </a:r>
          </a:p>
          <a:p>
            <a:r>
              <a:rPr lang="ru-RU" dirty="0"/>
              <a:t>–Пойдем отсюда!</a:t>
            </a:r>
          </a:p>
          <a:p>
            <a:r>
              <a:rPr lang="ru-RU" dirty="0"/>
              <a:t>–Ты их видал? – сказал он. – Шелудивые псы! Мы избавились от них сразу же после того, как ваши спалили </a:t>
            </a:r>
            <a:r>
              <a:rPr lang="ru-RU" dirty="0" err="1"/>
              <a:t>Магнису</a:t>
            </a:r>
            <a:r>
              <a:rPr lang="ru-RU" dirty="0"/>
              <a:t>! Свиньи! </a:t>
            </a:r>
          </a:p>
          <a:p>
            <a:r>
              <a:rPr lang="ru-RU" dirty="0"/>
              <a:t>Наши зубы застучали.</a:t>
            </a:r>
          </a:p>
          <a:p>
            <a:r>
              <a:rPr lang="ru-RU" dirty="0"/>
              <a:t>–Да, и вам туда дорога! – радостно подытожил турок, потирая руки» </a:t>
            </a:r>
          </a:p>
          <a:p>
            <a:r>
              <a:rPr lang="ru-RU" dirty="0"/>
              <a:t>В сходной тональности выдержан и эпизод Бабеля. Хотя внешне миролюбивый крестьянин, «с любовью» смотрящий на героя полон некоего обаяния,  он является носителем идеи оправдания насилия (здесь звучит отсутствующий у </a:t>
            </a:r>
            <a:r>
              <a:rPr lang="ru-RU" dirty="0" err="1"/>
              <a:t>Венезиса</a:t>
            </a:r>
            <a:r>
              <a:rPr lang="ru-RU" dirty="0"/>
              <a:t> мотив нравственной относительности). Данный образ является деконструкцией знаковых образов крестьян в русской классической литературе, от тургеневских Хоря и </a:t>
            </a:r>
            <a:r>
              <a:rPr lang="ru-RU" dirty="0" err="1"/>
              <a:t>Калиныча</a:t>
            </a:r>
            <a:r>
              <a:rPr lang="ru-RU" dirty="0"/>
              <a:t> до Мужика </a:t>
            </a:r>
            <a:r>
              <a:rPr lang="ru-RU" dirty="0" err="1"/>
              <a:t>Марея</a:t>
            </a:r>
            <a:r>
              <a:rPr lang="ru-RU" dirty="0"/>
              <a:t> Достоевского и толстовского Платона Каратаева. Наблюдая расправу польских легионеров над еврейским населением </a:t>
            </a:r>
            <a:r>
              <a:rPr lang="ru-RU" dirty="0" err="1"/>
              <a:t>Замостья</a:t>
            </a:r>
            <a:r>
              <a:rPr lang="ru-RU" dirty="0"/>
              <a:t>, мужик остается спокойным и предрекает геноцид всего еврейского народа:</a:t>
            </a:r>
          </a:p>
          <a:p>
            <a:r>
              <a:rPr lang="ru-RU" dirty="0"/>
              <a:t>«И в тишине я услышал отдаленное дуновение стона. Дым потаенного убийства бродил вокруг нас.</a:t>
            </a:r>
          </a:p>
          <a:p>
            <a:endParaRPr lang="ru-RU" dirty="0"/>
          </a:p>
        </p:txBody>
      </p:sp>
    </p:spTree>
    <p:extLst>
      <p:ext uri="{BB962C8B-B14F-4D97-AF65-F5344CB8AC3E}">
        <p14:creationId xmlns:p14="http://schemas.microsoft.com/office/powerpoint/2010/main" val="3914449617"/>
      </p:ext>
    </p:extLst>
  </p:cSld>
  <p:clrMapOvr>
    <a:masterClrMapping/>
  </p:clrMapOvr>
</p:sld>
</file>

<file path=ppt/theme/theme1.xml><?xml version="1.0" encoding="utf-8"?>
<a:theme xmlns:a="http://schemas.openxmlformats.org/drawingml/2006/main" name="Уголки">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TM10001105[[fn=Уголки]]</Template>
  <TotalTime>50</TotalTime>
  <Words>2065</Words>
  <Application>Microsoft Office PowerPoint</Application>
  <PresentationFormat>Широкоэкранный</PresentationFormat>
  <Paragraphs>44</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Calibri</vt:lpstr>
      <vt:lpstr>Franklin Gothic Book</vt:lpstr>
      <vt:lpstr>Times New Roman</vt:lpstr>
      <vt:lpstr>Уголки</vt:lpstr>
      <vt:lpstr>КУККОЕВ Б.С. РеДЬКО Г.В.</vt:lpstr>
      <vt:lpstr>И. ВЕНЕЗИС                            И. БАБЕЛЬ</vt:lpstr>
      <vt:lpstr>«Το Νούμερο 31328»              «Конармия»</vt:lpstr>
      <vt:lpstr>ПОСВЯЩАЮ ЭТОТ ДОКЛАД ЖЕРТВАМ ГРЕКО-ТУРЕЦКОЙ ВОЙНЫ И СОВЕТСКО-ПОЛЬСКОЙ ВОЙНЫ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КУККОЕВ Б.С. РеДЬКО Г.В.</dc:title>
  <dc:creator>Петр Куккоев</dc:creator>
  <cp:lastModifiedBy>Петр Куккоев</cp:lastModifiedBy>
  <cp:revision>44</cp:revision>
  <dcterms:created xsi:type="dcterms:W3CDTF">2020-04-15T12:43:11Z</dcterms:created>
  <dcterms:modified xsi:type="dcterms:W3CDTF">2020-04-15T13:33:22Z</dcterms:modified>
</cp:coreProperties>
</file>