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5DCE4-6EFD-4247-86CB-CE0CCB94707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D53187-8A4F-46E0-BC5F-0407F176EF4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Phonological</a:t>
          </a:r>
        </a:p>
        <a:p>
          <a:r>
            <a:rPr lang="en-US" dirty="0" smtClean="0"/>
            <a:t>Intelligibility</a:t>
          </a:r>
        </a:p>
        <a:p>
          <a:r>
            <a:rPr lang="en-US" dirty="0" smtClean="0"/>
            <a:t>fluency</a:t>
          </a:r>
          <a:endParaRPr lang="ru-RU" dirty="0"/>
        </a:p>
      </dgm:t>
    </dgm:pt>
    <dgm:pt modelId="{0301A40D-7BBF-4CD4-9806-428A37566B06}" type="parTrans" cxnId="{CD919D12-28F0-46DE-BB98-406DE202FB8E}">
      <dgm:prSet/>
      <dgm:spPr/>
      <dgm:t>
        <a:bodyPr/>
        <a:lstStyle/>
        <a:p>
          <a:endParaRPr lang="ru-RU"/>
        </a:p>
      </dgm:t>
    </dgm:pt>
    <dgm:pt modelId="{99C91A67-C968-473E-ABFE-42C18E088C9C}" type="sibTrans" cxnId="{CD919D12-28F0-46DE-BB98-406DE202FB8E}">
      <dgm:prSet/>
      <dgm:spPr/>
      <dgm:t>
        <a:bodyPr/>
        <a:lstStyle/>
        <a:p>
          <a:endParaRPr lang="ru-RU"/>
        </a:p>
      </dgm:t>
    </dgm:pt>
    <dgm:pt modelId="{E5B7D189-F32C-42AC-BEAC-3546202CBA2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Linguistic and discourse</a:t>
          </a:r>
        </a:p>
        <a:p>
          <a:r>
            <a:rPr lang="en-US" dirty="0" smtClean="0"/>
            <a:t>Lexis, grammar</a:t>
          </a:r>
        </a:p>
        <a:p>
          <a:r>
            <a:rPr lang="en-US" dirty="0" smtClean="0"/>
            <a:t>Cohesion</a:t>
          </a:r>
        </a:p>
        <a:p>
          <a:r>
            <a:rPr lang="en-US" dirty="0" smtClean="0"/>
            <a:t>coherence</a:t>
          </a:r>
        </a:p>
      </dgm:t>
    </dgm:pt>
    <dgm:pt modelId="{06862ED4-E7EA-4B3E-BF2C-E783015ABC06}" type="parTrans" cxnId="{86D8675C-C30C-4501-AD5B-06FEA03855F5}">
      <dgm:prSet/>
      <dgm:spPr/>
      <dgm:t>
        <a:bodyPr/>
        <a:lstStyle/>
        <a:p>
          <a:endParaRPr lang="ru-RU"/>
        </a:p>
      </dgm:t>
    </dgm:pt>
    <dgm:pt modelId="{AB156161-62B3-409C-AE5A-BA9CC6C61253}" type="sibTrans" cxnId="{86D8675C-C30C-4501-AD5B-06FEA03855F5}">
      <dgm:prSet/>
      <dgm:spPr/>
      <dgm:t>
        <a:bodyPr/>
        <a:lstStyle/>
        <a:p>
          <a:endParaRPr lang="ru-RU"/>
        </a:p>
      </dgm:t>
    </dgm:pt>
    <dgm:pt modelId="{27708482-D6E4-4D68-9898-430D720D934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Pragmatic</a:t>
          </a:r>
        </a:p>
        <a:p>
          <a:r>
            <a:rPr lang="en-US" dirty="0" smtClean="0"/>
            <a:t>Context</a:t>
          </a:r>
        </a:p>
        <a:p>
          <a:r>
            <a:rPr lang="en-US" dirty="0" smtClean="0"/>
            <a:t>audience</a:t>
          </a:r>
        </a:p>
      </dgm:t>
    </dgm:pt>
    <dgm:pt modelId="{E9D990FD-D873-46FD-8574-B551433EC31A}" type="parTrans" cxnId="{903CB4B9-39D0-4420-8684-094671CA748B}">
      <dgm:prSet/>
      <dgm:spPr/>
      <dgm:t>
        <a:bodyPr/>
        <a:lstStyle/>
        <a:p>
          <a:endParaRPr lang="ru-RU"/>
        </a:p>
      </dgm:t>
    </dgm:pt>
    <dgm:pt modelId="{D91E6ECE-11FD-4D38-9AEE-EC41764E7A31}" type="sibTrans" cxnId="{903CB4B9-39D0-4420-8684-094671CA748B}">
      <dgm:prSet/>
      <dgm:spPr/>
      <dgm:t>
        <a:bodyPr/>
        <a:lstStyle/>
        <a:p>
          <a:endParaRPr lang="ru-RU"/>
        </a:p>
      </dgm:t>
    </dgm:pt>
    <dgm:pt modelId="{537C456F-8998-444A-8F10-3D54BDE1726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Strategies</a:t>
          </a:r>
        </a:p>
        <a:p>
          <a:r>
            <a:rPr lang="en-US" dirty="0" smtClean="0"/>
            <a:t>Body language</a:t>
          </a:r>
        </a:p>
        <a:p>
          <a:r>
            <a:rPr lang="en-US" dirty="0" smtClean="0"/>
            <a:t>Control/speed</a:t>
          </a:r>
        </a:p>
        <a:p>
          <a:r>
            <a:rPr lang="en-US" dirty="0" smtClean="0"/>
            <a:t>Visual support</a:t>
          </a:r>
          <a:endParaRPr lang="ru-RU" dirty="0"/>
        </a:p>
      </dgm:t>
    </dgm:pt>
    <dgm:pt modelId="{38E891B4-F832-411F-9F59-C5967EB8E9B6}" type="parTrans" cxnId="{26A61FC8-2862-44B5-93C3-34F22AB52FC7}">
      <dgm:prSet/>
      <dgm:spPr/>
      <dgm:t>
        <a:bodyPr/>
        <a:lstStyle/>
        <a:p>
          <a:endParaRPr lang="ru-RU"/>
        </a:p>
      </dgm:t>
    </dgm:pt>
    <dgm:pt modelId="{1B40B8CF-DCED-43EE-AE3D-40F4029CFCFD}" type="sibTrans" cxnId="{26A61FC8-2862-44B5-93C3-34F22AB52FC7}">
      <dgm:prSet/>
      <dgm:spPr/>
      <dgm:t>
        <a:bodyPr/>
        <a:lstStyle/>
        <a:p>
          <a:endParaRPr lang="ru-RU"/>
        </a:p>
      </dgm:t>
    </dgm:pt>
    <dgm:pt modelId="{CF969B97-7A97-461B-B123-3067A76453D2}" type="pres">
      <dgm:prSet presAssocID="{9D55DCE4-6EFD-4247-86CB-CE0CCB94707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E639D4-65E4-424F-88D8-398F59C562FD}" type="pres">
      <dgm:prSet presAssocID="{9D55DCE4-6EFD-4247-86CB-CE0CCB947070}" presName="diamond" presStyleLbl="bgShp" presStyleIdx="0" presStyleCn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</dgm:pt>
    <dgm:pt modelId="{F95A934D-1D3D-43F0-B464-F1F76AF95715}" type="pres">
      <dgm:prSet presAssocID="{9D55DCE4-6EFD-4247-86CB-CE0CCB94707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A2898-95D3-421E-8908-68481D0282B9}" type="pres">
      <dgm:prSet presAssocID="{9D55DCE4-6EFD-4247-86CB-CE0CCB94707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EFA2F-083E-49B5-8F17-D651E9745F0A}" type="pres">
      <dgm:prSet presAssocID="{9D55DCE4-6EFD-4247-86CB-CE0CCB94707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4E4B2-2134-4943-A84E-A5913BDB1536}" type="pres">
      <dgm:prSet presAssocID="{9D55DCE4-6EFD-4247-86CB-CE0CCB94707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D8675C-C30C-4501-AD5B-06FEA03855F5}" srcId="{9D55DCE4-6EFD-4247-86CB-CE0CCB947070}" destId="{E5B7D189-F32C-42AC-BEAC-3546202CBA20}" srcOrd="1" destOrd="0" parTransId="{06862ED4-E7EA-4B3E-BF2C-E783015ABC06}" sibTransId="{AB156161-62B3-409C-AE5A-BA9CC6C61253}"/>
    <dgm:cxn modelId="{FC4EBBB8-C2FD-4E7E-B5B8-376FB4C6FAB2}" type="presOf" srcId="{67D53187-8A4F-46E0-BC5F-0407F176EF49}" destId="{F95A934D-1D3D-43F0-B464-F1F76AF95715}" srcOrd="0" destOrd="0" presId="urn:microsoft.com/office/officeart/2005/8/layout/matrix3"/>
    <dgm:cxn modelId="{903CB4B9-39D0-4420-8684-094671CA748B}" srcId="{9D55DCE4-6EFD-4247-86CB-CE0CCB947070}" destId="{27708482-D6E4-4D68-9898-430D720D9347}" srcOrd="2" destOrd="0" parTransId="{E9D990FD-D873-46FD-8574-B551433EC31A}" sibTransId="{D91E6ECE-11FD-4D38-9AEE-EC41764E7A31}"/>
    <dgm:cxn modelId="{90AB10BD-EDBD-4173-A251-21600D469640}" type="presOf" srcId="{537C456F-8998-444A-8F10-3D54BDE17262}" destId="{7F04E4B2-2134-4943-A84E-A5913BDB1536}" srcOrd="0" destOrd="0" presId="urn:microsoft.com/office/officeart/2005/8/layout/matrix3"/>
    <dgm:cxn modelId="{9032ED91-419A-4A50-BA0B-DFF69CFF1E5F}" type="presOf" srcId="{9D55DCE4-6EFD-4247-86CB-CE0CCB947070}" destId="{CF969B97-7A97-461B-B123-3067A76453D2}" srcOrd="0" destOrd="0" presId="urn:microsoft.com/office/officeart/2005/8/layout/matrix3"/>
    <dgm:cxn modelId="{3A9C2A68-6F28-4BD8-8F8B-6A6F1F23C9FE}" type="presOf" srcId="{E5B7D189-F32C-42AC-BEAC-3546202CBA20}" destId="{057A2898-95D3-421E-8908-68481D0282B9}" srcOrd="0" destOrd="0" presId="urn:microsoft.com/office/officeart/2005/8/layout/matrix3"/>
    <dgm:cxn modelId="{26A61FC8-2862-44B5-93C3-34F22AB52FC7}" srcId="{9D55DCE4-6EFD-4247-86CB-CE0CCB947070}" destId="{537C456F-8998-444A-8F10-3D54BDE17262}" srcOrd="3" destOrd="0" parTransId="{38E891B4-F832-411F-9F59-C5967EB8E9B6}" sibTransId="{1B40B8CF-DCED-43EE-AE3D-40F4029CFCFD}"/>
    <dgm:cxn modelId="{0D5CAE12-F3BF-4FCB-A6B8-118CB009202B}" type="presOf" srcId="{27708482-D6E4-4D68-9898-430D720D9347}" destId="{F34EFA2F-083E-49B5-8F17-D651E9745F0A}" srcOrd="0" destOrd="0" presId="urn:microsoft.com/office/officeart/2005/8/layout/matrix3"/>
    <dgm:cxn modelId="{CD919D12-28F0-46DE-BB98-406DE202FB8E}" srcId="{9D55DCE4-6EFD-4247-86CB-CE0CCB947070}" destId="{67D53187-8A4F-46E0-BC5F-0407F176EF49}" srcOrd="0" destOrd="0" parTransId="{0301A40D-7BBF-4CD4-9806-428A37566B06}" sibTransId="{99C91A67-C968-473E-ABFE-42C18E088C9C}"/>
    <dgm:cxn modelId="{925040E7-9793-4D8E-9AC2-3B803A11D910}" type="presParOf" srcId="{CF969B97-7A97-461B-B123-3067A76453D2}" destId="{28E639D4-65E4-424F-88D8-398F59C562FD}" srcOrd="0" destOrd="0" presId="urn:microsoft.com/office/officeart/2005/8/layout/matrix3"/>
    <dgm:cxn modelId="{182D1770-DE21-4553-9382-5E967044FE7E}" type="presParOf" srcId="{CF969B97-7A97-461B-B123-3067A76453D2}" destId="{F95A934D-1D3D-43F0-B464-F1F76AF95715}" srcOrd="1" destOrd="0" presId="urn:microsoft.com/office/officeart/2005/8/layout/matrix3"/>
    <dgm:cxn modelId="{D91783F7-F0B6-4FE4-8D25-8AE77683FB94}" type="presParOf" srcId="{CF969B97-7A97-461B-B123-3067A76453D2}" destId="{057A2898-95D3-421E-8908-68481D0282B9}" srcOrd="2" destOrd="0" presId="urn:microsoft.com/office/officeart/2005/8/layout/matrix3"/>
    <dgm:cxn modelId="{DAB083FA-B6D8-40C8-B150-6EED4917A01F}" type="presParOf" srcId="{CF969B97-7A97-461B-B123-3067A76453D2}" destId="{F34EFA2F-083E-49B5-8F17-D651E9745F0A}" srcOrd="3" destOrd="0" presId="urn:microsoft.com/office/officeart/2005/8/layout/matrix3"/>
    <dgm:cxn modelId="{66F7CF50-A40E-48D8-9006-289A2ED782B2}" type="presParOf" srcId="{CF969B97-7A97-461B-B123-3067A76453D2}" destId="{7F04E4B2-2134-4943-A84E-A5913BDB153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639D4-65E4-424F-88D8-398F59C562FD}">
      <dsp:nvSpPr>
        <dsp:cNvPr id="0" name=""/>
        <dsp:cNvSpPr/>
      </dsp:nvSpPr>
      <dsp:spPr>
        <a:xfrm>
          <a:off x="3017519" y="0"/>
          <a:ext cx="4023360" cy="4023360"/>
        </a:xfrm>
        <a:prstGeom prst="diamond">
          <a:avLst/>
        </a:prstGeom>
        <a:solidFill>
          <a:schemeClr val="accent4"/>
        </a:solidFill>
        <a:ln w="15875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F95A934D-1D3D-43F0-B464-F1F76AF95715}">
      <dsp:nvSpPr>
        <dsp:cNvPr id="0" name=""/>
        <dsp:cNvSpPr/>
      </dsp:nvSpPr>
      <dsp:spPr>
        <a:xfrm>
          <a:off x="3399739" y="382219"/>
          <a:ext cx="1569110" cy="1569110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hade val="92000"/>
                <a:satMod val="130000"/>
              </a:schemeClr>
            </a:gs>
            <a:gs pos="45000">
              <a:schemeClr val="accent2">
                <a:tint val="60000"/>
                <a:shade val="99000"/>
                <a:satMod val="120000"/>
              </a:schemeClr>
            </a:gs>
            <a:gs pos="100000">
              <a:schemeClr val="accent2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Phonological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Intelligibility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fluency</a:t>
          </a:r>
          <a:endParaRPr lang="ru-RU" sz="1500" kern="1200" dirty="0"/>
        </a:p>
      </dsp:txBody>
      <dsp:txXfrm>
        <a:off x="3476337" y="458817"/>
        <a:ext cx="1415914" cy="1415914"/>
      </dsp:txXfrm>
    </dsp:sp>
    <dsp:sp modelId="{057A2898-95D3-421E-8908-68481D0282B9}">
      <dsp:nvSpPr>
        <dsp:cNvPr id="0" name=""/>
        <dsp:cNvSpPr/>
      </dsp:nvSpPr>
      <dsp:spPr>
        <a:xfrm>
          <a:off x="5089550" y="382219"/>
          <a:ext cx="1569110" cy="1569110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hade val="92000"/>
                <a:satMod val="130000"/>
              </a:schemeClr>
            </a:gs>
            <a:gs pos="45000">
              <a:schemeClr val="accent2">
                <a:tint val="60000"/>
                <a:shade val="99000"/>
                <a:satMod val="120000"/>
              </a:schemeClr>
            </a:gs>
            <a:gs pos="100000">
              <a:schemeClr val="accent2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Linguistic and discourse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Lexis, grammar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Cohesion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coherence</a:t>
          </a:r>
        </a:p>
      </dsp:txBody>
      <dsp:txXfrm>
        <a:off x="5166148" y="458817"/>
        <a:ext cx="1415914" cy="1415914"/>
      </dsp:txXfrm>
    </dsp:sp>
    <dsp:sp modelId="{F34EFA2F-083E-49B5-8F17-D651E9745F0A}">
      <dsp:nvSpPr>
        <dsp:cNvPr id="0" name=""/>
        <dsp:cNvSpPr/>
      </dsp:nvSpPr>
      <dsp:spPr>
        <a:xfrm>
          <a:off x="3399739" y="2072030"/>
          <a:ext cx="1569110" cy="1569110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hade val="92000"/>
                <a:satMod val="130000"/>
              </a:schemeClr>
            </a:gs>
            <a:gs pos="45000">
              <a:schemeClr val="accent2">
                <a:tint val="60000"/>
                <a:shade val="99000"/>
                <a:satMod val="120000"/>
              </a:schemeClr>
            </a:gs>
            <a:gs pos="100000">
              <a:schemeClr val="accent2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Pragmatic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Context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audience</a:t>
          </a:r>
        </a:p>
      </dsp:txBody>
      <dsp:txXfrm>
        <a:off x="3476337" y="2148628"/>
        <a:ext cx="1415914" cy="1415914"/>
      </dsp:txXfrm>
    </dsp:sp>
    <dsp:sp modelId="{7F04E4B2-2134-4943-A84E-A5913BDB1536}">
      <dsp:nvSpPr>
        <dsp:cNvPr id="0" name=""/>
        <dsp:cNvSpPr/>
      </dsp:nvSpPr>
      <dsp:spPr>
        <a:xfrm>
          <a:off x="5089550" y="2072030"/>
          <a:ext cx="1569110" cy="1569110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hade val="92000"/>
                <a:satMod val="130000"/>
              </a:schemeClr>
            </a:gs>
            <a:gs pos="45000">
              <a:schemeClr val="accent2">
                <a:tint val="60000"/>
                <a:shade val="99000"/>
                <a:satMod val="120000"/>
              </a:schemeClr>
            </a:gs>
            <a:gs pos="100000">
              <a:schemeClr val="accent2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Strategies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Body language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Control/speed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Visual support</a:t>
          </a:r>
          <a:endParaRPr lang="ru-RU" sz="1500" kern="1200" dirty="0"/>
        </a:p>
      </dsp:txBody>
      <dsp:txXfrm>
        <a:off x="5166148" y="2148628"/>
        <a:ext cx="1415914" cy="1415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17D46-66C7-403C-81D4-791FB05D95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E2E6E-F9CB-4175-9098-144489620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35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018F4-9616-48E2-BD3D-5EF2D80B4D5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7A982-5517-4516-AA50-FA1FD0ED0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8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13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38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08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4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30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4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52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6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88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A982-5517-4516-AA50-FA1FD0ED0A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44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2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30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6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5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8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95A9FD-D21E-45F9-B5CB-6108A56A9C7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E88355A-4211-4709-841D-1FE30E50AF6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83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Teaching Prosody </a:t>
            </a:r>
            <a:r>
              <a:rPr lang="es-ES" b="1" dirty="0"/>
              <a:t>o</a:t>
            </a:r>
            <a:r>
              <a:rPr lang="en-US" b="1" dirty="0" smtClean="0"/>
              <a:t>f Public Speaking to Non-majors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Elena </a:t>
            </a:r>
            <a:r>
              <a:rPr lang="en-US" dirty="0" err="1" smtClean="0"/>
              <a:t>Kryukova</a:t>
            </a:r>
            <a:r>
              <a:rPr lang="en-US" dirty="0" smtClean="0"/>
              <a:t>, </a:t>
            </a: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Projected outcomes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Raised awareness of </a:t>
            </a:r>
            <a:r>
              <a:rPr lang="en-US" sz="2800" dirty="0" err="1" smtClean="0"/>
              <a:t>supersegmental</a:t>
            </a:r>
            <a:r>
              <a:rPr lang="en-US" sz="2800" dirty="0" smtClean="0"/>
              <a:t> </a:t>
            </a:r>
            <a:r>
              <a:rPr lang="en-US" sz="2800" dirty="0" smtClean="0"/>
              <a:t>features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Increased motivation for self-study and further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Improved self-esteem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02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Beth E. Sheppard, Nancy C. Elliott, Melissa M.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Baese-Berk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(2017) Comprehensibility and intelligibility of international student speech: Comparing perceptions of university EAP instructors and content faculty.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English for Academic Purposes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Volume 26, March 2017, 42-51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Derwing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M., &amp;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Rossiter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(2003). The effects of pronunciation instruction on the accuracy,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fluency, and complexity of L2 accented speech.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Applied Language Learning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13, 1–17.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Gilbert, J.B. (2008) Teaching Pronunciation. Using the Prosody Pyramid. Cambridge: CUP.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Kissling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Elizabeth M., "Teaching Pronunciation: Is Explicit Phonetics Instruction Beneficial for FL Learners?" (2013).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Latin American, Latino and Iberian Studies Faculty Publications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8.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Why teach pronunciation to non</a:t>
            </a:r>
            <a:r>
              <a:rPr lang="en-US" dirty="0" smtClean="0"/>
              <a:t>-majors?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Problems:</a:t>
            </a:r>
          </a:p>
          <a:p>
            <a:r>
              <a:rPr lang="en-US" dirty="0"/>
              <a:t>T</a:t>
            </a:r>
            <a:r>
              <a:rPr lang="en-US" dirty="0" smtClean="0"/>
              <a:t>end to underestimate </a:t>
            </a:r>
            <a:r>
              <a:rPr lang="en-US" dirty="0"/>
              <a:t>the communicative value of </a:t>
            </a:r>
            <a:r>
              <a:rPr lang="en-US" dirty="0" err="1"/>
              <a:t>suprasegmental</a:t>
            </a:r>
            <a:r>
              <a:rPr lang="en-US" dirty="0"/>
              <a:t> features: rhythm, pausing, stress and </a:t>
            </a:r>
            <a:r>
              <a:rPr lang="en-US" dirty="0" smtClean="0"/>
              <a:t>tone</a:t>
            </a:r>
          </a:p>
          <a:p>
            <a:r>
              <a:rPr lang="en-US" dirty="0" smtClean="0"/>
              <a:t>May lack </a:t>
            </a:r>
            <a:r>
              <a:rPr lang="en-US" dirty="0" smtClean="0"/>
              <a:t>confidence when speaking English and fear that their speech is accented</a:t>
            </a:r>
          </a:p>
          <a:p>
            <a:r>
              <a:rPr lang="en-US" dirty="0"/>
              <a:t>T</a:t>
            </a:r>
            <a:r>
              <a:rPr lang="en-US" dirty="0" smtClean="0"/>
              <a:t>heir accent can affect intelligibility and overall impression</a:t>
            </a:r>
          </a:p>
          <a:p>
            <a:r>
              <a:rPr lang="en-US" dirty="0" smtClean="0"/>
              <a:t>Had no or limited pronunciation training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Aims:</a:t>
            </a:r>
          </a:p>
          <a:p>
            <a:r>
              <a:rPr lang="en-US" dirty="0" smtClean="0"/>
              <a:t>Raise </a:t>
            </a:r>
            <a:r>
              <a:rPr lang="en-US" dirty="0" smtClean="0"/>
              <a:t>awareness of </a:t>
            </a:r>
            <a:r>
              <a:rPr lang="en-US" dirty="0" err="1" smtClean="0"/>
              <a:t>suprasegmental</a:t>
            </a:r>
            <a:r>
              <a:rPr lang="en-US" dirty="0" smtClean="0"/>
              <a:t> phonological </a:t>
            </a:r>
            <a:r>
              <a:rPr lang="en-US" dirty="0" smtClean="0"/>
              <a:t>features</a:t>
            </a:r>
            <a:endParaRPr lang="en-US" dirty="0" smtClean="0"/>
          </a:p>
          <a:p>
            <a:r>
              <a:rPr lang="en-US" dirty="0" smtClean="0"/>
              <a:t>Improve </a:t>
            </a:r>
            <a:r>
              <a:rPr lang="en-US" dirty="0"/>
              <a:t>self-esteem</a:t>
            </a:r>
          </a:p>
          <a:p>
            <a:r>
              <a:rPr lang="en-US" dirty="0" smtClean="0"/>
              <a:t>Learn to analyze and assess performances</a:t>
            </a:r>
            <a:endParaRPr lang="en-US" dirty="0"/>
          </a:p>
          <a:p>
            <a:r>
              <a:rPr lang="en-US" dirty="0" smtClean="0"/>
              <a:t>Practice</a:t>
            </a:r>
          </a:p>
          <a:p>
            <a:r>
              <a:rPr lang="en-US" dirty="0" smtClean="0"/>
              <a:t>Increase motivation for self-study and further training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prosody important?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Prosody is the rhythm and intonation of a language. </a:t>
            </a:r>
          </a:p>
          <a:p>
            <a:pPr>
              <a:lnSpc>
                <a:spcPct val="150000"/>
              </a:lnSpc>
            </a:pPr>
            <a:r>
              <a:rPr lang="en-US" sz="2800" i="1" dirty="0"/>
              <a:t>In English, rhythmic and melodic signals serve as “road signs” to help the </a:t>
            </a:r>
            <a:r>
              <a:rPr lang="en-US" sz="2800" i="1" dirty="0" smtClean="0"/>
              <a:t>listener follow </a:t>
            </a:r>
            <a:r>
              <a:rPr lang="en-US" sz="2800" i="1" dirty="0"/>
              <a:t>the intentions of the speaker. These signals communicate </a:t>
            </a:r>
            <a:r>
              <a:rPr lang="en-US" sz="2800" i="1" dirty="0" smtClean="0"/>
              <a:t>emphasis and </a:t>
            </a:r>
            <a:r>
              <a:rPr lang="en-US" sz="2800" i="1" dirty="0"/>
              <a:t>make clear the relationship between ideas so that listeners can readily </a:t>
            </a:r>
            <a:r>
              <a:rPr lang="en-US" sz="2800" i="1" dirty="0" smtClean="0"/>
              <a:t>identify these </a:t>
            </a:r>
            <a:r>
              <a:rPr lang="en-US" sz="2800" i="1" dirty="0"/>
              <a:t>relationships and understand the speaker’s meaning</a:t>
            </a:r>
            <a:r>
              <a:rPr lang="en-US" sz="2800" i="1" dirty="0" smtClean="0"/>
              <a:t>.</a:t>
            </a:r>
          </a:p>
          <a:p>
            <a:pPr algn="r"/>
            <a:r>
              <a:rPr lang="en-US" i="1" dirty="0"/>
              <a:t>Gilbert, J.B. (2008) 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6055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Competences for oral presentations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6248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71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pronunciation teaching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Discouraging experience (e.g. drilling of isolated sounds)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Psychological barrier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Choice of content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‘if the goal of pronunciation teaching is to help students become more understandable ,… then …it should include a stronger emphasis on prosody</a:t>
            </a:r>
            <a:r>
              <a:rPr lang="en-US" sz="2800" i="1" dirty="0" smtClean="0"/>
              <a:t>’</a:t>
            </a:r>
          </a:p>
          <a:p>
            <a:pPr marL="0" indent="0">
              <a:buNone/>
            </a:pPr>
            <a:r>
              <a:rPr lang="en-US" sz="2800" dirty="0" err="1" smtClean="0"/>
              <a:t>Derwig</a:t>
            </a:r>
            <a:r>
              <a:rPr lang="en-US" sz="2800" dirty="0" smtClean="0"/>
              <a:t>, </a:t>
            </a:r>
            <a:r>
              <a:rPr lang="en-US" sz="2800" dirty="0" err="1" smtClean="0"/>
              <a:t>Rossiter</a:t>
            </a:r>
            <a:r>
              <a:rPr lang="en-US" sz="2800" dirty="0" smtClean="0"/>
              <a:t>, 2003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364" y="4612763"/>
            <a:ext cx="10051790" cy="1461938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/>
              <a:t>The Prosody Pyramid, Gilbert J. B. (2008)</a:t>
            </a:r>
            <a:endParaRPr lang="en-US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65243" y="128976"/>
            <a:ext cx="8868579" cy="54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7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83832" y="-2082187"/>
            <a:ext cx="12375832" cy="928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Spoken academic discourse: a scoring sheet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assessment of speech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Detailed assessment of speech</a:t>
            </a:r>
          </a:p>
          <a:p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41945"/>
              </p:ext>
            </p:extLst>
          </p:nvPr>
        </p:nvGraphicFramePr>
        <p:xfrm>
          <a:off x="1097280" y="2374054"/>
          <a:ext cx="10582884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63814">
                  <a:extLst>
                    <a:ext uri="{9D8B030D-6E8A-4147-A177-3AD203B41FA5}">
                      <a16:colId xmlns:a16="http://schemas.microsoft.com/office/drawing/2014/main" val="67121303"/>
                    </a:ext>
                  </a:extLst>
                </a:gridCol>
                <a:gridCol w="2124974">
                  <a:extLst>
                    <a:ext uri="{9D8B030D-6E8A-4147-A177-3AD203B41FA5}">
                      <a16:colId xmlns:a16="http://schemas.microsoft.com/office/drawing/2014/main" val="1455912810"/>
                    </a:ext>
                  </a:extLst>
                </a:gridCol>
                <a:gridCol w="1500996">
                  <a:extLst>
                    <a:ext uri="{9D8B030D-6E8A-4147-A177-3AD203B41FA5}">
                      <a16:colId xmlns:a16="http://schemas.microsoft.com/office/drawing/2014/main" val="829205614"/>
                    </a:ext>
                  </a:extLst>
                </a:gridCol>
                <a:gridCol w="1466491">
                  <a:extLst>
                    <a:ext uri="{9D8B030D-6E8A-4147-A177-3AD203B41FA5}">
                      <a16:colId xmlns:a16="http://schemas.microsoft.com/office/drawing/2014/main" val="494482958"/>
                    </a:ext>
                  </a:extLst>
                </a:gridCol>
                <a:gridCol w="1345720">
                  <a:extLst>
                    <a:ext uri="{9D8B030D-6E8A-4147-A177-3AD203B41FA5}">
                      <a16:colId xmlns:a16="http://schemas.microsoft.com/office/drawing/2014/main" val="2552768742"/>
                    </a:ext>
                  </a:extLst>
                </a:gridCol>
                <a:gridCol w="2380889">
                  <a:extLst>
                    <a:ext uri="{9D8B030D-6E8A-4147-A177-3AD203B41FA5}">
                      <a16:colId xmlns:a16="http://schemas.microsoft.com/office/drawing/2014/main" val="1937276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SAD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 (very ineffective)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r>
                        <a:rPr lang="en-US" b="0" baseline="0" dirty="0" smtClean="0"/>
                        <a:t> (</a:t>
                      </a:r>
                      <a:r>
                        <a:rPr lang="en-US" b="0" dirty="0" smtClean="0"/>
                        <a:t>very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effective)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116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(unintelligible)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(very intelligible)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259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(not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fluent)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(very fluent)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1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(ineffective)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(effective)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06284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92120"/>
              </p:ext>
            </p:extLst>
          </p:nvPr>
        </p:nvGraphicFramePr>
        <p:xfrm>
          <a:off x="1097280" y="4649894"/>
          <a:ext cx="10548378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08562">
                  <a:extLst>
                    <a:ext uri="{9D8B030D-6E8A-4147-A177-3AD203B41FA5}">
                      <a16:colId xmlns:a16="http://schemas.microsoft.com/office/drawing/2014/main" val="1776275749"/>
                    </a:ext>
                  </a:extLst>
                </a:gridCol>
                <a:gridCol w="2001328">
                  <a:extLst>
                    <a:ext uri="{9D8B030D-6E8A-4147-A177-3AD203B41FA5}">
                      <a16:colId xmlns:a16="http://schemas.microsoft.com/office/drawing/2014/main" val="4263097122"/>
                    </a:ext>
                  </a:extLst>
                </a:gridCol>
                <a:gridCol w="1190445">
                  <a:extLst>
                    <a:ext uri="{9D8B030D-6E8A-4147-A177-3AD203B41FA5}">
                      <a16:colId xmlns:a16="http://schemas.microsoft.com/office/drawing/2014/main" val="2584564587"/>
                    </a:ext>
                  </a:extLst>
                </a:gridCol>
                <a:gridCol w="1331917">
                  <a:extLst>
                    <a:ext uri="{9D8B030D-6E8A-4147-A177-3AD203B41FA5}">
                      <a16:colId xmlns:a16="http://schemas.microsoft.com/office/drawing/2014/main" val="810497282"/>
                    </a:ext>
                  </a:extLst>
                </a:gridCol>
                <a:gridCol w="1186996">
                  <a:extLst>
                    <a:ext uri="{9D8B030D-6E8A-4147-A177-3AD203B41FA5}">
                      <a16:colId xmlns:a16="http://schemas.microsoft.com/office/drawing/2014/main" val="2945047556"/>
                    </a:ext>
                  </a:extLst>
                </a:gridCol>
                <a:gridCol w="2329130">
                  <a:extLst>
                    <a:ext uri="{9D8B030D-6E8A-4147-A177-3AD203B41FA5}">
                      <a16:colId xmlns:a16="http://schemas.microsoft.com/office/drawing/2014/main" val="792679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Thought</a:t>
                      </a:r>
                      <a:r>
                        <a:rPr lang="en-US" b="0" baseline="0" dirty="0" smtClean="0"/>
                        <a:t> group marking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r>
                        <a:rPr lang="en-US" b="0" baseline="0" dirty="0" smtClean="0"/>
                        <a:t> (very weak)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 (very strong)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Peak syllable stress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2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Word Stress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822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Rhythm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231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4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set of activities: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Presenting </a:t>
            </a:r>
            <a:r>
              <a:rPr lang="en-US" sz="2800" dirty="0" smtClean="0"/>
              <a:t>relevant </a:t>
            </a:r>
            <a:r>
              <a:rPr lang="en-US" sz="2800" dirty="0" err="1" smtClean="0"/>
              <a:t>suprasegmental</a:t>
            </a:r>
            <a:r>
              <a:rPr lang="en-US" sz="2800" dirty="0" smtClean="0"/>
              <a:t> features with the Prosody Pyramid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Assessing Spoken Academic Discourse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Practice exercises: defining relevant features in model sentences and texts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Preparing a short oral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Presenting and peer assessment in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22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1137</TotalTime>
  <Words>568</Words>
  <Application>Microsoft Office PowerPoint</Application>
  <PresentationFormat>Широкоэкранный</PresentationFormat>
  <Paragraphs>126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Ретро</vt:lpstr>
      <vt:lpstr>Teaching Prosody of Public Speaking to Non-majors</vt:lpstr>
      <vt:lpstr>Why teach pronunciation to non-majors?</vt:lpstr>
      <vt:lpstr>Why is prosody important?</vt:lpstr>
      <vt:lpstr>Competences for oral presentations</vt:lpstr>
      <vt:lpstr>Challenges of pronunciation teaching</vt:lpstr>
      <vt:lpstr>The Prosody Pyramid, Gilbert J. B. (2008)</vt:lpstr>
      <vt:lpstr>Презентация PowerPoint</vt:lpstr>
      <vt:lpstr>Spoken academic discourse: a scoring sheet</vt:lpstr>
      <vt:lpstr>Proposed set of activities:</vt:lpstr>
      <vt:lpstr>Projected outcomes</vt:lpstr>
      <vt:lpstr>References</vt:lpstr>
      <vt:lpstr>Thank you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Pronunciation for public speaking</dc:title>
  <dc:creator>Windows User</dc:creator>
  <cp:lastModifiedBy>Windows User</cp:lastModifiedBy>
  <cp:revision>21</cp:revision>
  <dcterms:created xsi:type="dcterms:W3CDTF">2019-11-29T20:43:49Z</dcterms:created>
  <dcterms:modified xsi:type="dcterms:W3CDTF">2020-04-15T05:38:56Z</dcterms:modified>
</cp:coreProperties>
</file>