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395463"/>
          </a:xfrm>
        </p:spPr>
        <p:txBody>
          <a:bodyPr/>
          <a:lstStyle/>
          <a:p>
            <a:r>
              <a:rPr lang="ru-RU" sz="3600" dirty="0"/>
              <a:t>Гибридная природа «</a:t>
            </a:r>
            <a:r>
              <a:rPr lang="ru-RU" sz="3600" dirty="0" smtClean="0"/>
              <a:t>малой литературы» на </a:t>
            </a:r>
            <a:r>
              <a:rPr lang="ru-RU" sz="3600" dirty="0"/>
              <a:t>примере </a:t>
            </a:r>
            <a:r>
              <a:rPr lang="ru-RU" sz="3600" dirty="0" smtClean="0"/>
              <a:t>прозы маори второй </a:t>
            </a:r>
            <a:r>
              <a:rPr lang="ru-RU" sz="3600" dirty="0"/>
              <a:t>половины 20-го </a:t>
            </a:r>
            <a:r>
              <a:rPr lang="ru-RU" sz="3600" dirty="0" smtClean="0"/>
              <a:t>века, Новая Зеландия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7448872" cy="1219200"/>
          </a:xfrm>
        </p:spPr>
        <p:txBody>
          <a:bodyPr>
            <a:normAutofit/>
          </a:bodyPr>
          <a:lstStyle/>
          <a:p>
            <a:pPr algn="l"/>
            <a:r>
              <a:rPr lang="ru-RU" sz="1600" dirty="0" smtClean="0"/>
              <a:t>			</a:t>
            </a:r>
            <a:r>
              <a:rPr lang="ru-RU" sz="1600" dirty="0" smtClean="0"/>
              <a:t>	</a:t>
            </a:r>
            <a:r>
              <a:rPr lang="ru-RU" sz="1500" dirty="0" err="1" smtClean="0"/>
              <a:t>Кравинская</a:t>
            </a:r>
            <a:r>
              <a:rPr lang="ru-RU" sz="1500" dirty="0" smtClean="0"/>
              <a:t> </a:t>
            </a:r>
            <a:r>
              <a:rPr lang="ru-RU" sz="1500" dirty="0" smtClean="0"/>
              <a:t>Ю. Ю. 					</a:t>
            </a:r>
            <a:r>
              <a:rPr lang="ru-RU" sz="1500" dirty="0" smtClean="0"/>
              <a:t>	старший </a:t>
            </a:r>
            <a:r>
              <a:rPr lang="ru-RU" sz="1500" dirty="0" smtClean="0"/>
              <a:t>преподаватель </a:t>
            </a:r>
            <a:r>
              <a:rPr lang="ru-RU" sz="1500" dirty="0" smtClean="0"/>
              <a:t>кафедры 				иностранных языков </a:t>
            </a:r>
            <a:r>
              <a:rPr lang="ru-RU" sz="1500" dirty="0" smtClean="0"/>
              <a:t>№ 2 </a:t>
            </a:r>
            <a:endParaRPr lang="ru-RU" sz="1500" dirty="0"/>
          </a:p>
          <a:p>
            <a:pPr algn="l"/>
            <a:r>
              <a:rPr lang="ru-RU" sz="1500" dirty="0" smtClean="0"/>
              <a:t>	</a:t>
            </a:r>
            <a:r>
              <a:rPr lang="ru-RU" sz="1500" dirty="0" smtClean="0"/>
              <a:t>			ИИФ </a:t>
            </a:r>
            <a:r>
              <a:rPr lang="ru-RU" sz="1500" dirty="0" smtClean="0"/>
              <a:t>(СП) </a:t>
            </a:r>
            <a:r>
              <a:rPr lang="ru-RU" sz="1500" dirty="0" smtClean="0"/>
              <a:t>КФУ </a:t>
            </a:r>
            <a:r>
              <a:rPr lang="ru-RU" sz="1500" dirty="0" smtClean="0"/>
              <a:t>им. В. И. </a:t>
            </a:r>
            <a:r>
              <a:rPr lang="ru-RU" sz="1500" dirty="0" smtClean="0"/>
              <a:t>Вернадского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493990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ru-RU" sz="3600" dirty="0" smtClean="0"/>
              <a:t>Патриция </a:t>
            </a:r>
            <a:r>
              <a:rPr lang="ru-RU" sz="3600" dirty="0"/>
              <a:t>Грейс (</a:t>
            </a:r>
            <a:r>
              <a:rPr lang="ru-RU" sz="3600" dirty="0" smtClean="0"/>
              <a:t>1937-  )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Роман «</a:t>
            </a:r>
            <a:r>
              <a:rPr lang="ru-RU" dirty="0" err="1"/>
              <a:t>Potiki</a:t>
            </a:r>
            <a:r>
              <a:rPr lang="ru-RU" dirty="0"/>
              <a:t>» (1986, «</a:t>
            </a:r>
            <a:r>
              <a:rPr lang="ru-RU" dirty="0" err="1"/>
              <a:t>Потики</a:t>
            </a:r>
            <a:r>
              <a:rPr lang="ru-RU" dirty="0"/>
              <a:t>»   </a:t>
            </a:r>
            <a:r>
              <a:rPr lang="ru-RU" dirty="0" err="1"/>
              <a:t>маор</a:t>
            </a:r>
            <a:r>
              <a:rPr lang="ru-RU" dirty="0"/>
              <a:t>. дети, </a:t>
            </a:r>
            <a:r>
              <a:rPr lang="ru-RU" dirty="0" smtClean="0"/>
              <a:t>потомки</a:t>
            </a:r>
            <a:r>
              <a:rPr lang="ru-RU" dirty="0"/>
              <a:t>)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социально-бытовой конфликт на гибридной </a:t>
            </a:r>
            <a:r>
              <a:rPr lang="ru-RU" dirty="0" err="1"/>
              <a:t>постколониальной</a:t>
            </a:r>
            <a:r>
              <a:rPr lang="ru-RU" dirty="0"/>
              <a:t> почве - политическое противостояние между маори и потомками белых </a:t>
            </a:r>
            <a:r>
              <a:rPr lang="ru-RU" dirty="0" smtClean="0"/>
              <a:t>поселенцев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err="1" smtClean="0"/>
              <a:t>Полифоничность</a:t>
            </a:r>
            <a:r>
              <a:rPr lang="ru-RU" dirty="0" smtClean="0"/>
              <a:t> (повествование от </a:t>
            </a:r>
            <a:r>
              <a:rPr lang="ru-RU" dirty="0"/>
              <a:t>лица двух </a:t>
            </a:r>
            <a:r>
              <a:rPr lang="ru-RU" dirty="0" smtClean="0"/>
              <a:t>героев с вкраплениями воспоминаний членов </a:t>
            </a:r>
            <a:r>
              <a:rPr lang="ru-RU" dirty="0"/>
              <a:t>племени на встречах в ритуальном </a:t>
            </a:r>
            <a:r>
              <a:rPr lang="ru-RU" dirty="0" smtClean="0"/>
              <a:t>доме)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В</a:t>
            </a:r>
            <a:r>
              <a:rPr lang="ru-RU" dirty="0" smtClean="0"/>
              <a:t>дохновитель борьбы племени, </a:t>
            </a:r>
            <a:r>
              <a:rPr lang="ru-RU" dirty="0" err="1" smtClean="0"/>
              <a:t>Токо</a:t>
            </a:r>
            <a:r>
              <a:rPr lang="ru-RU" dirty="0" smtClean="0"/>
              <a:t>, - гибридизация образа мифологического </a:t>
            </a:r>
            <a:r>
              <a:rPr lang="ru-RU" dirty="0"/>
              <a:t>героя </a:t>
            </a:r>
            <a:r>
              <a:rPr lang="ru-RU" dirty="0" err="1"/>
              <a:t>Мауи</a:t>
            </a:r>
            <a:r>
              <a:rPr lang="ru-RU" dirty="0"/>
              <a:t> (</a:t>
            </a:r>
            <a:r>
              <a:rPr lang="ru-RU" dirty="0" err="1" smtClean="0"/>
              <a:t>Maui</a:t>
            </a:r>
            <a:r>
              <a:rPr lang="ru-RU" dirty="0" smtClean="0"/>
              <a:t>)и </a:t>
            </a:r>
            <a:r>
              <a:rPr lang="ru-RU" dirty="0" err="1"/>
              <a:t>Иисуа</a:t>
            </a:r>
            <a:r>
              <a:rPr lang="ru-RU" dirty="0"/>
              <a:t> </a:t>
            </a:r>
            <a:r>
              <a:rPr lang="ru-RU" dirty="0" smtClean="0"/>
              <a:t>Христа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562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err="1" smtClean="0"/>
              <a:t>Гибридность</a:t>
            </a:r>
            <a:r>
              <a:rPr lang="ru-RU" sz="3600" dirty="0" smtClean="0"/>
              <a:t> коллективного высказывания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Плотность </a:t>
            </a:r>
            <a:r>
              <a:rPr lang="ru-RU" dirty="0"/>
              <a:t>культурного пространства </a:t>
            </a:r>
            <a:r>
              <a:rPr lang="ru-RU" dirty="0" smtClean="0"/>
              <a:t>малой литературы порождает коллективное высказывание</a:t>
            </a:r>
          </a:p>
          <a:p>
            <a:r>
              <a:rPr lang="ru-RU" dirty="0" smtClean="0"/>
              <a:t>Положение автора – гибридное (участник и наблюдатель за межкультурным пространством)</a:t>
            </a:r>
          </a:p>
          <a:p>
            <a:pPr marL="0" indent="0">
              <a:buNone/>
            </a:pPr>
            <a:r>
              <a:rPr lang="en-US" dirty="0"/>
              <a:t>“in-between space” (</a:t>
            </a:r>
            <a:r>
              <a:rPr lang="ru-RU" dirty="0" err="1"/>
              <a:t>межпространство</a:t>
            </a:r>
            <a:r>
              <a:rPr lang="ru-RU" dirty="0" smtClean="0"/>
              <a:t>):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г</a:t>
            </a:r>
            <a:r>
              <a:rPr lang="ru-RU" dirty="0" smtClean="0"/>
              <a:t>ибридное пространство развития </a:t>
            </a:r>
            <a:r>
              <a:rPr lang="ru-RU" dirty="0" err="1" smtClean="0"/>
              <a:t>постколониальных</a:t>
            </a:r>
            <a:r>
              <a:rPr lang="ru-RU" dirty="0" smtClean="0"/>
              <a:t> культур,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о</a:t>
            </a:r>
            <a:r>
              <a:rPr lang="ru-RU" dirty="0" smtClean="0"/>
              <a:t>торванность от доколониальных корней,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на </a:t>
            </a:r>
            <a:r>
              <a:rPr lang="ru-RU" dirty="0"/>
              <a:t>границе </a:t>
            </a:r>
            <a:r>
              <a:rPr lang="ru-RU" dirty="0" smtClean="0"/>
              <a:t>культур </a:t>
            </a:r>
            <a:r>
              <a:rPr lang="ru-RU" dirty="0"/>
              <a:t>колонизатора и </a:t>
            </a:r>
            <a:r>
              <a:rPr lang="ru-RU" dirty="0" smtClean="0"/>
              <a:t>колонизированного.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6861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Сквозные образы и типичные герои </a:t>
            </a:r>
            <a:r>
              <a:rPr lang="ru-RU" sz="3600" dirty="0" err="1" smtClean="0"/>
              <a:t>маорийского</a:t>
            </a:r>
            <a:r>
              <a:rPr lang="ru-RU" sz="3600" dirty="0" smtClean="0"/>
              <a:t> ренессанса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герой-подросток – психологическая незрелость раскрывает </a:t>
            </a:r>
            <a:r>
              <a:rPr lang="ru-RU" dirty="0"/>
              <a:t>идентификационный кризис (Вити </a:t>
            </a:r>
            <a:r>
              <a:rPr lang="ru-RU" dirty="0" err="1"/>
              <a:t>Ихимаэра</a:t>
            </a:r>
            <a:r>
              <a:rPr lang="ru-RU" dirty="0"/>
              <a:t> «</a:t>
            </a:r>
            <a:r>
              <a:rPr lang="ru-RU" dirty="0" err="1"/>
              <a:t>Pounamu</a:t>
            </a:r>
            <a:r>
              <a:rPr lang="ru-RU" dirty="0"/>
              <a:t>, </a:t>
            </a:r>
            <a:r>
              <a:rPr lang="ru-RU" dirty="0" err="1"/>
              <a:t>Pounamu</a:t>
            </a:r>
            <a:r>
              <a:rPr lang="ru-RU" dirty="0"/>
              <a:t>» (1972), Алан </a:t>
            </a:r>
            <a:r>
              <a:rPr lang="ru-RU" dirty="0" err="1"/>
              <a:t>Дафф</a:t>
            </a:r>
            <a:r>
              <a:rPr lang="ru-RU" dirty="0"/>
              <a:t> «</a:t>
            </a:r>
            <a:r>
              <a:rPr lang="ru-RU" dirty="0" err="1"/>
              <a:t>Once</a:t>
            </a:r>
            <a:r>
              <a:rPr lang="ru-RU" dirty="0"/>
              <a:t> </a:t>
            </a:r>
            <a:r>
              <a:rPr lang="ru-RU" dirty="0" err="1"/>
              <a:t>were</a:t>
            </a:r>
            <a:r>
              <a:rPr lang="ru-RU" dirty="0"/>
              <a:t> </a:t>
            </a:r>
            <a:r>
              <a:rPr lang="ru-RU" dirty="0" err="1"/>
              <a:t>Warriors</a:t>
            </a:r>
            <a:r>
              <a:rPr lang="ru-RU" dirty="0"/>
              <a:t>» (1990</a:t>
            </a:r>
            <a:r>
              <a:rPr lang="ru-RU" dirty="0" smtClean="0"/>
              <a:t>))</a:t>
            </a:r>
          </a:p>
          <a:p>
            <a:r>
              <a:rPr lang="ru-RU" dirty="0" smtClean="0"/>
              <a:t>женщина-хранительница </a:t>
            </a:r>
            <a:r>
              <a:rPr lang="ru-RU" dirty="0"/>
              <a:t>семейного </a:t>
            </a:r>
            <a:r>
              <a:rPr lang="ru-RU" dirty="0" smtClean="0"/>
              <a:t>очага – рефлексивный путь восстановления истинной истории маори(Вити </a:t>
            </a:r>
            <a:r>
              <a:rPr lang="ru-RU" dirty="0" err="1"/>
              <a:t>Ихимаэра</a:t>
            </a:r>
            <a:r>
              <a:rPr lang="ru-RU" dirty="0"/>
              <a:t> «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Matriarch</a:t>
            </a:r>
            <a:r>
              <a:rPr lang="ru-RU" dirty="0"/>
              <a:t>» (1986), Патриция Грейс «</a:t>
            </a:r>
            <a:r>
              <a:rPr lang="ru-RU" dirty="0" err="1"/>
              <a:t>Potiki</a:t>
            </a:r>
            <a:r>
              <a:rPr lang="ru-RU" dirty="0"/>
              <a:t>» (1986</a:t>
            </a:r>
            <a:r>
              <a:rPr lang="ru-RU" dirty="0" smtClean="0"/>
              <a:t>))</a:t>
            </a:r>
          </a:p>
          <a:p>
            <a:r>
              <a:rPr lang="ru-RU" dirty="0"/>
              <a:t>потомок смешанных </a:t>
            </a:r>
            <a:r>
              <a:rPr lang="ru-RU" dirty="0" smtClean="0"/>
              <a:t>браков – «Другой», </a:t>
            </a:r>
            <a:r>
              <a:rPr lang="ru-RU" dirty="0"/>
              <a:t>который не </a:t>
            </a:r>
            <a:r>
              <a:rPr lang="ru-RU" dirty="0" smtClean="0"/>
              <a:t>принадлежит ни </a:t>
            </a:r>
            <a:r>
              <a:rPr lang="ru-RU" dirty="0"/>
              <a:t>в </a:t>
            </a:r>
            <a:r>
              <a:rPr lang="ru-RU" dirty="0" smtClean="0"/>
              <a:t>одному </a:t>
            </a:r>
            <a:r>
              <a:rPr lang="ru-RU" dirty="0"/>
              <a:t>из культурных </a:t>
            </a:r>
            <a:r>
              <a:rPr lang="ru-RU" dirty="0" smtClean="0"/>
              <a:t>пространств(</a:t>
            </a:r>
            <a:r>
              <a:rPr lang="ru-RU" dirty="0" err="1" smtClean="0"/>
              <a:t>Кери</a:t>
            </a:r>
            <a:r>
              <a:rPr lang="ru-RU" dirty="0" smtClean="0"/>
              <a:t> </a:t>
            </a:r>
            <a:r>
              <a:rPr lang="ru-RU" dirty="0" err="1"/>
              <a:t>Хьюм</a:t>
            </a:r>
            <a:r>
              <a:rPr lang="ru-RU" dirty="0"/>
              <a:t> «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Bone</a:t>
            </a:r>
            <a:r>
              <a:rPr lang="ru-RU" dirty="0"/>
              <a:t> </a:t>
            </a:r>
            <a:r>
              <a:rPr lang="ru-RU" dirty="0" err="1"/>
              <a:t>People</a:t>
            </a:r>
            <a:r>
              <a:rPr lang="ru-RU" dirty="0"/>
              <a:t>» (1985), Вити </a:t>
            </a:r>
            <a:r>
              <a:rPr lang="ru-RU" dirty="0" err="1"/>
              <a:t>Ихимаэра</a:t>
            </a:r>
            <a:r>
              <a:rPr lang="ru-RU" dirty="0"/>
              <a:t> «</a:t>
            </a:r>
            <a:r>
              <a:rPr lang="ru-RU" dirty="0" err="1"/>
              <a:t>Tangi</a:t>
            </a:r>
            <a:r>
              <a:rPr lang="ru-RU" dirty="0"/>
              <a:t>» (1973))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9736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Литература маори – малая внутри литературы Новой Зеландии и имеет гибридную природу:</a:t>
            </a:r>
          </a:p>
          <a:p>
            <a:r>
              <a:rPr lang="ru-RU" dirty="0" smtClean="0"/>
              <a:t>Национальная </a:t>
            </a:r>
            <a:r>
              <a:rPr lang="ru-RU" dirty="0"/>
              <a:t>идентичность </a:t>
            </a:r>
            <a:r>
              <a:rPr lang="ru-RU" dirty="0" smtClean="0"/>
              <a:t>маори – </a:t>
            </a:r>
            <a:r>
              <a:rPr lang="ru-RU" dirty="0" err="1" smtClean="0"/>
              <a:t>гибридна</a:t>
            </a:r>
            <a:r>
              <a:rPr lang="ru-RU" dirty="0" smtClean="0"/>
              <a:t> как результат </a:t>
            </a:r>
            <a:r>
              <a:rPr lang="ru-RU" dirty="0"/>
              <a:t>влияния </a:t>
            </a:r>
            <a:r>
              <a:rPr lang="ru-RU" dirty="0" smtClean="0"/>
              <a:t>культуры </a:t>
            </a:r>
            <a:r>
              <a:rPr lang="ru-RU" dirty="0"/>
              <a:t>колонизаторов, </a:t>
            </a:r>
            <a:r>
              <a:rPr lang="ru-RU" dirty="0" smtClean="0"/>
              <a:t>довлеющей над </a:t>
            </a:r>
            <a:r>
              <a:rPr lang="ru-RU" dirty="0"/>
              <a:t>колонизированной культурой коренного </a:t>
            </a:r>
            <a:r>
              <a:rPr lang="ru-RU" dirty="0" smtClean="0"/>
              <a:t>этноса.</a:t>
            </a:r>
          </a:p>
          <a:p>
            <a:r>
              <a:rPr lang="ru-RU" dirty="0"/>
              <a:t>Процесс </a:t>
            </a:r>
            <a:r>
              <a:rPr lang="ru-RU" dirty="0" smtClean="0"/>
              <a:t>гибридизации </a:t>
            </a:r>
            <a:r>
              <a:rPr lang="ru-RU" dirty="0"/>
              <a:t>национальной </a:t>
            </a:r>
            <a:r>
              <a:rPr lang="ru-RU" dirty="0" smtClean="0"/>
              <a:t>идентичности маори не окончен, так как этнос находятся под влиянием культуры новозеландского переселенческого большинства.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1843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Влияние глобализации на национальные литературы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Размывание границ национальных литератур</a:t>
            </a:r>
          </a:p>
          <a:p>
            <a:r>
              <a:rPr lang="ru-RU" dirty="0" smtClean="0"/>
              <a:t>Географический и лингвистический факторы более не эффективны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Примеры гетерогенных процессов: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Объединение национальных литератур </a:t>
            </a:r>
            <a:r>
              <a:rPr lang="ru-RU" dirty="0" smtClean="0"/>
              <a:t>единым лингвистическим фактором </a:t>
            </a:r>
            <a:r>
              <a:rPr lang="ru-RU" dirty="0" smtClean="0"/>
              <a:t>(англоязычные, русскоязычные, </a:t>
            </a:r>
            <a:r>
              <a:rPr lang="ru-RU" dirty="0" err="1" smtClean="0"/>
              <a:t>франкофонные</a:t>
            </a:r>
            <a:r>
              <a:rPr lang="ru-RU" dirty="0" smtClean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Межнациональные явления внутри литературы (иммигрантская литература, творчество </a:t>
            </a:r>
            <a:r>
              <a:rPr lang="ru-RU" dirty="0" smtClean="0"/>
              <a:t>автохтонных авторов)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01223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sz="3600" dirty="0" smtClean="0"/>
              <a:t>Малая литература. Генезис термина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/>
          <a:lstStyle/>
          <a:p>
            <a:r>
              <a:rPr lang="ru-RU" dirty="0" smtClean="0"/>
              <a:t>Жиль </a:t>
            </a:r>
            <a:r>
              <a:rPr lang="ru-RU" dirty="0" err="1" smtClean="0"/>
              <a:t>Делез</a:t>
            </a:r>
            <a:r>
              <a:rPr lang="ru-RU" dirty="0" smtClean="0"/>
              <a:t>, Феликс </a:t>
            </a:r>
            <a:r>
              <a:rPr lang="ru-RU" dirty="0" err="1" smtClean="0"/>
              <a:t>Гваттари</a:t>
            </a:r>
            <a:r>
              <a:rPr lang="ru-RU" dirty="0" smtClean="0"/>
              <a:t> «Кафка: за малую литературу» (1975)</a:t>
            </a:r>
          </a:p>
          <a:p>
            <a:r>
              <a:rPr lang="ru-RU" dirty="0" smtClean="0"/>
              <a:t>«это </a:t>
            </a:r>
            <a:r>
              <a:rPr lang="ru-RU" dirty="0"/>
              <a:t>не литература малого языка; скорее она – то, что меньшинство делает внутри большого языка</a:t>
            </a:r>
            <a:r>
              <a:rPr lang="ru-RU" dirty="0" smtClean="0"/>
              <a:t>»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Характеристики малой литературы: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err="1" smtClean="0"/>
              <a:t>детерриторизация</a:t>
            </a:r>
            <a:r>
              <a:rPr lang="ru-RU" dirty="0" smtClean="0"/>
              <a:t> </a:t>
            </a:r>
            <a:r>
              <a:rPr lang="ru-RU" dirty="0"/>
              <a:t>языка</a:t>
            </a:r>
            <a:r>
              <a:rPr lang="ru-RU" dirty="0" smtClean="0"/>
              <a:t>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 </a:t>
            </a:r>
            <a:r>
              <a:rPr lang="ru-RU" dirty="0"/>
              <a:t>подключение индивидуального </a:t>
            </a:r>
            <a:r>
              <a:rPr lang="ru-RU" dirty="0" smtClean="0"/>
              <a:t>непосредственно </a:t>
            </a:r>
            <a:r>
              <a:rPr lang="ru-RU" dirty="0" smtClean="0"/>
              <a:t>к политическому</a:t>
            </a:r>
            <a:r>
              <a:rPr lang="ru-RU" dirty="0"/>
              <a:t>,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коллективная </a:t>
            </a:r>
            <a:r>
              <a:rPr lang="ru-RU" dirty="0"/>
              <a:t>сборка </a:t>
            </a:r>
            <a:r>
              <a:rPr lang="ru-RU" dirty="0" smtClean="0"/>
              <a:t>высказывания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4157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Поставленные задачи и актуальность исследования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Задачи:</a:t>
            </a:r>
          </a:p>
          <a:p>
            <a:r>
              <a:rPr lang="ru-RU" dirty="0"/>
              <a:t>обосновать применение термина «малая литература» </a:t>
            </a:r>
            <a:r>
              <a:rPr lang="ru-RU" dirty="0" smtClean="0"/>
              <a:t>к </a:t>
            </a:r>
            <a:r>
              <a:rPr lang="ru-RU" dirty="0"/>
              <a:t>творчеству маори, </a:t>
            </a:r>
            <a:endParaRPr lang="ru-RU" dirty="0" smtClean="0"/>
          </a:p>
          <a:p>
            <a:r>
              <a:rPr lang="ru-RU" dirty="0" smtClean="0"/>
              <a:t>раскрыть </a:t>
            </a:r>
            <a:r>
              <a:rPr lang="ru-RU" dirty="0"/>
              <a:t>гибридную природу изучаемой «малой литературы» периода </a:t>
            </a:r>
            <a:r>
              <a:rPr lang="ru-RU" dirty="0" err="1"/>
              <a:t>маорийского</a:t>
            </a:r>
            <a:r>
              <a:rPr lang="ru-RU" dirty="0"/>
              <a:t> ренессанса (</a:t>
            </a:r>
            <a:r>
              <a:rPr lang="ru-RU" dirty="0" smtClean="0"/>
              <a:t>1970-2000).</a:t>
            </a:r>
          </a:p>
          <a:p>
            <a:pPr marL="0" indent="0">
              <a:buNone/>
            </a:pPr>
            <a:r>
              <a:rPr lang="ru-RU" dirty="0" smtClean="0"/>
              <a:t>Актуальность:</a:t>
            </a:r>
          </a:p>
          <a:p>
            <a:pPr marL="0" indent="0">
              <a:buNone/>
            </a:pPr>
            <a:r>
              <a:rPr lang="ru-RU" dirty="0" smtClean="0"/>
              <a:t>Выявление </a:t>
            </a:r>
            <a:r>
              <a:rPr lang="ru-RU" dirty="0"/>
              <a:t>метаязыковых связей между творчеством авторов-маори с новозеландской литературой играет существенную роль </a:t>
            </a:r>
            <a:r>
              <a:rPr lang="ru-RU" dirty="0" smtClean="0"/>
              <a:t>в исследовании </a:t>
            </a:r>
            <a:r>
              <a:rPr lang="ru-RU" dirty="0"/>
              <a:t>презентации национальной идентичности в произведениях представителей </a:t>
            </a:r>
            <a:r>
              <a:rPr lang="ru-RU" dirty="0" err="1"/>
              <a:t>маорийского</a:t>
            </a:r>
            <a:r>
              <a:rPr lang="ru-RU" dirty="0"/>
              <a:t> </a:t>
            </a:r>
            <a:r>
              <a:rPr lang="ru-RU" dirty="0" smtClean="0"/>
              <a:t>ренессанса.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0203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Литература маори как пример малой литературы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Развитие двух англоязычных нарративов внутри новозеландской литературы: маори (коренное население) и </a:t>
            </a:r>
            <a:r>
              <a:rPr lang="ru-RU" dirty="0" err="1" smtClean="0"/>
              <a:t>пакеха</a:t>
            </a:r>
            <a:r>
              <a:rPr lang="ru-RU" dirty="0"/>
              <a:t> </a:t>
            </a:r>
            <a:r>
              <a:rPr lang="ru-RU" dirty="0" smtClean="0"/>
              <a:t>(потомки переселенцев британского происхождения)</a:t>
            </a:r>
          </a:p>
          <a:p>
            <a:r>
              <a:rPr lang="ru-RU" dirty="0" err="1" smtClean="0"/>
              <a:t>Маорийский</a:t>
            </a:r>
            <a:r>
              <a:rPr lang="ru-RU" dirty="0" smtClean="0"/>
              <a:t> ренессанс (1970-2000) – культурный подъем на фоне политической борьбы за национальное самоопределение</a:t>
            </a:r>
          </a:p>
          <a:p>
            <a:r>
              <a:rPr lang="ru-RU" dirty="0" smtClean="0"/>
              <a:t>Обращение к доколониальным культурным корням и текстам переселенческой Новой Зеландии на фоне влияния европейских культурных паттернов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746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err="1" smtClean="0"/>
              <a:t>Гибридность</a:t>
            </a:r>
            <a:r>
              <a:rPr lang="ru-RU" sz="3600" dirty="0" smtClean="0"/>
              <a:t> </a:t>
            </a:r>
            <a:r>
              <a:rPr lang="ru-RU" sz="3600" dirty="0"/>
              <a:t>как осевой </a:t>
            </a:r>
            <a:r>
              <a:rPr lang="ru-RU" sz="3600" dirty="0" smtClean="0"/>
              <a:t>концепт </a:t>
            </a:r>
            <a:r>
              <a:rPr lang="ru-RU" sz="3600" dirty="0" err="1" smtClean="0"/>
              <a:t>постколониалного</a:t>
            </a:r>
            <a:r>
              <a:rPr lang="ru-RU" sz="3600" dirty="0" smtClean="0"/>
              <a:t> </a:t>
            </a:r>
            <a:r>
              <a:rPr lang="ru-RU" sz="3600" dirty="0"/>
              <a:t>пространства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Хоми</a:t>
            </a:r>
            <a:r>
              <a:rPr lang="ru-RU" dirty="0" smtClean="0"/>
              <a:t> К. </a:t>
            </a:r>
            <a:r>
              <a:rPr lang="ru-RU" dirty="0" err="1" smtClean="0"/>
              <a:t>Бхабха</a:t>
            </a:r>
            <a:r>
              <a:rPr lang="ru-RU" dirty="0" smtClean="0"/>
              <a:t> «Локализация культуры» (1994)</a:t>
            </a:r>
          </a:p>
          <a:p>
            <a:r>
              <a:rPr lang="ru-RU" dirty="0"/>
              <a:t>результат многолетнего замещения культуры колонизированного культурой </a:t>
            </a:r>
            <a:r>
              <a:rPr lang="ru-RU" dirty="0" smtClean="0"/>
              <a:t>колонизатора </a:t>
            </a:r>
          </a:p>
          <a:p>
            <a:r>
              <a:rPr lang="ru-RU" dirty="0" smtClean="0"/>
              <a:t>расщепление идентичности </a:t>
            </a:r>
            <a:r>
              <a:rPr lang="ru-RU" dirty="0"/>
              <a:t>участников </a:t>
            </a:r>
            <a:r>
              <a:rPr lang="ru-RU" dirty="0" smtClean="0"/>
              <a:t>процесса – гибридная национальная идентичность маори</a:t>
            </a:r>
          </a:p>
          <a:p>
            <a:pPr marL="0" indent="0">
              <a:buNone/>
            </a:pPr>
            <a:r>
              <a:rPr lang="ru-RU" dirty="0" err="1"/>
              <a:t>гибридность</a:t>
            </a:r>
            <a:r>
              <a:rPr lang="ru-RU" dirty="0"/>
              <a:t> </a:t>
            </a:r>
            <a:r>
              <a:rPr lang="ru-RU" dirty="0" smtClean="0"/>
              <a:t>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 </a:t>
            </a:r>
            <a:r>
              <a:rPr lang="ru-RU" dirty="0"/>
              <a:t>идентификационное состояние и процесс,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внутри </a:t>
            </a:r>
            <a:r>
              <a:rPr lang="ru-RU" dirty="0"/>
              <a:t>бинарной оппозиции </a:t>
            </a:r>
            <a:r>
              <a:rPr lang="ru-RU" dirty="0" smtClean="0"/>
              <a:t>колонизатор-колонизированный,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признаки </a:t>
            </a:r>
            <a:r>
              <a:rPr lang="ru-RU" dirty="0"/>
              <a:t>обеих культур во всех формах ее </a:t>
            </a:r>
            <a:r>
              <a:rPr lang="ru-RU" dirty="0" smtClean="0"/>
              <a:t>презентации.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258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err="1" smtClean="0"/>
              <a:t>Детерриторизация</a:t>
            </a:r>
            <a:r>
              <a:rPr lang="ru-RU" sz="3600" dirty="0" smtClean="0"/>
              <a:t> языка как осознанный выбор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невозможность писать на родном языке </a:t>
            </a:r>
            <a:r>
              <a:rPr lang="ru-RU" dirty="0" smtClean="0"/>
              <a:t>преодолима стремлением </a:t>
            </a:r>
            <a:r>
              <a:rPr lang="ru-RU" dirty="0"/>
              <a:t>выразить национальную идею </a:t>
            </a:r>
            <a:r>
              <a:rPr lang="ru-RU" dirty="0" err="1"/>
              <a:t>нарратологически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/>
              <a:t>культурная </a:t>
            </a:r>
            <a:r>
              <a:rPr lang="ru-RU" dirty="0" err="1"/>
              <a:t>гибридность</a:t>
            </a:r>
            <a:r>
              <a:rPr lang="ru-RU" dirty="0"/>
              <a:t>  - условия для </a:t>
            </a:r>
            <a:r>
              <a:rPr lang="ru-RU" dirty="0" err="1"/>
              <a:t>реинтерпретации</a:t>
            </a:r>
            <a:r>
              <a:rPr lang="ru-RU" dirty="0"/>
              <a:t> пространства метрополии в дискурсивное поле колонизированного </a:t>
            </a:r>
          </a:p>
          <a:p>
            <a:pPr marL="0" indent="0">
              <a:buNone/>
            </a:pPr>
            <a:r>
              <a:rPr lang="ru-RU" dirty="0" smtClean="0"/>
              <a:t>Английский как язык-посредник: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подтверждение </a:t>
            </a:r>
            <a:r>
              <a:rPr lang="ru-RU" dirty="0" err="1" smtClean="0"/>
              <a:t>гибридности</a:t>
            </a:r>
            <a:r>
              <a:rPr lang="ru-RU" dirty="0" smtClean="0"/>
              <a:t> идентичности маори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err="1" smtClean="0"/>
              <a:t>нарратологический</a:t>
            </a:r>
            <a:r>
              <a:rPr lang="ru-RU" dirty="0" smtClean="0"/>
              <a:t> инструмент презентации современного мира маори </a:t>
            </a:r>
            <a:r>
              <a:rPr lang="ru-RU" dirty="0" err="1" smtClean="0"/>
              <a:t>гибридизированного</a:t>
            </a:r>
            <a:r>
              <a:rPr lang="ru-RU" dirty="0" smtClean="0"/>
              <a:t> колониальным дискурсом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0621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ru-RU" sz="3600" dirty="0" smtClean="0"/>
              <a:t>Вити </a:t>
            </a:r>
            <a:r>
              <a:rPr lang="ru-RU" sz="3600" dirty="0" err="1" smtClean="0"/>
              <a:t>Тамэ</a:t>
            </a:r>
            <a:r>
              <a:rPr lang="ru-RU" sz="3600" dirty="0" smtClean="0"/>
              <a:t> </a:t>
            </a:r>
            <a:r>
              <a:rPr lang="ru-RU" sz="3600" dirty="0" err="1" smtClean="0"/>
              <a:t>Ихимаэра</a:t>
            </a:r>
            <a:r>
              <a:rPr lang="ru-RU" sz="3600" dirty="0" smtClean="0"/>
              <a:t> (1944-  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Англоязычная презентация гибридизации идентичности маори: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деревня </a:t>
            </a:r>
            <a:r>
              <a:rPr lang="ru-RU" dirty="0" err="1"/>
              <a:t>Вайтуи</a:t>
            </a:r>
            <a:r>
              <a:rPr lang="ru-RU" dirty="0"/>
              <a:t> (</a:t>
            </a:r>
            <a:r>
              <a:rPr lang="en-US" dirty="0" err="1"/>
              <a:t>Waituhi</a:t>
            </a:r>
            <a:r>
              <a:rPr lang="en-US" dirty="0" smtClean="0"/>
              <a:t>)</a:t>
            </a:r>
            <a:r>
              <a:rPr lang="ru-RU" dirty="0" smtClean="0"/>
              <a:t> – образ покинутого дома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 </a:t>
            </a:r>
            <a:r>
              <a:rPr lang="ru-RU" dirty="0" smtClean="0"/>
              <a:t>ритуальный дом </a:t>
            </a:r>
            <a:r>
              <a:rPr lang="ru-RU" dirty="0" err="1"/>
              <a:t>Ронгопай</a:t>
            </a:r>
            <a:r>
              <a:rPr lang="ru-RU" dirty="0"/>
              <a:t> (</a:t>
            </a:r>
            <a:r>
              <a:rPr lang="en-US" dirty="0" err="1"/>
              <a:t>Rongopai</a:t>
            </a:r>
            <a:r>
              <a:rPr lang="en-US" dirty="0" smtClean="0"/>
              <a:t>)</a:t>
            </a:r>
            <a:r>
              <a:rPr lang="ru-RU" dirty="0" smtClean="0"/>
              <a:t> – переплетение доколониальной и колонизаторской культуры в творчестве </a:t>
            </a:r>
            <a:r>
              <a:rPr lang="ru-RU" dirty="0" err="1" smtClean="0"/>
              <a:t>маорийских</a:t>
            </a:r>
            <a:r>
              <a:rPr lang="ru-RU" dirty="0" smtClean="0"/>
              <a:t> резчиков</a:t>
            </a:r>
          </a:p>
          <a:p>
            <a:pPr marL="0" indent="0">
              <a:buNone/>
            </a:pPr>
            <a:r>
              <a:rPr lang="ru-RU" dirty="0" smtClean="0"/>
              <a:t>Роман </a:t>
            </a:r>
            <a:r>
              <a:rPr lang="en-US" dirty="0"/>
              <a:t>«The </a:t>
            </a:r>
            <a:r>
              <a:rPr lang="en-US" dirty="0" err="1"/>
              <a:t>Matriach</a:t>
            </a:r>
            <a:r>
              <a:rPr lang="en-US" dirty="0"/>
              <a:t>» (</a:t>
            </a:r>
            <a:r>
              <a:rPr lang="en-US" dirty="0" smtClean="0"/>
              <a:t>1986</a:t>
            </a:r>
            <a:r>
              <a:rPr lang="ru-RU" dirty="0" smtClean="0"/>
              <a:t>): </a:t>
            </a:r>
            <a:r>
              <a:rPr lang="ru-RU" dirty="0" err="1" smtClean="0"/>
              <a:t>детерриторизация</a:t>
            </a:r>
            <a:r>
              <a:rPr lang="ru-RU" dirty="0" smtClean="0"/>
              <a:t> английского - картина </a:t>
            </a:r>
            <a:r>
              <a:rPr lang="ru-RU" dirty="0" err="1" smtClean="0"/>
              <a:t>интертекстуального</a:t>
            </a:r>
            <a:r>
              <a:rPr lang="ru-RU" dirty="0" smtClean="0"/>
              <a:t> смешения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мифология маори,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библейские </a:t>
            </a:r>
            <a:r>
              <a:rPr lang="ru-RU" dirty="0"/>
              <a:t>мотивы, 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колониальная история </a:t>
            </a:r>
            <a:r>
              <a:rPr lang="ru-RU" dirty="0"/>
              <a:t>Новой </a:t>
            </a:r>
            <a:r>
              <a:rPr lang="ru-RU" dirty="0" smtClean="0"/>
              <a:t>Зеландии,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итальянское возрождение,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музыка </a:t>
            </a:r>
            <a:r>
              <a:rPr lang="ru-RU" dirty="0"/>
              <a:t>итальянского композитора Дж. Верди.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6533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Политичность нарратива национального самосознания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Тесное творческое пространство малой литературы несет </a:t>
            </a:r>
            <a:r>
              <a:rPr lang="ru-RU" dirty="0"/>
              <a:t>в себе революционный призыв</a:t>
            </a:r>
          </a:p>
          <a:p>
            <a:pPr marL="0" indent="0">
              <a:buNone/>
            </a:pPr>
            <a:r>
              <a:rPr lang="ru-RU" dirty="0" err="1" smtClean="0"/>
              <a:t>Маорийский</a:t>
            </a:r>
            <a:r>
              <a:rPr lang="ru-RU" dirty="0" smtClean="0"/>
              <a:t> ренессанс: –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err="1" smtClean="0"/>
              <a:t>нарратологическая</a:t>
            </a:r>
            <a:r>
              <a:rPr lang="ru-RU" dirty="0" smtClean="0"/>
              <a:t> презентация национального самосознания,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попытка </a:t>
            </a:r>
            <a:r>
              <a:rPr lang="ru-RU" dirty="0"/>
              <a:t>сочленить </a:t>
            </a:r>
            <a:r>
              <a:rPr lang="ru-RU" dirty="0" smtClean="0"/>
              <a:t>прошлое </a:t>
            </a:r>
            <a:r>
              <a:rPr lang="ru-RU" dirty="0"/>
              <a:t>с настоящим и будущим, </a:t>
            </a:r>
            <a:r>
              <a:rPr lang="ru-RU" dirty="0" smtClean="0"/>
              <a:t>как часть общей </a:t>
            </a:r>
            <a:r>
              <a:rPr lang="ru-RU" dirty="0"/>
              <a:t>картины </a:t>
            </a:r>
            <a:r>
              <a:rPr lang="ru-RU" dirty="0" smtClean="0"/>
              <a:t>мира,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политический подтекст нарратива конфликта.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85892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351</TotalTime>
  <Words>712</Words>
  <Application>Microsoft Office PowerPoint</Application>
  <PresentationFormat>Экран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Исполнительная</vt:lpstr>
      <vt:lpstr>Гибридная природа «малой литературы» на примере прозы маори второй половины 20-го века, Новая Зеландия</vt:lpstr>
      <vt:lpstr>Влияние глобализации на национальные литературы</vt:lpstr>
      <vt:lpstr>Малая литература. Генезис термина</vt:lpstr>
      <vt:lpstr>Поставленные задачи и актуальность исследования</vt:lpstr>
      <vt:lpstr>Литература маори как пример малой литературы</vt:lpstr>
      <vt:lpstr>Гибридность как осевой концепт постколониалного пространства</vt:lpstr>
      <vt:lpstr>Детерриторизация языка как осознанный выбор</vt:lpstr>
      <vt:lpstr>Вити Тамэ Ихимаэра (1944-  )</vt:lpstr>
      <vt:lpstr>Политичность нарратива национального самосознания</vt:lpstr>
      <vt:lpstr>Патриция Грейс (1937-  ) </vt:lpstr>
      <vt:lpstr>Гибридность коллективного высказывания</vt:lpstr>
      <vt:lpstr>Сквозные образы и типичные герои маорийского ренессанса</vt:lpstr>
      <vt:lpstr>Выводы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Гибридная природа «малых литератур» на примере литературы Новой Зеландии второй половины 20-го века</dc:title>
  <dc:creator>Biostar</dc:creator>
  <cp:lastModifiedBy>Biostar</cp:lastModifiedBy>
  <cp:revision>23</cp:revision>
  <dcterms:created xsi:type="dcterms:W3CDTF">2020-04-13T06:34:57Z</dcterms:created>
  <dcterms:modified xsi:type="dcterms:W3CDTF">2020-04-14T17:02:49Z</dcterms:modified>
</cp:coreProperties>
</file>