
<file path=[Content_Types].xml><?xml version="1.0" encoding="utf-8"?>
<Types xmlns="http://schemas.openxmlformats.org/package/2006/content-types">
  <Default Extension="gif" ContentType="image/gi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72" r:id="rId3"/>
    <p:sldId id="258" r:id="rId4"/>
    <p:sldId id="259" r:id="rId5"/>
    <p:sldId id="260" r:id="rId6"/>
    <p:sldId id="261" r:id="rId7"/>
    <p:sldId id="262" r:id="rId8"/>
    <p:sldId id="263" r:id="rId9"/>
    <p:sldId id="266" r:id="rId10"/>
    <p:sldId id="267" r:id="rId11"/>
    <p:sldId id="268" r:id="rId12"/>
    <p:sldId id="269" r:id="rId13"/>
    <p:sldId id="264" r:id="rId14"/>
    <p:sldId id="265" r:id="rId15"/>
    <p:sldId id="270" r:id="rId16"/>
    <p:sldId id="271"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79" autoAdjust="0"/>
    <p:restoredTop sz="94660"/>
  </p:normalViewPr>
  <p:slideViewPr>
    <p:cSldViewPr snapToGrid="0">
      <p:cViewPr>
        <p:scale>
          <a:sx n="50" d="100"/>
          <a:sy n="50" d="100"/>
        </p:scale>
        <p:origin x="1506" y="4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ru-RU"/>
              <a:t>Образец заголовка</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lvl1pPr algn="l">
              <a:defRPr/>
            </a:lvl1pPr>
          </a:lstStyle>
          <a:p>
            <a:fld id="{A2021701-4A91-4D5A-949F-6637F3458191}" type="datetimeFigureOut">
              <a:rPr lang="ru-RU" smtClean="0"/>
              <a:t>15.04.2020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07A6C58-BF06-4246-B0A5-5CE13115121D}" type="slidenum">
              <a:rPr lang="ru-RU" smtClean="0"/>
              <a:t>‹#›</a:t>
            </a:fld>
            <a:endParaRPr lang="ru-RU"/>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92915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A2021701-4A91-4D5A-949F-6637F3458191}" type="datetimeFigureOut">
              <a:rPr lang="ru-RU" smtClean="0"/>
              <a:t>15.04.2020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07A6C58-BF06-4246-B0A5-5CE13115121D}" type="slidenum">
              <a:rPr lang="ru-RU" smtClean="0"/>
              <a:t>‹#›</a:t>
            </a:fld>
            <a:endParaRPr lang="ru-RU"/>
          </a:p>
        </p:txBody>
      </p:sp>
    </p:spTree>
    <p:extLst>
      <p:ext uri="{BB962C8B-B14F-4D97-AF65-F5344CB8AC3E}">
        <p14:creationId xmlns:p14="http://schemas.microsoft.com/office/powerpoint/2010/main" val="26882394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ru-RU"/>
              <a:t>Образец заголовка</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A2021701-4A91-4D5A-949F-6637F3458191}" type="datetimeFigureOut">
              <a:rPr lang="ru-RU" smtClean="0"/>
              <a:t>15.04.2020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07A6C58-BF06-4246-B0A5-5CE13115121D}" type="slidenum">
              <a:rPr lang="ru-RU" smtClean="0"/>
              <a:t>‹#›</a:t>
            </a:fld>
            <a:endParaRPr lang="ru-RU"/>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36606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A2021701-4A91-4D5A-949F-6637F3458191}" type="datetimeFigureOut">
              <a:rPr lang="ru-RU" smtClean="0"/>
              <a:t>15.04.2020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07A6C58-BF06-4246-B0A5-5CE13115121D}" type="slidenum">
              <a:rPr lang="ru-RU" smtClean="0"/>
              <a:t>‹#›</a:t>
            </a:fld>
            <a:endParaRPr lang="ru-RU"/>
          </a:p>
        </p:txBody>
      </p:sp>
    </p:spTree>
    <p:extLst>
      <p:ext uri="{BB962C8B-B14F-4D97-AF65-F5344CB8AC3E}">
        <p14:creationId xmlns:p14="http://schemas.microsoft.com/office/powerpoint/2010/main" val="26062423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ru-RU"/>
              <a:t>Образец заголовка</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A2021701-4A91-4D5A-949F-6637F3458191}" type="datetimeFigureOut">
              <a:rPr lang="ru-RU" smtClean="0"/>
              <a:t>15.04.2020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07A6C58-BF06-4246-B0A5-5CE13115121D}" type="slidenum">
              <a:rPr lang="ru-RU" smtClean="0"/>
              <a:t>‹#›</a:t>
            </a:fld>
            <a:endParaRPr lang="ru-RU"/>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30459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ru-RU"/>
              <a:t>Образец заголовка</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A2021701-4A91-4D5A-949F-6637F3458191}" type="datetimeFigureOut">
              <a:rPr lang="ru-RU" smtClean="0"/>
              <a:t>15.04.2020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07A6C58-BF06-4246-B0A5-5CE13115121D}" type="slidenum">
              <a:rPr lang="ru-RU" smtClean="0"/>
              <a:t>‹#›</a:t>
            </a:fld>
            <a:endParaRPr lang="ru-RU"/>
          </a:p>
        </p:txBody>
      </p:sp>
    </p:spTree>
    <p:extLst>
      <p:ext uri="{BB962C8B-B14F-4D97-AF65-F5344CB8AC3E}">
        <p14:creationId xmlns:p14="http://schemas.microsoft.com/office/powerpoint/2010/main" val="41255445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a:t>Образец заголовка</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024128" y="2967788"/>
            <a:ext cx="4754880" cy="334157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ru-RU"/>
              <a:t>Образец текста</a:t>
            </a:r>
          </a:p>
        </p:txBody>
      </p:sp>
      <p:sp>
        <p:nvSpPr>
          <p:cNvPr id="6" name="Content Placeholder 5"/>
          <p:cNvSpPr>
            <a:spLocks noGrp="1"/>
          </p:cNvSpPr>
          <p:nvPr>
            <p:ph sz="quarter" idx="4"/>
          </p:nvPr>
        </p:nvSpPr>
        <p:spPr>
          <a:xfrm>
            <a:off x="5990888" y="2967788"/>
            <a:ext cx="4754880" cy="334157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A2021701-4A91-4D5A-949F-6637F3458191}" type="datetimeFigureOut">
              <a:rPr lang="ru-RU" smtClean="0"/>
              <a:t>15.04.2020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807A6C58-BF06-4246-B0A5-5CE13115121D}" type="slidenum">
              <a:rPr lang="ru-RU" smtClean="0"/>
              <a:t>‹#›</a:t>
            </a:fld>
            <a:endParaRPr lang="ru-RU"/>
          </a:p>
        </p:txBody>
      </p:sp>
    </p:spTree>
    <p:extLst>
      <p:ext uri="{BB962C8B-B14F-4D97-AF65-F5344CB8AC3E}">
        <p14:creationId xmlns:p14="http://schemas.microsoft.com/office/powerpoint/2010/main" val="16087296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A2021701-4A91-4D5A-949F-6637F3458191}" type="datetimeFigureOut">
              <a:rPr lang="ru-RU" smtClean="0"/>
              <a:t>15.04.2020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807A6C58-BF06-4246-B0A5-5CE13115121D}" type="slidenum">
              <a:rPr lang="ru-RU" smtClean="0"/>
              <a:t>‹#›</a:t>
            </a:fld>
            <a:endParaRPr lang="ru-RU"/>
          </a:p>
        </p:txBody>
      </p:sp>
    </p:spTree>
    <p:extLst>
      <p:ext uri="{BB962C8B-B14F-4D97-AF65-F5344CB8AC3E}">
        <p14:creationId xmlns:p14="http://schemas.microsoft.com/office/powerpoint/2010/main" val="21595901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021701-4A91-4D5A-949F-6637F3458191}" type="datetimeFigureOut">
              <a:rPr lang="ru-RU" smtClean="0"/>
              <a:t>15.04.2020</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807A6C58-BF06-4246-B0A5-5CE13115121D}" type="slidenum">
              <a:rPr lang="ru-RU" smtClean="0"/>
              <a:t>‹#›</a:t>
            </a:fld>
            <a:endParaRPr lang="ru-RU"/>
          </a:p>
        </p:txBody>
      </p:sp>
    </p:spTree>
    <p:extLst>
      <p:ext uri="{BB962C8B-B14F-4D97-AF65-F5344CB8AC3E}">
        <p14:creationId xmlns:p14="http://schemas.microsoft.com/office/powerpoint/2010/main" val="16071987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ru-RU"/>
              <a:t>Образец заголовка</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A2021701-4A91-4D5A-949F-6637F3458191}" type="datetimeFigureOut">
              <a:rPr lang="ru-RU" smtClean="0"/>
              <a:t>15.04.2020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07A6C58-BF06-4246-B0A5-5CE13115121D}" type="slidenum">
              <a:rPr lang="ru-RU" smtClean="0"/>
              <a:t>‹#›</a:t>
            </a:fld>
            <a:endParaRPr lang="ru-RU"/>
          </a:p>
        </p:txBody>
      </p:sp>
    </p:spTree>
    <p:extLst>
      <p:ext uri="{BB962C8B-B14F-4D97-AF65-F5344CB8AC3E}">
        <p14:creationId xmlns:p14="http://schemas.microsoft.com/office/powerpoint/2010/main" val="33890068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ru-RU"/>
              <a:t>Образец заголовка</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A2021701-4A91-4D5A-949F-6637F3458191}" type="datetimeFigureOut">
              <a:rPr lang="ru-RU" smtClean="0"/>
              <a:t>15.04.2020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07A6C58-BF06-4246-B0A5-5CE13115121D}" type="slidenum">
              <a:rPr lang="ru-RU" smtClean="0"/>
              <a:t>‹#›</a:t>
            </a:fld>
            <a:endParaRPr lang="ru-RU"/>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15478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A2021701-4A91-4D5A-949F-6637F3458191}" type="datetimeFigureOut">
              <a:rPr lang="ru-RU" smtClean="0"/>
              <a:t>15.04.2020</a:t>
            </a:fld>
            <a:endParaRPr lang="ru-RU"/>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ru-RU"/>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807A6C58-BF06-4246-B0A5-5CE13115121D}" type="slidenum">
              <a:rPr lang="ru-RU" smtClean="0"/>
              <a:t>‹#›</a:t>
            </a:fld>
            <a:endParaRPr lang="ru-RU"/>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35603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6F90A03D-26BF-48D3-B1E1-47307255ABF0}"/>
              </a:ext>
            </a:extLst>
          </p:cNvPr>
          <p:cNvSpPr>
            <a:spLocks noGrp="1"/>
          </p:cNvSpPr>
          <p:nvPr>
            <p:ph idx="1"/>
          </p:nvPr>
        </p:nvSpPr>
        <p:spPr>
          <a:xfrm>
            <a:off x="6611818" y="2248009"/>
            <a:ext cx="4880609" cy="1958112"/>
          </a:xfrm>
        </p:spPr>
        <p:txBody>
          <a:bodyPr>
            <a:noAutofit/>
          </a:bodyPr>
          <a:lstStyle/>
          <a:p>
            <a:pPr lvl="0"/>
            <a:r>
              <a:rPr lang="ru-RU" sz="4000" b="1" dirty="0"/>
              <a:t>КАФКА-НОВЕЛЛИСТ: </a:t>
            </a:r>
          </a:p>
          <a:p>
            <a:pPr lvl="0"/>
            <a:r>
              <a:rPr lang="ru-RU" sz="3200" b="1" dirty="0"/>
              <a:t>ПРОБЛЕМА ТВОРЧЕСКОГО МЕТОДА</a:t>
            </a:r>
            <a:br>
              <a:rPr lang="ru-RU" sz="4400" dirty="0"/>
            </a:br>
            <a:endParaRPr lang="ru-RU" sz="4000" dirty="0"/>
          </a:p>
        </p:txBody>
      </p:sp>
      <p:pic>
        <p:nvPicPr>
          <p:cNvPr id="1032" name="Picture 8" descr="no title) | Современное абстрактное искусство, Иллюстрации и Работы">
            <a:extLst>
              <a:ext uri="{FF2B5EF4-FFF2-40B4-BE49-F238E27FC236}">
                <a16:creationId xmlns:a16="http://schemas.microsoft.com/office/drawing/2014/main" id="{61B37BAD-1753-4BEB-8E0F-FF59B08FC0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9573" y="1151285"/>
            <a:ext cx="5574616" cy="4151560"/>
          </a:xfrm>
          <a:prstGeom prst="rect">
            <a:avLst/>
          </a:prstGeom>
          <a:noFill/>
          <a:extLst>
            <a:ext uri="{909E8E84-426E-40DD-AFC4-6F175D3DCCD1}">
              <a14:hiddenFill xmlns:a14="http://schemas.microsoft.com/office/drawing/2010/main">
                <a:solidFill>
                  <a:srgbClr val="FFFFFF"/>
                </a:solidFill>
              </a14:hiddenFill>
            </a:ext>
          </a:extLst>
        </p:spPr>
      </p:pic>
      <p:sp>
        <p:nvSpPr>
          <p:cNvPr id="4" name="Объект 2">
            <a:extLst>
              <a:ext uri="{FF2B5EF4-FFF2-40B4-BE49-F238E27FC236}">
                <a16:creationId xmlns:a16="http://schemas.microsoft.com/office/drawing/2014/main" id="{47C30D2F-5436-4756-AE5A-C51F796F0994}"/>
              </a:ext>
            </a:extLst>
          </p:cNvPr>
          <p:cNvSpPr txBox="1">
            <a:spLocks/>
          </p:cNvSpPr>
          <p:nvPr/>
        </p:nvSpPr>
        <p:spPr>
          <a:xfrm>
            <a:off x="3125812" y="6005553"/>
            <a:ext cx="5574616" cy="1958112"/>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algn="ctr"/>
            <a:r>
              <a:rPr lang="ru-RU" sz="1400" b="1" dirty="0">
                <a:solidFill>
                  <a:schemeClr val="tx1">
                    <a:lumMod val="65000"/>
                    <a:lumOff val="35000"/>
                  </a:schemeClr>
                </a:solidFill>
              </a:rPr>
              <a:t>Аникеева Е.А., ст. преподаватель кафедры немецкой филологии ИИФ (</a:t>
            </a:r>
            <a:r>
              <a:rPr lang="ru-RU" sz="1400" b="1" dirty="0" err="1">
                <a:solidFill>
                  <a:schemeClr val="tx1">
                    <a:lumMod val="65000"/>
                    <a:lumOff val="35000"/>
                  </a:schemeClr>
                </a:solidFill>
              </a:rPr>
              <a:t>сп</a:t>
            </a:r>
            <a:r>
              <a:rPr lang="ru-RU" sz="1400" b="1" dirty="0">
                <a:solidFill>
                  <a:schemeClr val="tx1">
                    <a:lumMod val="65000"/>
                    <a:lumOff val="35000"/>
                  </a:schemeClr>
                </a:solidFill>
              </a:rPr>
              <a:t>) КФУ им. В.И. Вернадского, Симферополь, 2020</a:t>
            </a:r>
            <a:endParaRPr lang="ru-RU" sz="1400" dirty="0">
              <a:solidFill>
                <a:schemeClr val="tx1">
                  <a:lumMod val="65000"/>
                  <a:lumOff val="35000"/>
                </a:schemeClr>
              </a:solidFill>
            </a:endParaRPr>
          </a:p>
        </p:txBody>
      </p:sp>
    </p:spTree>
    <p:extLst>
      <p:ext uri="{BB962C8B-B14F-4D97-AF65-F5344CB8AC3E}">
        <p14:creationId xmlns:p14="http://schemas.microsoft.com/office/powerpoint/2010/main" val="15849325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6F90A03D-26BF-48D3-B1E1-47307255ABF0}"/>
              </a:ext>
            </a:extLst>
          </p:cNvPr>
          <p:cNvSpPr>
            <a:spLocks noGrp="1"/>
          </p:cNvSpPr>
          <p:nvPr>
            <p:ph idx="1"/>
          </p:nvPr>
        </p:nvSpPr>
        <p:spPr>
          <a:xfrm>
            <a:off x="4037428" y="397409"/>
            <a:ext cx="7652826" cy="6063175"/>
          </a:xfrm>
        </p:spPr>
        <p:txBody>
          <a:bodyPr>
            <a:noAutofit/>
          </a:bodyPr>
          <a:lstStyle/>
          <a:p>
            <a:pPr lvl="0"/>
            <a:r>
              <a:rPr lang="ru-RU" b="1" dirty="0"/>
              <a:t>Экзистенциалист А. Камю в эссе о творчестве Ф. Кафки причисляет его с некоторыми оговорками к абсурдистам, одновременно отмечая и тот факт, что все его произведения пронизаны символикой. </a:t>
            </a:r>
            <a:endParaRPr lang="ru-RU" dirty="0"/>
          </a:p>
          <a:p>
            <a:r>
              <a:rPr lang="ru-RU" dirty="0"/>
              <a:t>Современный отечественный литературовед и переводчик с немецкого А. В. Карельский характеризует творчество писателя не как синкретическое явление, созвучное многоголосью направлений начала ХХ века, а как феномен, сильно опережающий свое время: «На самом деле его некуда пристроить – ни в какой «</a:t>
            </a:r>
            <a:r>
              <a:rPr lang="ru-RU" dirty="0" err="1"/>
              <a:t>изм</a:t>
            </a:r>
            <a:r>
              <a:rPr lang="ru-RU" dirty="0"/>
              <a:t>» его эпохи. Считая Кафку новатором и даже творческим революционером своего времени, исследователь подытоживает: «Тихая революция Кафки заключается прежде всего в том, что он, сохранив всю традиционную структуру языкового сообщения, его грамматико-синтаксическую связность и логичность, воплотил в этой структуре кричащую, вопиющую нелогичность, бессвязность, абсурдность содержания. Специфически кафкианский эффект – все ясно, но ничего не понятно».</a:t>
            </a:r>
          </a:p>
        </p:txBody>
      </p:sp>
      <p:pic>
        <p:nvPicPr>
          <p:cNvPr id="8196" name="Picture 4" descr="Франц Кафка - &quot;Превращение&quot;">
            <a:extLst>
              <a:ext uri="{FF2B5EF4-FFF2-40B4-BE49-F238E27FC236}">
                <a16:creationId xmlns:a16="http://schemas.microsoft.com/office/drawing/2014/main" id="{D380E8C3-4B00-42A7-89F7-86701C96A1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1746" y="1057757"/>
            <a:ext cx="3426443" cy="47424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88357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6F90A03D-26BF-48D3-B1E1-47307255ABF0}"/>
              </a:ext>
            </a:extLst>
          </p:cNvPr>
          <p:cNvSpPr>
            <a:spLocks noGrp="1"/>
          </p:cNvSpPr>
          <p:nvPr>
            <p:ph idx="1"/>
          </p:nvPr>
        </p:nvSpPr>
        <p:spPr>
          <a:xfrm>
            <a:off x="4391464" y="1128932"/>
            <a:ext cx="7364437" cy="6629399"/>
          </a:xfrm>
        </p:spPr>
        <p:txBody>
          <a:bodyPr>
            <a:noAutofit/>
          </a:bodyPr>
          <a:lstStyle/>
          <a:p>
            <a:pPr lvl="0"/>
            <a:r>
              <a:rPr lang="ru-RU" sz="2500" dirty="0"/>
              <a:t>Тем не менее, исследователи и почитатели Кафки едины в одном: в высокой оценке его художественного творчества и масштабности влияния, оказанного им на всю мировую</a:t>
            </a:r>
            <a:r>
              <a:rPr lang="ru-RU" sz="2500" b="1" dirty="0"/>
              <a:t> </a:t>
            </a:r>
            <a:r>
              <a:rPr lang="ru-RU" sz="2500" dirty="0"/>
              <a:t>литературу последующих эпох. Г. Гессе именовал его </a:t>
            </a:r>
            <a:r>
              <a:rPr lang="ru-RU" sz="2500" b="1" dirty="0"/>
              <a:t>«</a:t>
            </a:r>
            <a:r>
              <a:rPr lang="ru-RU" sz="2500" b="1" dirty="0" err="1"/>
              <a:t>тайновенчанным</a:t>
            </a:r>
            <a:r>
              <a:rPr lang="ru-RU" sz="2500" b="1" dirty="0"/>
              <a:t> королем немецкой прозы»</a:t>
            </a:r>
            <a:r>
              <a:rPr lang="ru-RU" sz="2500" dirty="0"/>
              <a:t>, А. Камю открыто называл писателя </a:t>
            </a:r>
            <a:r>
              <a:rPr lang="ru-RU" sz="2500" b="1" dirty="0"/>
              <a:t>«великим», </a:t>
            </a:r>
            <a:r>
              <a:rPr lang="ru-RU" sz="2500" dirty="0"/>
              <a:t>отмечая </a:t>
            </a:r>
            <a:r>
              <a:rPr lang="ru-RU" sz="2500" b="1" dirty="0"/>
              <a:t>«капитальную важность творчества Кафки»</a:t>
            </a:r>
            <a:r>
              <a:rPr lang="ru-RU" sz="2500" dirty="0"/>
              <a:t>, а В. Набоков со столь свойственной ему категоричностью утверждал, что Кафка </a:t>
            </a:r>
            <a:r>
              <a:rPr lang="ru-RU" sz="2500" b="1" dirty="0"/>
              <a:t>«величайший немецкий писатель нашего времени». </a:t>
            </a:r>
            <a:r>
              <a:rPr lang="ru-RU" sz="2500" dirty="0"/>
              <a:t>В сравнении с ним такие поэты, как Рильке, и такие романисты, как Томас Манн, – карлики или гипсовые святые».</a:t>
            </a:r>
          </a:p>
        </p:txBody>
      </p:sp>
      <p:pic>
        <p:nvPicPr>
          <p:cNvPr id="7172" name="Picture 4" descr="Мнительный гений по имени Франц">
            <a:extLst>
              <a:ext uri="{FF2B5EF4-FFF2-40B4-BE49-F238E27FC236}">
                <a16:creationId xmlns:a16="http://schemas.microsoft.com/office/drawing/2014/main" id="{601F2205-12B0-40E7-90A0-62740E0B09D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532" t="4333" r="5130" b="3317"/>
          <a:stretch/>
        </p:blipFill>
        <p:spPr bwMode="auto">
          <a:xfrm>
            <a:off x="534573" y="1128932"/>
            <a:ext cx="3460652" cy="47970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78668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6F90A03D-26BF-48D3-B1E1-47307255ABF0}"/>
              </a:ext>
            </a:extLst>
          </p:cNvPr>
          <p:cNvSpPr>
            <a:spLocks noGrp="1"/>
          </p:cNvSpPr>
          <p:nvPr>
            <p:ph idx="1"/>
          </p:nvPr>
        </p:nvSpPr>
        <p:spPr>
          <a:xfrm>
            <a:off x="4627920" y="1220372"/>
            <a:ext cx="6836899" cy="6063175"/>
          </a:xfrm>
        </p:spPr>
        <p:txBody>
          <a:bodyPr>
            <a:noAutofit/>
          </a:bodyPr>
          <a:lstStyle/>
          <a:p>
            <a:pPr lvl="0"/>
            <a:r>
              <a:rPr lang="ru-RU" sz="2500" b="1" dirty="0"/>
              <a:t>Хронологически творчество Кафки относится к эпохе модернизма,</a:t>
            </a:r>
            <a:r>
              <a:rPr lang="ru-RU" sz="2500" dirty="0"/>
              <a:t> и в литературоведении даже существует определенная установка считать Кафку одним из основателей данного направления. Однако, на наш взгляд, в новаторском творчестве Кафки-новеллиста сосуществуют черты разнообразных литературных приемов и тенденций, в том числе и весьма далеких от модернистских, но существуют они стихийно и интуитивно, так что едва ли и сам автор мог до конца осознать, какому из направлений его творчество положило начало. </a:t>
            </a:r>
          </a:p>
        </p:txBody>
      </p:sp>
      <p:pic>
        <p:nvPicPr>
          <p:cNvPr id="6146" name="Picture 2" descr="Иллюстрация 7 из 7 для Три романа: Замок. Процесс. Америка - Франц Кафка | Лабиринт - книги. Источник: Mалофеева  Oльга">
            <a:extLst>
              <a:ext uri="{FF2B5EF4-FFF2-40B4-BE49-F238E27FC236}">
                <a16:creationId xmlns:a16="http://schemas.microsoft.com/office/drawing/2014/main" id="{569D0F34-54D5-4D54-BF22-CB6D0CC07B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1926" y="1220372"/>
            <a:ext cx="3510313" cy="41921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68149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6F90A03D-26BF-48D3-B1E1-47307255ABF0}"/>
              </a:ext>
            </a:extLst>
          </p:cNvPr>
          <p:cNvSpPr>
            <a:spLocks noGrp="1"/>
          </p:cNvSpPr>
          <p:nvPr>
            <p:ph idx="1"/>
          </p:nvPr>
        </p:nvSpPr>
        <p:spPr>
          <a:xfrm>
            <a:off x="3784209" y="1266090"/>
            <a:ext cx="7897031" cy="6063175"/>
          </a:xfrm>
        </p:spPr>
        <p:txBody>
          <a:bodyPr>
            <a:noAutofit/>
          </a:bodyPr>
          <a:lstStyle/>
          <a:p>
            <a:pPr lvl="0"/>
            <a:r>
              <a:rPr lang="ru-RU" sz="2800" b="1" dirty="0"/>
              <a:t>В новелле «</a:t>
            </a:r>
            <a:r>
              <a:rPr lang="ru-RU" sz="2800" b="1" dirty="0" err="1"/>
              <a:t>Голодарь</a:t>
            </a:r>
            <a:r>
              <a:rPr lang="ru-RU" sz="2800" b="1" dirty="0"/>
              <a:t>», </a:t>
            </a:r>
            <a:r>
              <a:rPr lang="ru-RU" sz="2800" dirty="0"/>
              <a:t>которую сам Кафка в завещании 1922 года, в отличие от большинства своих произведений, посчитал удачной и поэтому не приговорил к уничтожению, можно обнаружить и аллегорию, и элементы притчи, и символику, и черты модернистской эстетики (тема художника и толпы, тема искусства), абсурдность и отчужденность человеческого существования, и даже реализм, поскольку перфомансы «художников голодания» практиковались в действительности в начале ХХ века. </a:t>
            </a:r>
          </a:p>
        </p:txBody>
      </p:sp>
      <p:pic>
        <p:nvPicPr>
          <p:cNvPr id="11266" name="Picture 2" descr="Читать бесплатно электронную книгу Голодарь. Франц Кафка онлайн ...">
            <a:extLst>
              <a:ext uri="{FF2B5EF4-FFF2-40B4-BE49-F238E27FC236}">
                <a16:creationId xmlns:a16="http://schemas.microsoft.com/office/drawing/2014/main" id="{2F0A6CE4-D3DC-4C45-934F-CF31AF6D452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4954"/>
          <a:stretch/>
        </p:blipFill>
        <p:spPr bwMode="auto">
          <a:xfrm>
            <a:off x="688584" y="661181"/>
            <a:ext cx="3095625" cy="40739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19385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6F90A03D-26BF-48D3-B1E1-47307255ABF0}"/>
              </a:ext>
            </a:extLst>
          </p:cNvPr>
          <p:cNvSpPr>
            <a:spLocks noGrp="1"/>
          </p:cNvSpPr>
          <p:nvPr>
            <p:ph idx="1"/>
          </p:nvPr>
        </p:nvSpPr>
        <p:spPr>
          <a:xfrm>
            <a:off x="3568506" y="794825"/>
            <a:ext cx="8187396" cy="6063175"/>
          </a:xfrm>
        </p:spPr>
        <p:txBody>
          <a:bodyPr>
            <a:noAutofit/>
          </a:bodyPr>
          <a:lstStyle/>
          <a:p>
            <a:pPr lvl="0"/>
            <a:r>
              <a:rPr lang="ru-RU" sz="3000" b="1" dirty="0"/>
              <a:t>Новелла «Сельский врач»</a:t>
            </a:r>
            <a:r>
              <a:rPr lang="ru-RU" sz="3000" dirty="0"/>
              <a:t> из одноименного сборника, которой сам Кафка гордился, </a:t>
            </a:r>
            <a:r>
              <a:rPr lang="ru-RU" sz="3000" b="1" dirty="0"/>
              <a:t>изобилует библейскими аллюзиями, многослойной и очень личной символикой, а также истинно кафкианской метафоричностью.</a:t>
            </a:r>
            <a:r>
              <a:rPr lang="ru-RU" sz="3000" dirty="0"/>
              <a:t> Ее вполне </a:t>
            </a:r>
            <a:r>
              <a:rPr lang="ru-RU" sz="3000" b="1" dirty="0"/>
              <a:t>можно счесть сюрреалистической,</a:t>
            </a:r>
            <a:r>
              <a:rPr lang="ru-RU" sz="3000" dirty="0"/>
              <a:t> поскольку ее атмосфера воспринимается как </a:t>
            </a:r>
            <a:r>
              <a:rPr lang="ru-RU" sz="3000" dirty="0" err="1"/>
              <a:t>онирическая</a:t>
            </a:r>
            <a:r>
              <a:rPr lang="ru-RU" sz="3000" dirty="0"/>
              <a:t> или, скорее, подсознательная. А подобные экскурсы в подсознательную часть психики, как известно, станут позднее одним из основных методов сюрреалистов первой трети ХХ века. </a:t>
            </a:r>
          </a:p>
        </p:txBody>
      </p:sp>
      <p:pic>
        <p:nvPicPr>
          <p:cNvPr id="10242" name="Picture 2" descr="Читать бесплатно электронную книгу Сельский врач (A Country Doctor ...">
            <a:extLst>
              <a:ext uri="{FF2B5EF4-FFF2-40B4-BE49-F238E27FC236}">
                <a16:creationId xmlns:a16="http://schemas.microsoft.com/office/drawing/2014/main" id="{16594533-5829-4320-8839-D539CFA494B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223" t="1508" r="1980" b="6595"/>
          <a:stretch/>
        </p:blipFill>
        <p:spPr bwMode="auto">
          <a:xfrm>
            <a:off x="534572" y="1171135"/>
            <a:ext cx="2841674" cy="39389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33685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6F90A03D-26BF-48D3-B1E1-47307255ABF0}"/>
              </a:ext>
            </a:extLst>
          </p:cNvPr>
          <p:cNvSpPr>
            <a:spLocks noGrp="1"/>
          </p:cNvSpPr>
          <p:nvPr>
            <p:ph idx="1"/>
          </p:nvPr>
        </p:nvSpPr>
        <p:spPr>
          <a:xfrm>
            <a:off x="1055080" y="485338"/>
            <a:ext cx="10631657" cy="3031588"/>
          </a:xfrm>
        </p:spPr>
        <p:txBody>
          <a:bodyPr>
            <a:noAutofit/>
          </a:bodyPr>
          <a:lstStyle/>
          <a:p>
            <a:r>
              <a:rPr lang="ru-RU" dirty="0"/>
              <a:t>Как и творчество любого большого художника, наследие Кафки отличается нестандартностью и не подлежит однозначному толкованию. Чем глубже проникновение в суть творческого метода писателя, тем очевиднее тот факт, что его глубины поистине неисчерпаемы. Можно выделить множество характерных особенностей и черт «кафкианского» стиля, однако все эти черты никак не укладываются ни в какое отдельное направление, поскольку </a:t>
            </a:r>
            <a:r>
              <a:rPr lang="ru-RU" b="1" dirty="0"/>
              <a:t>творческий метод Кафки – гениальнейшая эклектика из удивительным образом сочетающихся несочетаемых литературных приемов и эстетических принципов. </a:t>
            </a:r>
            <a:endParaRPr lang="ru-RU" dirty="0"/>
          </a:p>
        </p:txBody>
      </p:sp>
      <p:pic>
        <p:nvPicPr>
          <p:cNvPr id="5122" name="Picture 2">
            <a:extLst>
              <a:ext uri="{FF2B5EF4-FFF2-40B4-BE49-F238E27FC236}">
                <a16:creationId xmlns:a16="http://schemas.microsoft.com/office/drawing/2014/main" id="{5410022D-9EBF-45FA-8F56-DCF4DC8550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1136" y="3214467"/>
            <a:ext cx="4547382" cy="3031588"/>
          </a:xfrm>
          <a:prstGeom prst="rect">
            <a:avLst/>
          </a:prstGeom>
          <a:noFill/>
          <a:extLst>
            <a:ext uri="{909E8E84-426E-40DD-AFC4-6F175D3DCCD1}">
              <a14:hiddenFill xmlns:a14="http://schemas.microsoft.com/office/drawing/2010/main">
                <a:solidFill>
                  <a:srgbClr val="FFFFFF"/>
                </a:solidFill>
              </a14:hiddenFill>
            </a:ext>
          </a:extLst>
        </p:spPr>
      </p:pic>
      <p:sp>
        <p:nvSpPr>
          <p:cNvPr id="4" name="Объект 2">
            <a:extLst>
              <a:ext uri="{FF2B5EF4-FFF2-40B4-BE49-F238E27FC236}">
                <a16:creationId xmlns:a16="http://schemas.microsoft.com/office/drawing/2014/main" id="{43DE6C47-9109-4AA9-8D49-B1040855777D}"/>
              </a:ext>
            </a:extLst>
          </p:cNvPr>
          <p:cNvSpPr txBox="1">
            <a:spLocks/>
          </p:cNvSpPr>
          <p:nvPr/>
        </p:nvSpPr>
        <p:spPr>
          <a:xfrm>
            <a:off x="6081932" y="3172265"/>
            <a:ext cx="5520397" cy="2890911"/>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ru-RU" dirty="0"/>
              <a:t>Кафка-новеллист являет собой уникальный творческий феномен, а его произведения не утрачивают своей актуальности даже по истечении века. Тексты новелл Кафки, образцы новаторского стиля и эклектичной техники, все еще ждут своего исследователя.</a:t>
            </a:r>
          </a:p>
          <a:p>
            <a:endParaRPr lang="ru-RU" dirty="0"/>
          </a:p>
        </p:txBody>
      </p:sp>
    </p:spTree>
    <p:extLst>
      <p:ext uri="{BB962C8B-B14F-4D97-AF65-F5344CB8AC3E}">
        <p14:creationId xmlns:p14="http://schemas.microsoft.com/office/powerpoint/2010/main" val="18065724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6F90A03D-26BF-48D3-B1E1-47307255ABF0}"/>
              </a:ext>
            </a:extLst>
          </p:cNvPr>
          <p:cNvSpPr>
            <a:spLocks noGrp="1"/>
          </p:cNvSpPr>
          <p:nvPr>
            <p:ph idx="1"/>
          </p:nvPr>
        </p:nvSpPr>
        <p:spPr>
          <a:xfrm>
            <a:off x="9144000" y="2571586"/>
            <a:ext cx="3615397" cy="573258"/>
          </a:xfrm>
        </p:spPr>
        <p:txBody>
          <a:bodyPr>
            <a:noAutofit/>
          </a:bodyPr>
          <a:lstStyle/>
          <a:p>
            <a:pPr lvl="0"/>
            <a:r>
              <a:rPr lang="ru-RU" sz="2800" b="1" dirty="0"/>
              <a:t>Благодарю за внимание!</a:t>
            </a:r>
            <a:endParaRPr lang="ru-RU" sz="2800" dirty="0"/>
          </a:p>
        </p:txBody>
      </p:sp>
      <p:pic>
        <p:nvPicPr>
          <p:cNvPr id="4098" name="Picture 2" descr="Иллюстрации обложек классических романов авторства Эдварда Гори ...">
            <a:extLst>
              <a:ext uri="{FF2B5EF4-FFF2-40B4-BE49-F238E27FC236}">
                <a16:creationId xmlns:a16="http://schemas.microsoft.com/office/drawing/2014/main" id="{1E19884B-60DF-46C2-BC13-4B828A9F9F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2924" y="975425"/>
            <a:ext cx="8050384" cy="4092653"/>
          </a:xfrm>
          <a:prstGeom prst="rect">
            <a:avLst/>
          </a:prstGeom>
          <a:noFill/>
          <a:extLst>
            <a:ext uri="{909E8E84-426E-40DD-AFC4-6F175D3DCCD1}">
              <a14:hiddenFill xmlns:a14="http://schemas.microsoft.com/office/drawing/2010/main">
                <a:solidFill>
                  <a:srgbClr val="FFFFFF"/>
                </a:solidFill>
              </a14:hiddenFill>
            </a:ext>
          </a:extLst>
        </p:spPr>
      </p:pic>
      <p:sp>
        <p:nvSpPr>
          <p:cNvPr id="5" name="Объект 2">
            <a:extLst>
              <a:ext uri="{FF2B5EF4-FFF2-40B4-BE49-F238E27FC236}">
                <a16:creationId xmlns:a16="http://schemas.microsoft.com/office/drawing/2014/main" id="{9BDAE9DA-DBDE-48AF-A45C-7FE341B53C9B}"/>
              </a:ext>
            </a:extLst>
          </p:cNvPr>
          <p:cNvSpPr txBox="1">
            <a:spLocks/>
          </p:cNvSpPr>
          <p:nvPr/>
        </p:nvSpPr>
        <p:spPr>
          <a:xfrm>
            <a:off x="3125812" y="6005553"/>
            <a:ext cx="5574616" cy="1958112"/>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algn="ctr"/>
            <a:r>
              <a:rPr lang="ru-RU" sz="1400" b="1" dirty="0">
                <a:solidFill>
                  <a:schemeClr val="tx1">
                    <a:lumMod val="65000"/>
                    <a:lumOff val="35000"/>
                  </a:schemeClr>
                </a:solidFill>
              </a:rPr>
              <a:t>Аникеева Е.А., ст. преподаватель кафедры немецкой филологии ИИФ (</a:t>
            </a:r>
            <a:r>
              <a:rPr lang="ru-RU" sz="1400" b="1" dirty="0" err="1">
                <a:solidFill>
                  <a:schemeClr val="tx1">
                    <a:lumMod val="65000"/>
                    <a:lumOff val="35000"/>
                  </a:schemeClr>
                </a:solidFill>
              </a:rPr>
              <a:t>сп</a:t>
            </a:r>
            <a:r>
              <a:rPr lang="ru-RU" sz="1400" b="1" dirty="0">
                <a:solidFill>
                  <a:schemeClr val="tx1">
                    <a:lumMod val="65000"/>
                    <a:lumOff val="35000"/>
                  </a:schemeClr>
                </a:solidFill>
              </a:rPr>
              <a:t>) КФУ им. В.И. Вернадского, Симферополь, 2020</a:t>
            </a:r>
            <a:endParaRPr lang="ru-RU" sz="1400" dirty="0">
              <a:solidFill>
                <a:schemeClr val="tx1">
                  <a:lumMod val="65000"/>
                  <a:lumOff val="35000"/>
                </a:schemeClr>
              </a:solidFill>
            </a:endParaRPr>
          </a:p>
        </p:txBody>
      </p:sp>
    </p:spTree>
    <p:extLst>
      <p:ext uri="{BB962C8B-B14F-4D97-AF65-F5344CB8AC3E}">
        <p14:creationId xmlns:p14="http://schemas.microsoft.com/office/powerpoint/2010/main" val="1552715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6F90A03D-26BF-48D3-B1E1-47307255ABF0}"/>
              </a:ext>
            </a:extLst>
          </p:cNvPr>
          <p:cNvSpPr>
            <a:spLocks noGrp="1"/>
          </p:cNvSpPr>
          <p:nvPr>
            <p:ph idx="1"/>
          </p:nvPr>
        </p:nvSpPr>
        <p:spPr>
          <a:xfrm>
            <a:off x="3587262" y="545937"/>
            <a:ext cx="8201010" cy="5766126"/>
          </a:xfrm>
        </p:spPr>
        <p:txBody>
          <a:bodyPr>
            <a:noAutofit/>
          </a:bodyPr>
          <a:lstStyle/>
          <a:p>
            <a:pPr lvl="0"/>
            <a:r>
              <a:rPr lang="ru-RU" b="1" dirty="0"/>
              <a:t>Франц Кафка (1883–1924)</a:t>
            </a:r>
            <a:r>
              <a:rPr lang="ru-RU" dirty="0"/>
              <a:t> по праву считается </a:t>
            </a:r>
            <a:r>
              <a:rPr lang="ru-RU" b="1" dirty="0"/>
              <a:t>ключевой фигурой</a:t>
            </a:r>
            <a:r>
              <a:rPr lang="ru-RU" dirty="0"/>
              <a:t> </a:t>
            </a:r>
            <a:r>
              <a:rPr lang="ru-RU" b="1" dirty="0"/>
              <a:t>литературного процесса ХХ века</a:t>
            </a:r>
            <a:r>
              <a:rPr lang="ru-RU" dirty="0"/>
              <a:t>. В его произведениях, как крупноформатных, так и миниатюрных, можно выделить черты многих самостоятельных направлений, получивших позднее широкое распространение не только в немецкоязычной, но и в целом – мировой литературе. Будучи по сути своего творчества художником-новатором, Кафка заложил фундамент для развития литературного искусства, несмотря на довольно непродолжительный творческий путь и весьма небольшое творческое наследие.</a:t>
            </a:r>
          </a:p>
          <a:p>
            <a:r>
              <a:rPr lang="ru-RU" dirty="0"/>
              <a:t>В умах читателей</a:t>
            </a:r>
            <a:r>
              <a:rPr lang="ru-RU" b="1" dirty="0"/>
              <a:t> имя Франца Кафки прочно связано с такими именами, как Джойс и Пруст, </a:t>
            </a:r>
            <a:r>
              <a:rPr lang="ru-RU" b="1" dirty="0" err="1"/>
              <a:t>Йейтс</a:t>
            </a:r>
            <a:r>
              <a:rPr lang="ru-RU" b="1" dirty="0"/>
              <a:t>, Рильке и Элиот, неприкосновенными фигурами модернистского пантеона. </a:t>
            </a:r>
            <a:r>
              <a:rPr lang="ru-RU" dirty="0"/>
              <a:t>Среди них же он является и исключением в том смысле, что сколько‑нибудь значительного признания при жизни не получил, потому что самых крупных своих вещей не публиковал и был почти неизвестен за пределами узкого круга немецких писателей. Всемирная слава пришла к нему после смерти, в 1940‑х и 1950‑х годах.</a:t>
            </a:r>
          </a:p>
        </p:txBody>
      </p:sp>
      <p:pic>
        <p:nvPicPr>
          <p:cNvPr id="1028" name="Picture 4" descr="Franz-Kafka">
            <a:extLst>
              <a:ext uri="{FF2B5EF4-FFF2-40B4-BE49-F238E27FC236}">
                <a16:creationId xmlns:a16="http://schemas.microsoft.com/office/drawing/2014/main" id="{BCBCE599-3832-4D92-995E-40C48FB846F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9016"/>
          <a:stretch/>
        </p:blipFill>
        <p:spPr bwMode="auto">
          <a:xfrm>
            <a:off x="403728" y="1397977"/>
            <a:ext cx="2944383" cy="3827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49535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6F90A03D-26BF-48D3-B1E1-47307255ABF0}"/>
              </a:ext>
            </a:extLst>
          </p:cNvPr>
          <p:cNvSpPr>
            <a:spLocks noGrp="1"/>
          </p:cNvSpPr>
          <p:nvPr>
            <p:ph idx="1"/>
          </p:nvPr>
        </p:nvSpPr>
        <p:spPr>
          <a:xfrm>
            <a:off x="4079630" y="580292"/>
            <a:ext cx="7526215" cy="6063175"/>
          </a:xfrm>
        </p:spPr>
        <p:txBody>
          <a:bodyPr>
            <a:noAutofit/>
          </a:bodyPr>
          <a:lstStyle/>
          <a:p>
            <a:pPr lvl="0"/>
            <a:r>
              <a:rPr lang="ru-RU" dirty="0"/>
              <a:t>Творчество этого австрийского писателя – неистощимый источник для научных размышлений, именно этим объясняется невероятное количество литературоведческих исследований, посвященных различным проблемам </a:t>
            </a:r>
            <a:r>
              <a:rPr lang="ru-RU" b="1" dirty="0"/>
              <a:t>творческого метода Кафки. </a:t>
            </a:r>
          </a:p>
          <a:p>
            <a:pPr lvl="0"/>
            <a:r>
              <a:rPr lang="ru-RU" b="1" dirty="0"/>
              <a:t>Особое место в этих работах отводится непосредственно романистике писателя, а новеллистика, дневниковая проза и эпистолярий Кафки,</a:t>
            </a:r>
            <a:r>
              <a:rPr lang="ru-RU" dirty="0"/>
              <a:t> на наш взгляд, незаслуженно остаются в тени. Вопрос о творческом методе Кафки-новеллиста на сегодняшний день является дискуссионным, что и обосновывает актуальность настоящего исследования. Разгадать тайну его творческого метода пытается уже не одно поколение исследователей. И не только профессиональные литературоведы или биографы стремятся проникнуть в суть творчества Кафки, но и не менее знаменитые писатели ХХ века, чье творчество пришлось на период, когда мир уже признал в Кафке гения: М. Брод, А. Камю, В. Набоков и другие.</a:t>
            </a:r>
          </a:p>
        </p:txBody>
      </p:sp>
      <p:pic>
        <p:nvPicPr>
          <p:cNvPr id="2050" name="Picture 2">
            <a:extLst>
              <a:ext uri="{FF2B5EF4-FFF2-40B4-BE49-F238E27FC236}">
                <a16:creationId xmlns:a16="http://schemas.microsoft.com/office/drawing/2014/main" id="{4CB52039-3569-466D-AD0E-02B442F8A2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629" y="1008597"/>
            <a:ext cx="3071446" cy="48408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26043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6F90A03D-26BF-48D3-B1E1-47307255ABF0}"/>
              </a:ext>
            </a:extLst>
          </p:cNvPr>
          <p:cNvSpPr>
            <a:spLocks noGrp="1"/>
          </p:cNvSpPr>
          <p:nvPr>
            <p:ph idx="1"/>
          </p:nvPr>
        </p:nvSpPr>
        <p:spPr>
          <a:xfrm>
            <a:off x="3784209" y="688436"/>
            <a:ext cx="7554351" cy="5810837"/>
          </a:xfrm>
        </p:spPr>
        <p:txBody>
          <a:bodyPr>
            <a:noAutofit/>
          </a:bodyPr>
          <a:lstStyle/>
          <a:p>
            <a:pPr lvl="0"/>
            <a:r>
              <a:rPr lang="ru-RU" sz="3000" dirty="0"/>
              <a:t>Мастер повествовательной интонации, тонкого, рассудительного, иронически консервативного письма, Кафка сочетает в своей прозе реальное с нереальным, субъективность содержания со скрупулезной объективностью формы, любовную точность в изображении фактического мира с призрачным, фантасмагорическим его растворением. </a:t>
            </a:r>
          </a:p>
          <a:p>
            <a:pPr lvl="0"/>
            <a:r>
              <a:rPr lang="ru-RU" sz="3000" dirty="0"/>
              <a:t>Объединив эти противоположные элементы, он сумел открыть принципиально новые возможности прозы, и в том числе, новеллистики. </a:t>
            </a:r>
          </a:p>
        </p:txBody>
      </p:sp>
      <p:pic>
        <p:nvPicPr>
          <p:cNvPr id="3076" name="Picture 4" descr="4) «Замок» и «Процесс» Франца Кафки. Читать или не читать ...">
            <a:extLst>
              <a:ext uri="{FF2B5EF4-FFF2-40B4-BE49-F238E27FC236}">
                <a16:creationId xmlns:a16="http://schemas.microsoft.com/office/drawing/2014/main" id="{1E40531B-C0AA-466C-9469-65FACC62A9D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5900"/>
          <a:stretch/>
        </p:blipFill>
        <p:spPr bwMode="auto">
          <a:xfrm>
            <a:off x="1233268" y="688436"/>
            <a:ext cx="2262425" cy="5481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05102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6F90A03D-26BF-48D3-B1E1-47307255ABF0}"/>
              </a:ext>
            </a:extLst>
          </p:cNvPr>
          <p:cNvSpPr>
            <a:spLocks noGrp="1"/>
          </p:cNvSpPr>
          <p:nvPr>
            <p:ph idx="1"/>
          </p:nvPr>
        </p:nvSpPr>
        <p:spPr>
          <a:xfrm>
            <a:off x="4811150" y="664699"/>
            <a:ext cx="6963509" cy="6063175"/>
          </a:xfrm>
        </p:spPr>
        <p:txBody>
          <a:bodyPr>
            <a:noAutofit/>
          </a:bodyPr>
          <a:lstStyle/>
          <a:p>
            <a:pPr lvl="0"/>
            <a:r>
              <a:rPr lang="ru-RU" sz="2600" b="1" dirty="0"/>
              <a:t>Новеллистика Кафки также совершенно особенная.</a:t>
            </a:r>
            <a:r>
              <a:rPr lang="ru-RU" sz="2600" dirty="0"/>
              <a:t> Она состоит как из собранных в сборники произведений, так и разрозненных, неотсортированных новелл. Это отчасти объясняется тем, что сам автор обрек большую часть написанного на уничтожение, и только</a:t>
            </a:r>
            <a:br>
              <a:rPr lang="ru-RU" sz="2600" dirty="0"/>
            </a:br>
            <a:r>
              <a:rPr lang="ru-RU" sz="2600" dirty="0"/>
              <a:t>М. Брод, нарушивший последнюю волю своего соавтора и друга, посчитал правильным опубликовать приговоренные рукописи. </a:t>
            </a:r>
            <a:r>
              <a:rPr lang="ru-RU" sz="2600" b="1" dirty="0"/>
              <a:t>Сборники новел Кафки «Созерцание» (1913), «Кары» (1915), «Сельский врач» (1919), «</a:t>
            </a:r>
            <a:r>
              <a:rPr lang="ru-RU" sz="2600" b="1" dirty="0" err="1"/>
              <a:t>Голодарь</a:t>
            </a:r>
            <a:r>
              <a:rPr lang="ru-RU" sz="2600" b="1" dirty="0"/>
              <a:t>» (1924) включают в себя около четырех десятков произведений, многие из которых представляют собой всемирно известные шедевры немецкой литературы.</a:t>
            </a:r>
            <a:endParaRPr lang="ru-RU" sz="2600" dirty="0"/>
          </a:p>
        </p:txBody>
      </p:sp>
      <p:pic>
        <p:nvPicPr>
          <p:cNvPr id="15362" name="Picture 2" descr="Из чего состоит абсурд Франца Кафки">
            <a:extLst>
              <a:ext uri="{FF2B5EF4-FFF2-40B4-BE49-F238E27FC236}">
                <a16:creationId xmlns:a16="http://schemas.microsoft.com/office/drawing/2014/main" id="{E3E38ABA-27E4-4E0C-9986-B1F06CB4303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1504"/>
          <a:stretch/>
        </p:blipFill>
        <p:spPr bwMode="auto">
          <a:xfrm>
            <a:off x="600221" y="664699"/>
            <a:ext cx="3874475" cy="5326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52027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6F90A03D-26BF-48D3-B1E1-47307255ABF0}"/>
              </a:ext>
            </a:extLst>
          </p:cNvPr>
          <p:cNvSpPr>
            <a:spLocks noGrp="1"/>
          </p:cNvSpPr>
          <p:nvPr>
            <p:ph idx="1"/>
          </p:nvPr>
        </p:nvSpPr>
        <p:spPr>
          <a:xfrm>
            <a:off x="4567311" y="977705"/>
            <a:ext cx="6780629" cy="6063175"/>
          </a:xfrm>
        </p:spPr>
        <p:txBody>
          <a:bodyPr>
            <a:noAutofit/>
          </a:bodyPr>
          <a:lstStyle/>
          <a:p>
            <a:pPr lvl="0"/>
            <a:r>
              <a:rPr lang="ru-RU" sz="2500" dirty="0"/>
              <a:t>Многие образцы новеллистики Кафки представляют собой миниатюры, занимающие полстраницы, а то и меньше, но, тем не менее, их содержание глубоко, а их философский смыл заставляет задуматься надолго. Что же касается </a:t>
            </a:r>
            <a:r>
              <a:rPr lang="ru-RU" sz="2500" b="1" dirty="0"/>
              <a:t>творческого метода писателя,</a:t>
            </a:r>
            <a:r>
              <a:rPr lang="ru-RU" sz="2500" dirty="0"/>
              <a:t> то однозначно охарактеризовать его невозможно: </a:t>
            </a:r>
            <a:r>
              <a:rPr lang="ru-RU" sz="2500" b="1" dirty="0"/>
              <a:t>смесь различных приемов, относящихся к разным направлениям западной литературы ХХ века, превращает его сочинения в уникальные, можно сказать, эклектичные и новаторские по своей природе тексты, пронизанные мотивами, которые получили обобщающее название – «кафкианские».</a:t>
            </a:r>
            <a:endParaRPr lang="ru-RU" sz="2500" dirty="0"/>
          </a:p>
        </p:txBody>
      </p:sp>
      <p:pic>
        <p:nvPicPr>
          <p:cNvPr id="14338" name="Picture 2">
            <a:extLst>
              <a:ext uri="{FF2B5EF4-FFF2-40B4-BE49-F238E27FC236}">
                <a16:creationId xmlns:a16="http://schemas.microsoft.com/office/drawing/2014/main" id="{9B208EFC-2DAC-456F-9A03-1CB1C41B57B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3761"/>
          <a:stretch/>
        </p:blipFill>
        <p:spPr bwMode="auto">
          <a:xfrm>
            <a:off x="641253" y="838764"/>
            <a:ext cx="3593123" cy="5180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48459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6F90A03D-26BF-48D3-B1E1-47307255ABF0}"/>
              </a:ext>
            </a:extLst>
          </p:cNvPr>
          <p:cNvSpPr>
            <a:spLocks noGrp="1"/>
          </p:cNvSpPr>
          <p:nvPr>
            <p:ph idx="1"/>
          </p:nvPr>
        </p:nvSpPr>
        <p:spPr>
          <a:xfrm>
            <a:off x="3742005" y="349934"/>
            <a:ext cx="7948247" cy="5736102"/>
          </a:xfrm>
        </p:spPr>
        <p:txBody>
          <a:bodyPr>
            <a:noAutofit/>
          </a:bodyPr>
          <a:lstStyle/>
          <a:p>
            <a:pPr lvl="0"/>
            <a:r>
              <a:rPr lang="ru-RU" dirty="0"/>
              <a:t>То, что Кафка — один из самых невротических писателей, очевидно. </a:t>
            </a:r>
            <a:r>
              <a:rPr lang="ru-RU" b="1" dirty="0"/>
              <a:t>Кафка — нечто большее, чем невротический художник; он также художник невротизма.</a:t>
            </a:r>
            <a:r>
              <a:rPr lang="ru-RU" dirty="0"/>
              <a:t> То есть средствами воображения он способен объективировать состояния сознания, характерные для невроза, и тем самым включить свой частный мир в общественный, в котором мы все живем. Достигнув этого, он совершил необходимую операцию, которая обеспечивает его победу как художника, даже если не как человека, — он изгнал своего демона, освободился от личного бремени, сделав нас сопричастниками. Одной из самых известных и лучших новелл писателя по праву считается «Превращение», поэтому неудивительно, что именно это произведение привлекло максимальное количество исследователей. Учитывая данное обстоятельство, мы не включили эту знаменитую новеллу в качестве материала нашего исследования. В нем мы коснемся менее изученных, но от этого не менее значимых образцов новеллистики Кафки, входящих в уже названные сборники: «</a:t>
            </a:r>
            <a:r>
              <a:rPr lang="ru-RU" dirty="0" err="1"/>
              <a:t>Голодарь</a:t>
            </a:r>
            <a:r>
              <a:rPr lang="ru-RU" dirty="0"/>
              <a:t>» и «Сельский врач». Выбор данных текстов обусловлен, с одной стороны, их репрезентативностью, а с другой, – тем, что сам автор оценивал их как удачные. </a:t>
            </a:r>
          </a:p>
        </p:txBody>
      </p:sp>
      <p:pic>
        <p:nvPicPr>
          <p:cNvPr id="13316" name="Picture 4">
            <a:extLst>
              <a:ext uri="{FF2B5EF4-FFF2-40B4-BE49-F238E27FC236}">
                <a16:creationId xmlns:a16="http://schemas.microsoft.com/office/drawing/2014/main" id="{EDEFDAA3-8D5B-4FA3-A019-AA354870FD4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529" r="35898"/>
          <a:stretch/>
        </p:blipFill>
        <p:spPr bwMode="auto">
          <a:xfrm>
            <a:off x="501748" y="1143000"/>
            <a:ext cx="2988212"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43707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6F90A03D-26BF-48D3-B1E1-47307255ABF0}"/>
              </a:ext>
            </a:extLst>
          </p:cNvPr>
          <p:cNvSpPr>
            <a:spLocks noGrp="1"/>
          </p:cNvSpPr>
          <p:nvPr>
            <p:ph idx="1"/>
          </p:nvPr>
        </p:nvSpPr>
        <p:spPr>
          <a:xfrm>
            <a:off x="4360986" y="893299"/>
            <a:ext cx="7104184" cy="6063175"/>
          </a:xfrm>
        </p:spPr>
        <p:txBody>
          <a:bodyPr>
            <a:noAutofit/>
          </a:bodyPr>
          <a:lstStyle/>
          <a:p>
            <a:pPr lvl="0"/>
            <a:r>
              <a:rPr lang="ru-RU" sz="2300" dirty="0"/>
              <a:t>Для того, чтобы постичь </a:t>
            </a:r>
            <a:r>
              <a:rPr lang="ru-RU" sz="2300" b="1" dirty="0"/>
              <a:t>природу новеллистики Ф. Кафки,</a:t>
            </a:r>
            <a:r>
              <a:rPr lang="ru-RU" sz="2300" dirty="0"/>
              <a:t> необходимо изучить не только всю малую прозу писателя, но и его </a:t>
            </a:r>
            <a:r>
              <a:rPr lang="ru-RU" sz="2300" b="1" dirty="0"/>
              <a:t>дневниковые записи,</a:t>
            </a:r>
            <a:r>
              <a:rPr lang="ru-RU" sz="2300" dirty="0"/>
              <a:t> поскольку именно в них, по утверждению М. Брода, писатель созревал как новеллист: «В дневнике содержится множество маленьких фрагментов будущих рассказов. Они громоздились друг на друга до тех пор, пока внезапно из скопления предложений вдруг не выскочил, как язык пламени, первый законченный рассказ значительного объема». </a:t>
            </a:r>
            <a:r>
              <a:rPr lang="ru-RU" sz="2300" b="1" dirty="0"/>
              <a:t>Макс Брод также утверждает, что точно знает дату, когда Кафка стал Кафкой: «в течение одной ночи, с 22 на 23 сентября 1912 г., автор нашел наиболее подходящую для себя литературную форму, и мощь писательского гения, уникального в своем жанре, наконец-то обрела полную свободу»</a:t>
            </a:r>
            <a:r>
              <a:rPr lang="ru-RU" sz="2300" dirty="0"/>
              <a:t>.</a:t>
            </a:r>
          </a:p>
        </p:txBody>
      </p:sp>
      <p:pic>
        <p:nvPicPr>
          <p:cNvPr id="12292" name="Picture 4" descr="Франц Кафка &quot;Превращение&quot; | Художники, Иллюстрации">
            <a:extLst>
              <a:ext uri="{FF2B5EF4-FFF2-40B4-BE49-F238E27FC236}">
                <a16:creationId xmlns:a16="http://schemas.microsoft.com/office/drawing/2014/main" id="{E001AFDD-5FD9-48A7-B317-DB0B2FD02A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6830" y="1039710"/>
            <a:ext cx="3315139" cy="47785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70014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6F90A03D-26BF-48D3-B1E1-47307255ABF0}"/>
              </a:ext>
            </a:extLst>
          </p:cNvPr>
          <p:cNvSpPr>
            <a:spLocks noGrp="1"/>
          </p:cNvSpPr>
          <p:nvPr>
            <p:ph idx="1"/>
          </p:nvPr>
        </p:nvSpPr>
        <p:spPr>
          <a:xfrm>
            <a:off x="3896751" y="1185203"/>
            <a:ext cx="7877907" cy="6063175"/>
          </a:xfrm>
        </p:spPr>
        <p:txBody>
          <a:bodyPr>
            <a:noAutofit/>
          </a:bodyPr>
          <a:lstStyle/>
          <a:p>
            <a:pPr lvl="0"/>
            <a:r>
              <a:rPr lang="ru-RU" sz="2500" dirty="0"/>
              <a:t>Что касается особенностей творческого метода писателя, то и на этот счет М. Брод, его друг, соавтор, биограф, литературный агент и издатель, также имеет свое авторитетное мнение. На попытки исследователей причислить творчество Кафки к сюрреализму, он категорически возражает: </a:t>
            </a:r>
            <a:r>
              <a:rPr lang="ru-RU" sz="2500" b="1" dirty="0"/>
              <a:t>«Кафке был присущ необыкновенный дар наблюдения, большая точность. В его творчестве нет ничего «сюрреалистического», а есть правдивость, протокольно точное и правдоподобное восприятие». Таким образом, </a:t>
            </a:r>
            <a:br>
              <a:rPr lang="ru-RU" sz="2500" b="1" dirty="0"/>
            </a:br>
            <a:r>
              <a:rPr lang="ru-RU" sz="2500" b="1" dirty="0"/>
              <a:t>М. Брод отмечает реалистичность или, скорее, натуралистичность как основную характерную особенность творческого метода писателя. </a:t>
            </a:r>
            <a:endParaRPr lang="ru-RU" sz="2500" dirty="0"/>
          </a:p>
        </p:txBody>
      </p:sp>
      <p:pic>
        <p:nvPicPr>
          <p:cNvPr id="9218" name="Picture 2" descr="Иллюстрации к роману Франц Кафка ПРОЦЕСС">
            <a:extLst>
              <a:ext uri="{FF2B5EF4-FFF2-40B4-BE49-F238E27FC236}">
                <a16:creationId xmlns:a16="http://schemas.microsoft.com/office/drawing/2014/main" id="{99647C17-81E3-4E1E-A41A-AEEB6396591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458"/>
          <a:stretch/>
        </p:blipFill>
        <p:spPr bwMode="auto">
          <a:xfrm>
            <a:off x="614290" y="1364567"/>
            <a:ext cx="3037660" cy="43258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174601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нтеграл">
  <a:themeElements>
    <a:clrScheme name="Интеграл">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Интеграл">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Интеграл">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docProps/app.xml><?xml version="1.0" encoding="utf-8"?>
<Properties xmlns="http://schemas.openxmlformats.org/officeDocument/2006/extended-properties" xmlns:vt="http://schemas.openxmlformats.org/officeDocument/2006/docPropsVTypes">
  <Template/>
  <TotalTime>68</TotalTime>
  <Words>1635</Words>
  <Application>Microsoft Office PowerPoint</Application>
  <PresentationFormat>Широкоэкранный</PresentationFormat>
  <Paragraphs>24</Paragraphs>
  <Slides>16</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16</vt:i4>
      </vt:variant>
    </vt:vector>
  </HeadingPairs>
  <TitlesOfParts>
    <vt:vector size="21" baseType="lpstr">
      <vt:lpstr>Calibri</vt:lpstr>
      <vt:lpstr>Tw Cen MT</vt:lpstr>
      <vt:lpstr>Tw Cen MT Condensed</vt:lpstr>
      <vt:lpstr>Wingdings 3</vt:lpstr>
      <vt:lpstr>Интеграл</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КАФКА-НОВЕЛЛИСТ</dc:title>
  <dc:creator>580</dc:creator>
  <cp:lastModifiedBy>580</cp:lastModifiedBy>
  <cp:revision>10</cp:revision>
  <dcterms:created xsi:type="dcterms:W3CDTF">2020-04-15T05:39:43Z</dcterms:created>
  <dcterms:modified xsi:type="dcterms:W3CDTF">2020-04-15T07:31:43Z</dcterms:modified>
</cp:coreProperties>
</file>