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4" r:id="rId1"/>
    <p:sldMasterId id="2147483801" r:id="rId2"/>
    <p:sldMasterId id="2147483814" r:id="rId3"/>
  </p:sldMasterIdLst>
  <p:notesMasterIdLst>
    <p:notesMasterId r:id="rId15"/>
  </p:notesMasterIdLst>
  <p:sldIdLst>
    <p:sldId id="256" r:id="rId4"/>
    <p:sldId id="261" r:id="rId5"/>
    <p:sldId id="303" r:id="rId6"/>
    <p:sldId id="285" r:id="rId7"/>
    <p:sldId id="295" r:id="rId8"/>
    <p:sldId id="296" r:id="rId9"/>
    <p:sldId id="297" r:id="rId10"/>
    <p:sldId id="306" r:id="rId11"/>
    <p:sldId id="301" r:id="rId12"/>
    <p:sldId id="307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9" autoAdjust="0"/>
    <p:restoredTop sz="88643" autoAdjust="0"/>
  </p:normalViewPr>
  <p:slideViewPr>
    <p:cSldViewPr snapToGrid="0">
      <p:cViewPr varScale="1">
        <p:scale>
          <a:sx n="75" d="100"/>
          <a:sy n="75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F4A30-6F65-4C88-B2BD-2A45FA2CCB5A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75C9D-EBA3-4F63-9885-10C35C0F6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85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3FB79-2B19-42F2-BA33-F125105976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0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3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93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17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1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74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03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00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6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4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45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40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69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15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09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43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94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36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97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25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6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49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27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88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92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37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87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5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4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0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1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0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9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9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2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0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6027" y="752571"/>
            <a:ext cx="6070169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Интонация власти и оппозиции (на материале выступлений немецких политиков)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7300" y="4711485"/>
            <a:ext cx="9562214" cy="2146515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Лихачёв Эдуард Владимирович,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 филологических наук,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 кафедры немецкой филологии ИИФ (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Крымский федеральный университет им. Вернадского,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г.Симферополь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2020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4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Список использованных источников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45127" y="2147776"/>
            <a:ext cx="10515600" cy="4401879"/>
          </a:xfrm>
        </p:spPr>
        <p:txBody>
          <a:bodyPr>
            <a:noAutofit/>
          </a:bodyPr>
          <a:lstStyle/>
          <a:p>
            <a:pPr lvl="0"/>
            <a:r>
              <a:rPr lang="ru-RU" sz="2400" dirty="0" err="1"/>
              <a:t>Фукуяма</a:t>
            </a:r>
            <a:r>
              <a:rPr lang="ru-RU" sz="2400" dirty="0"/>
              <a:t>, Ф. Конец истории и последний человек. </a:t>
            </a:r>
            <a:r>
              <a:rPr lang="en-US" sz="2400" dirty="0"/>
              <a:t>М.: АСТ, 2015. 600 с.</a:t>
            </a:r>
            <a:endParaRPr lang="ru-RU" sz="2400" dirty="0"/>
          </a:p>
          <a:p>
            <a:pPr lvl="0"/>
            <a:r>
              <a:rPr lang="ru-RU" sz="2400" dirty="0"/>
              <a:t>Конец истории и последний человек // Википедия </a:t>
            </a:r>
            <a:r>
              <a:rPr lang="en-US" sz="2400" dirty="0"/>
              <a:t>URL</a:t>
            </a:r>
            <a:r>
              <a:rPr lang="ru-RU" sz="2400" dirty="0"/>
              <a:t>: </a:t>
            </a:r>
            <a:r>
              <a:rPr lang="en-US" sz="2400" dirty="0" err="1"/>
              <a:t>shorturl</a:t>
            </a:r>
            <a:r>
              <a:rPr lang="ru-RU" sz="2400" dirty="0"/>
              <a:t>.</a:t>
            </a:r>
            <a:r>
              <a:rPr lang="en-US" sz="2400" dirty="0"/>
              <a:t>at</a:t>
            </a:r>
            <a:r>
              <a:rPr lang="ru-RU" sz="2400" dirty="0"/>
              <a:t>/</a:t>
            </a:r>
            <a:r>
              <a:rPr lang="en-US" sz="2400" dirty="0" err="1"/>
              <a:t>dwyY</a:t>
            </a:r>
            <a:r>
              <a:rPr lang="ru-RU" sz="2400" dirty="0"/>
              <a:t>4 (дата обращения: 07.01.2020).</a:t>
            </a:r>
          </a:p>
          <a:p>
            <a:pPr lvl="0"/>
            <a:r>
              <a:rPr lang="ru-RU" sz="2400" dirty="0" err="1"/>
              <a:t>Тоффлер</a:t>
            </a:r>
            <a:r>
              <a:rPr lang="ru-RU" sz="2400" dirty="0"/>
              <a:t>, Э. Шок будущего. М.: АСТ, 2008. 557 с.</a:t>
            </a:r>
          </a:p>
          <a:p>
            <a:pPr lvl="0"/>
            <a:r>
              <a:rPr lang="de-DE" sz="2400" dirty="0"/>
              <a:t>Fraktionen // Deutscher Bundestag URL: shorturl.at/bpE67 (</a:t>
            </a:r>
            <a:r>
              <a:rPr lang="ru-RU" sz="2400" dirty="0"/>
              <a:t>дата обращения</a:t>
            </a:r>
            <a:r>
              <a:rPr lang="de-DE" sz="2400" dirty="0"/>
              <a:t>: 07.01.2020).</a:t>
            </a:r>
            <a:endParaRPr lang="ru-RU" sz="2400" dirty="0"/>
          </a:p>
          <a:p>
            <a:pPr lvl="0"/>
            <a:r>
              <a:rPr lang="ru-RU" sz="2400" dirty="0"/>
              <a:t>Лихачёв Э.В. Эмотивная функция интонации в немецком футбольном комментарии // Иностранная филология. Социальная и национальная вариативность языка и литературы. Материалы </a:t>
            </a:r>
            <a:r>
              <a:rPr lang="de-DE" sz="2400" dirty="0"/>
              <a:t>II</a:t>
            </a:r>
            <a:r>
              <a:rPr lang="ru-RU" sz="2400" dirty="0"/>
              <a:t> Международного научного конгресса. </a:t>
            </a:r>
            <a:r>
              <a:rPr lang="de-DE" sz="2400" dirty="0" err="1"/>
              <a:t>Симферополь</a:t>
            </a:r>
            <a:r>
              <a:rPr lang="de-DE" sz="2400" dirty="0"/>
              <a:t>, 2017. С. 98-101.</a:t>
            </a:r>
            <a:endParaRPr lang="ru-RU" sz="2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7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269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Исследование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127" y="2317315"/>
            <a:ext cx="10515599" cy="4351337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Объект:</a:t>
            </a:r>
            <a:r>
              <a:rPr lang="ru-RU" sz="3200" dirty="0" smtClean="0"/>
              <a:t> </a:t>
            </a:r>
            <a:r>
              <a:rPr lang="ru-RU" sz="3200" dirty="0" smtClean="0"/>
              <a:t>речь политиков власти и оппозиционеров Германии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Предмет: </a:t>
            </a:r>
            <a:r>
              <a:rPr lang="ru-RU" sz="3200" dirty="0" smtClean="0"/>
              <a:t>единицы суперсегментного уровня в речи информантов</a:t>
            </a:r>
          </a:p>
          <a:p>
            <a:pPr algn="just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материала: </a:t>
            </a:r>
            <a:r>
              <a:rPr lang="ru-RU" sz="3200" dirty="0" smtClean="0"/>
              <a:t>аудиозаписи выступлений в бундестаге (100 минут)</a:t>
            </a:r>
            <a:endParaRPr lang="ru-RU" sz="3200" dirty="0" smtClean="0"/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Материал: </a:t>
            </a:r>
            <a:r>
              <a:rPr lang="ru-RU" sz="3200" dirty="0" smtClean="0"/>
              <a:t>10 просодических характеристик речи </a:t>
            </a:r>
            <a:r>
              <a:rPr lang="ru-RU" sz="3200" dirty="0" smtClean="0"/>
              <a:t>немецких политиков </a:t>
            </a:r>
            <a:r>
              <a:rPr lang="ru-RU" sz="3200" dirty="0" smtClean="0"/>
              <a:t>обрабатывались программами </a:t>
            </a:r>
            <a:r>
              <a:rPr lang="en-US" sz="3200" dirty="0" smtClean="0"/>
              <a:t>Sony Sound Forge, Windows Media Player, Microsoft Excel, </a:t>
            </a:r>
            <a:r>
              <a:rPr lang="en-US" sz="3200" dirty="0" err="1" smtClean="0"/>
              <a:t>Praat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37397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Цель исследования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8786" y="2408725"/>
            <a:ext cx="7017488" cy="355127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типологических черт речи немецких политиков партий власти и оппозиции на просодическом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0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/>
              <a:t>Пример графика частоты и интенсивности</a:t>
            </a:r>
            <a:endParaRPr lang="ru-RU" dirty="0"/>
          </a:p>
        </p:txBody>
      </p:sp>
      <p:pic>
        <p:nvPicPr>
          <p:cNvPr id="15" name="Объект 1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550" y="2578334"/>
            <a:ext cx="10515600" cy="2852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2295939" y="5654527"/>
            <a:ext cx="91572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Microsoft Uighur" panose="02000000000000000000" pitchFamily="2" charset="-78"/>
              </a:rPr>
              <a:t>er</a:t>
            </a:r>
            <a:r>
              <a:rPr lang="de-DE" i="1" dirty="0" smtClean="0">
                <a:latin typeface="Times New Roman" panose="02020603050405020304" pitchFamily="18" charset="0"/>
                <a:ea typeface="Calibri" panose="020F0502020204030204" pitchFamily="34" charset="0"/>
                <a:cs typeface="Microsoft Uighur" panose="02000000000000000000" pitchFamily="2" charset="-78"/>
              </a:rPr>
              <a:t>   ist kraft</a:t>
            </a:r>
            <a:r>
              <a:rPr lang="de-DE" i="1" dirty="0">
                <a:latin typeface="Times New Roman" panose="02020603050405020304" pitchFamily="18" charset="0"/>
                <a:ea typeface="Calibri" panose="020F0502020204030204" pitchFamily="34" charset="0"/>
                <a:cs typeface="Microsoft Uighur" panose="02000000000000000000" pitchFamily="2" charset="-78"/>
              </a:rPr>
              <a:t>	</a:t>
            </a:r>
            <a:r>
              <a:rPr lang="de-DE" i="1" dirty="0" smtClean="0">
                <a:latin typeface="Times New Roman" panose="02020603050405020304" pitchFamily="18" charset="0"/>
                <a:ea typeface="Calibri" panose="020F0502020204030204" pitchFamily="34" charset="0"/>
                <a:cs typeface="Microsoft Uighur" panose="02000000000000000000" pitchFamily="2" charset="-78"/>
              </a:rPr>
              <a:t>los</a:t>
            </a:r>
            <a:r>
              <a:rPr lang="de-DE" i="1" dirty="0">
                <a:latin typeface="Times New Roman" panose="02020603050405020304" pitchFamily="18" charset="0"/>
                <a:ea typeface="Calibri" panose="020F0502020204030204" pitchFamily="34" charset="0"/>
                <a:cs typeface="Microsoft Uighur" panose="02000000000000000000" pitchFamily="2" charset="-78"/>
              </a:rPr>
              <a:t>	</a:t>
            </a:r>
            <a:r>
              <a:rPr lang="de-DE" i="1" dirty="0" smtClean="0">
                <a:latin typeface="Times New Roman" panose="02020603050405020304" pitchFamily="18" charset="0"/>
                <a:ea typeface="Calibri" panose="020F0502020204030204" pitchFamily="34" charset="0"/>
                <a:cs typeface="Microsoft Uighur" panose="02000000000000000000" pitchFamily="2" charset="-78"/>
              </a:rPr>
              <a:t>und </a:t>
            </a:r>
            <a:r>
              <a:rPr lang="de-DE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Microsoft Uighur" panose="02000000000000000000" pitchFamily="2" charset="-78"/>
              </a:rPr>
              <a:t>verant</a:t>
            </a:r>
            <a:r>
              <a:rPr lang="de-DE" i="1" dirty="0" smtClean="0">
                <a:latin typeface="Times New Roman" panose="02020603050405020304" pitchFamily="18" charset="0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de-DE" i="1" dirty="0">
                <a:latin typeface="Times New Roman" panose="02020603050405020304" pitchFamily="18" charset="0"/>
                <a:ea typeface="Calibri" panose="020F0502020204030204" pitchFamily="34" charset="0"/>
                <a:cs typeface="Microsoft Uighur" panose="02000000000000000000" pitchFamily="2" charset="-78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Microsoft Uighur" panose="02000000000000000000" pitchFamily="2" charset="-78"/>
              </a:rPr>
              <a:t>	</a:t>
            </a:r>
            <a:r>
              <a:rPr lang="de-DE" i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Microsoft Uighur" panose="02000000000000000000" pitchFamily="2" charset="-78"/>
              </a:rPr>
              <a:t>wor</a:t>
            </a:r>
            <a:r>
              <a:rPr lang="de-DE" i="1" dirty="0" smtClean="0">
                <a:latin typeface="Times New Roman" panose="02020603050405020304" pitchFamily="18" charset="0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de-DE" i="1" dirty="0">
                <a:latin typeface="Times New Roman" panose="02020603050405020304" pitchFamily="18" charset="0"/>
                <a:ea typeface="Calibri" panose="020F0502020204030204" pitchFamily="34" charset="0"/>
                <a:cs typeface="Microsoft Uighur" panose="02000000000000000000" pitchFamily="2" charset="-78"/>
              </a:rPr>
              <a:t>	      </a:t>
            </a:r>
            <a:r>
              <a:rPr lang="de-DE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Microsoft Uighur" panose="02000000000000000000" pitchFamily="2" charset="-78"/>
              </a:rPr>
              <a:t>tungs</a:t>
            </a:r>
            <a:r>
              <a:rPr lang="de-DE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Microsoft Uighur" panose="02000000000000000000" pitchFamily="2" charset="-78"/>
              </a:rPr>
              <a:t>los</a:t>
            </a:r>
            <a:r>
              <a:rPr lang="de-DE" i="1" dirty="0" smtClean="0">
                <a:latin typeface="Times New Roman" panose="02020603050405020304" pitchFamily="18" charset="0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de-DE" i="1" dirty="0">
                <a:latin typeface="Times New Roman" panose="02020603050405020304" pitchFamily="18" charset="0"/>
                <a:ea typeface="Calibri" panose="020F0502020204030204" pitchFamily="34" charset="0"/>
                <a:cs typeface="Microsoft Uighur" panose="02000000000000000000" pitchFamily="2" charset="-78"/>
              </a:rPr>
              <a:t>	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12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Особенности просодического оформления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457" y="2041451"/>
            <a:ext cx="9058939" cy="48165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КОАЛИЦИЯ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  <a:p>
            <a:pPr algn="just"/>
            <a:r>
              <a:rPr lang="ru-RU" dirty="0"/>
              <a:t>Речь политиков большой коалиции более спокойна, взвешена. Частотный диапазон высказывания достаточно узкий (20-30 Гц), частотными и динамическими максимумами выделяются центральная тема высказывания: </a:t>
            </a:r>
            <a:r>
              <a:rPr lang="de-DE" i="1" dirty="0"/>
              <a:t>Wer </a:t>
            </a:r>
            <a:r>
              <a:rPr lang="de-DE" b="1" i="1" dirty="0"/>
              <a:t>wirklich </a:t>
            </a:r>
            <a:r>
              <a:rPr lang="ru-RU" i="1" dirty="0"/>
              <a:t>Ö</a:t>
            </a:r>
            <a:r>
              <a:rPr lang="de-DE" i="1" dirty="0" err="1"/>
              <a:t>kologie</a:t>
            </a:r>
            <a:r>
              <a:rPr lang="de-DE" i="1" dirty="0"/>
              <a:t> will </a:t>
            </a:r>
            <a:r>
              <a:rPr lang="ru-RU" dirty="0"/>
              <a:t>«Кто </a:t>
            </a:r>
            <a:r>
              <a:rPr lang="ru-RU" b="1" dirty="0"/>
              <a:t>действительно </a:t>
            </a:r>
            <a:r>
              <a:rPr lang="ru-RU" dirty="0"/>
              <a:t>хочет экологии» (73 дБ, 160 Гц) </a:t>
            </a:r>
            <a:r>
              <a:rPr lang="en-US" i="1" dirty="0"/>
              <a:t>Das </a:t>
            </a:r>
            <a:r>
              <a:rPr lang="de-DE" i="1" dirty="0"/>
              <a:t>sind nationalistische Tendenzen</a:t>
            </a:r>
            <a:r>
              <a:rPr lang="ru-RU" i="1" dirty="0"/>
              <a:t>, </a:t>
            </a:r>
            <a:r>
              <a:rPr lang="de-DE" i="1" dirty="0"/>
              <a:t>und wir wissen</a:t>
            </a:r>
            <a:r>
              <a:rPr lang="ru-RU" i="1" dirty="0"/>
              <a:t>, </a:t>
            </a:r>
            <a:r>
              <a:rPr lang="de-DE" b="1" i="1" dirty="0"/>
              <a:t>wozu </a:t>
            </a:r>
            <a:r>
              <a:rPr lang="de-DE" i="1" dirty="0"/>
              <a:t>das f</a:t>
            </a:r>
            <a:r>
              <a:rPr lang="ru-RU" i="1" dirty="0"/>
              <a:t>ü</a:t>
            </a:r>
            <a:r>
              <a:rPr lang="de-DE" i="1" dirty="0" err="1"/>
              <a:t>hrt</a:t>
            </a:r>
            <a:r>
              <a:rPr lang="de-DE" i="1" dirty="0"/>
              <a:t> </a:t>
            </a:r>
            <a:r>
              <a:rPr lang="ru-RU" dirty="0"/>
              <a:t>«Это националистические тенденции, и мы знаем, </a:t>
            </a:r>
            <a:r>
              <a:rPr lang="ru-RU" b="1" dirty="0"/>
              <a:t>к чему </a:t>
            </a:r>
            <a:r>
              <a:rPr lang="ru-RU" dirty="0"/>
              <a:t>это приводит» (72,5 дБ, 170 Гц). Часто выступление основывается на ряде риторических вопросов, ответ на который априори известен слушателям (</a:t>
            </a:r>
            <a:r>
              <a:rPr lang="en-US" i="1" dirty="0"/>
              <a:t>Und was </a:t>
            </a:r>
            <a:r>
              <a:rPr lang="de-DE" i="1" dirty="0"/>
              <a:t>sagen die selbst ernannten Fachleute</a:t>
            </a:r>
            <a:r>
              <a:rPr lang="ru-RU" i="1" dirty="0"/>
              <a:t>? </a:t>
            </a:r>
            <a:r>
              <a:rPr lang="ru-RU" dirty="0"/>
              <a:t>«А что говорят специалисты-самозванцы?»).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440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Особенности просодического оформления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457" y="2041451"/>
            <a:ext cx="9058939" cy="481654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ОППОЗИЦИЯ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  <a:p>
            <a:pPr algn="just"/>
            <a:r>
              <a:rPr lang="ru-RU" dirty="0"/>
              <a:t>Оппозиционеры критикуют власть, используя прием климакса, поэтому их речь можно условно разделить на два этапа – развитие тезиса (</a:t>
            </a:r>
            <a:r>
              <a:rPr lang="en-US" i="1" dirty="0" err="1"/>
              <a:t>Sie</a:t>
            </a:r>
            <a:r>
              <a:rPr lang="en-US" i="1" dirty="0"/>
              <a:t> </a:t>
            </a:r>
            <a:r>
              <a:rPr lang="de-DE" i="1" dirty="0"/>
              <a:t>kennen kein Haushaltsrecht </a:t>
            </a:r>
            <a:r>
              <a:rPr lang="ru-RU" dirty="0"/>
              <a:t>«Вы не знаете бюджетного права» - динамический диапазон 3 дБ) и кульминация обвинения (</a:t>
            </a:r>
            <a:r>
              <a:rPr lang="en-US" i="1" dirty="0" err="1"/>
              <a:t>Es</a:t>
            </a:r>
            <a:r>
              <a:rPr lang="en-US" i="1" dirty="0"/>
              <a:t> </a:t>
            </a:r>
            <a:r>
              <a:rPr lang="en-US" i="1" dirty="0" err="1"/>
              <a:t>ist</a:t>
            </a:r>
            <a:r>
              <a:rPr lang="en-US" i="1" dirty="0"/>
              <a:t> </a:t>
            </a:r>
            <a:r>
              <a:rPr lang="ru-RU" i="1" dirty="0" err="1"/>
              <a:t>ökologisch</a:t>
            </a:r>
            <a:r>
              <a:rPr lang="ru-RU" i="1" dirty="0"/>
              <a:t> </a:t>
            </a:r>
            <a:r>
              <a:rPr lang="ru-RU" b="1" i="1" dirty="0" err="1"/>
              <a:t>wirkungslos</a:t>
            </a:r>
            <a:r>
              <a:rPr lang="ru-RU" i="1" dirty="0"/>
              <a:t>, </a:t>
            </a:r>
            <a:r>
              <a:rPr lang="ru-RU" i="1" dirty="0" err="1"/>
              <a:t>ökonomisch</a:t>
            </a:r>
            <a:r>
              <a:rPr lang="ru-RU" i="1" dirty="0"/>
              <a:t> </a:t>
            </a:r>
            <a:r>
              <a:rPr lang="ru-RU" b="1" i="1" dirty="0" err="1"/>
              <a:t>fragwürdig</a:t>
            </a:r>
            <a:r>
              <a:rPr lang="ru-RU" i="1" dirty="0"/>
              <a:t>, </a:t>
            </a:r>
            <a:r>
              <a:rPr lang="ru-RU" i="1" dirty="0" err="1"/>
              <a:t>sozial</a:t>
            </a:r>
            <a:r>
              <a:rPr lang="ru-RU" i="1" dirty="0"/>
              <a:t> </a:t>
            </a:r>
            <a:r>
              <a:rPr lang="ru-RU" b="1" i="1" dirty="0" err="1"/>
              <a:t>ungerecht</a:t>
            </a:r>
            <a:r>
              <a:rPr lang="ru-RU" dirty="0"/>
              <a:t> «Он экологически неэффективный, экономически сомнительный, социально несправедливый» - динамический диапазон 7 дБ), после чего происходит переход к следующему тезису. Для высмеивания тезисов оппонента используется сарказм (</a:t>
            </a:r>
            <a:r>
              <a:rPr lang="ru-RU" i="1" dirty="0"/>
              <a:t>1945 </a:t>
            </a:r>
            <a:r>
              <a:rPr lang="de-DE" i="1" dirty="0"/>
              <a:t>waren wir Teufel der Erde</a:t>
            </a:r>
            <a:r>
              <a:rPr lang="ru-RU" i="1" dirty="0"/>
              <a:t>, </a:t>
            </a:r>
            <a:r>
              <a:rPr lang="de-DE" i="1" dirty="0"/>
              <a:t>jetzt </a:t>
            </a:r>
            <a:r>
              <a:rPr lang="ru-RU" i="1" dirty="0"/>
              <a:t>– </a:t>
            </a:r>
            <a:r>
              <a:rPr lang="de-DE" b="1" i="1" dirty="0"/>
              <a:t>Engel</a:t>
            </a:r>
            <a:r>
              <a:rPr lang="de-DE" i="1" dirty="0"/>
              <a:t> der Planeten </a:t>
            </a:r>
            <a:r>
              <a:rPr lang="ru-RU" dirty="0"/>
              <a:t>«в 1945 мы были дьяволом всей Земли, сейчас – вселенским ангелом», коэффициент </a:t>
            </a:r>
            <a:r>
              <a:rPr lang="ru-RU" dirty="0" err="1"/>
              <a:t>паузации</a:t>
            </a:r>
            <a:r>
              <a:rPr lang="ru-RU" dirty="0"/>
              <a:t> – 1,15; </a:t>
            </a:r>
            <a:r>
              <a:rPr lang="de-DE" i="1" dirty="0"/>
              <a:t>soziale Schere gehen auseinander </a:t>
            </a:r>
            <a:r>
              <a:rPr lang="ru-RU" i="1" dirty="0"/>
              <a:t>– </a:t>
            </a:r>
            <a:r>
              <a:rPr lang="de-DE" i="1" dirty="0"/>
              <a:t>wir </a:t>
            </a:r>
            <a:r>
              <a:rPr lang="de-DE" b="1" i="1" dirty="0"/>
              <a:t>k</a:t>
            </a:r>
            <a:r>
              <a:rPr lang="ru-RU" b="1" i="1" dirty="0"/>
              <a:t>ö</a:t>
            </a:r>
            <a:r>
              <a:rPr lang="de-DE" b="1" i="1" dirty="0" err="1"/>
              <a:t>nnen</a:t>
            </a:r>
            <a:r>
              <a:rPr lang="de-DE" i="1" dirty="0"/>
              <a:t> das </a:t>
            </a:r>
            <a:r>
              <a:rPr lang="ru-RU" dirty="0"/>
              <a:t>«социальные ножницы расходятся – мы можем себе это позволить», коэффициент </a:t>
            </a:r>
            <a:r>
              <a:rPr lang="ru-RU" dirty="0" err="1"/>
              <a:t>паузации</a:t>
            </a:r>
            <a:r>
              <a:rPr lang="ru-RU" dirty="0"/>
              <a:t> – 1,21).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702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Особенности </a:t>
            </a:r>
            <a:r>
              <a:rPr lang="ru-RU" dirty="0" smtClean="0"/>
              <a:t>стилистического </a:t>
            </a:r>
            <a:r>
              <a:rPr lang="ru-RU" dirty="0" smtClean="0"/>
              <a:t>оформления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457" y="2041451"/>
            <a:ext cx="9058939" cy="481654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КОАЛИЦИЯ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  <a:p>
            <a:r>
              <a:rPr lang="ru-RU" dirty="0"/>
              <a:t>Риторика ХДС и СДПГ скорее положительная (</a:t>
            </a:r>
            <a:r>
              <a:rPr lang="de-DE" i="1" dirty="0"/>
              <a:t>wir setzen auf Wissenschaft </a:t>
            </a:r>
            <a:r>
              <a:rPr lang="ru-RU" dirty="0"/>
              <a:t>«мы делаем ставку на науку», </a:t>
            </a:r>
            <a:r>
              <a:rPr lang="de-DE" i="1" dirty="0"/>
              <a:t>Respekt statt Angst </a:t>
            </a:r>
            <a:r>
              <a:rPr lang="ru-RU" dirty="0"/>
              <a:t>«уважение вместо страха») и объединяющая (</a:t>
            </a:r>
            <a:r>
              <a:rPr lang="de-DE" i="1" dirty="0"/>
              <a:t>diese Erkenntnis eint uns alle </a:t>
            </a:r>
            <a:r>
              <a:rPr lang="ru-RU" dirty="0"/>
              <a:t>«осознание этого сплачивает нас всех», </a:t>
            </a:r>
            <a:r>
              <a:rPr lang="de-DE" i="1" dirty="0"/>
              <a:t>alle Sprachen sind Kulturgut </a:t>
            </a:r>
            <a:r>
              <a:rPr lang="ru-RU" dirty="0"/>
              <a:t>«все языки – это культурное достояние», </a:t>
            </a:r>
            <a:r>
              <a:rPr lang="de-DE" i="1" dirty="0" err="1"/>
              <a:t>Solidarit</a:t>
            </a:r>
            <a:r>
              <a:rPr lang="ru-RU" i="1" dirty="0"/>
              <a:t>ä</a:t>
            </a:r>
            <a:r>
              <a:rPr lang="de-DE" i="1" dirty="0"/>
              <a:t>t </a:t>
            </a:r>
            <a:r>
              <a:rPr lang="ru-RU" dirty="0"/>
              <a:t>«солидарность»). Стилистические средства используются редко: важность леса описывается метафорой </a:t>
            </a:r>
            <a:r>
              <a:rPr lang="de-DE" i="1" dirty="0"/>
              <a:t>Wald ist Lunge des Landes</a:t>
            </a:r>
            <a:r>
              <a:rPr lang="ru-RU" i="1" dirty="0"/>
              <a:t>, </a:t>
            </a:r>
            <a:r>
              <a:rPr lang="de-DE" i="1" dirty="0"/>
              <a:t>er ist Klimaanlage </a:t>
            </a:r>
            <a:r>
              <a:rPr lang="ru-RU" dirty="0"/>
              <a:t>(«лес – легкое страны, он - кондиционер»); критика оппонентов реализуется с помощью эпитетов </a:t>
            </a:r>
            <a:r>
              <a:rPr lang="de-DE" i="1" dirty="0"/>
              <a:t>nationalistische Tendenzen </a:t>
            </a:r>
            <a:r>
              <a:rPr lang="ru-RU" dirty="0"/>
              <a:t>(«националистические тенденции»), </a:t>
            </a:r>
            <a:r>
              <a:rPr lang="en-US" i="1" dirty="0"/>
              <a:t>der </a:t>
            </a:r>
            <a:r>
              <a:rPr lang="en-US" i="1" dirty="0" err="1"/>
              <a:t>komische</a:t>
            </a:r>
            <a:r>
              <a:rPr lang="en-US" i="1" dirty="0"/>
              <a:t> </a:t>
            </a:r>
            <a:r>
              <a:rPr lang="en-US" i="1" dirty="0" err="1"/>
              <a:t>Antrag</a:t>
            </a:r>
            <a:r>
              <a:rPr lang="en-US" i="1" dirty="0"/>
              <a:t> </a:t>
            </a:r>
            <a:r>
              <a:rPr lang="ru-RU" dirty="0"/>
              <a:t>(«странный законопроект»). Для воздействия на слушателей депутат от СДПГ Й. </a:t>
            </a:r>
            <a:r>
              <a:rPr lang="ru-RU" dirty="0" err="1"/>
              <a:t>Саатхоф</a:t>
            </a:r>
            <a:r>
              <a:rPr lang="ru-RU" dirty="0"/>
              <a:t> говорит на нижненемецком диалекте (речь против законопроекта </a:t>
            </a:r>
            <a:r>
              <a:rPr lang="ru-RU" dirty="0" err="1"/>
              <a:t>АдГ</a:t>
            </a:r>
            <a:r>
              <a:rPr lang="ru-RU" dirty="0"/>
              <a:t> о немецком языке как государственном), а Гита </a:t>
            </a:r>
            <a:r>
              <a:rPr lang="ru-RU" dirty="0" err="1"/>
              <a:t>Конеман</a:t>
            </a:r>
            <a:r>
              <a:rPr lang="ru-RU" dirty="0"/>
              <a:t> (ХДС) в речи о защите окружающей среды цитирует стихотворение Т. Шторм «Кнехт </a:t>
            </a:r>
            <a:r>
              <a:rPr lang="ru-RU" dirty="0" err="1"/>
              <a:t>Рупрехт</a:t>
            </a:r>
            <a:r>
              <a:rPr lang="ru-RU" dirty="0"/>
              <a:t>»: </a:t>
            </a:r>
            <a:r>
              <a:rPr lang="en-US" i="1" dirty="0"/>
              <a:t>Von </a:t>
            </a:r>
            <a:r>
              <a:rPr lang="de-DE" i="1" dirty="0" err="1"/>
              <a:t>drau</a:t>
            </a:r>
            <a:r>
              <a:rPr lang="ru-RU" i="1" dirty="0"/>
              <a:t>ß</a:t>
            </a:r>
            <a:r>
              <a:rPr lang="de-DE" i="1" dirty="0"/>
              <a:t>en vom Walde komm ich her </a:t>
            </a:r>
            <a:r>
              <a:rPr lang="ru-RU" dirty="0"/>
              <a:t>(«От леса я свой путь держу»).</a:t>
            </a:r>
          </a:p>
        </p:txBody>
      </p:sp>
    </p:spTree>
    <p:extLst>
      <p:ext uri="{BB962C8B-B14F-4D97-AF65-F5344CB8AC3E}">
        <p14:creationId xmlns:p14="http://schemas.microsoft.com/office/powerpoint/2010/main" val="26785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Особенности </a:t>
            </a:r>
            <a:r>
              <a:rPr lang="ru-RU" dirty="0" smtClean="0"/>
              <a:t>стилистического </a:t>
            </a:r>
            <a:r>
              <a:rPr lang="ru-RU" dirty="0" smtClean="0"/>
              <a:t>оформления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457" y="2041451"/>
            <a:ext cx="9058939" cy="481654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ОППОЗИЦИЯ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 smtClean="0"/>
          </a:p>
          <a:p>
            <a:r>
              <a:rPr lang="ru-RU" dirty="0"/>
              <a:t>Повестка Левой партии и </a:t>
            </a:r>
            <a:r>
              <a:rPr lang="ru-RU" dirty="0" err="1"/>
              <a:t>АдГ</a:t>
            </a:r>
            <a:r>
              <a:rPr lang="ru-RU" dirty="0"/>
              <a:t> резко негативная. Широкое применение эпитетов позволяет дать оценку действиям власти (</a:t>
            </a:r>
            <a:r>
              <a:rPr lang="de-DE" i="1" dirty="0"/>
              <a:t>Irrwitziger Einsatz </a:t>
            </a:r>
            <a:r>
              <a:rPr lang="ru-RU" dirty="0"/>
              <a:t>«странная операция»,</a:t>
            </a:r>
            <a:r>
              <a:rPr lang="ru-RU" i="1" dirty="0"/>
              <a:t> </a:t>
            </a:r>
            <a:r>
              <a:rPr lang="en-US" i="1" dirty="0"/>
              <a:t>e</a:t>
            </a:r>
            <a:r>
              <a:rPr lang="de-DE" i="1" dirty="0"/>
              <a:t>r ist kraftlos und verantwortungslos </a:t>
            </a:r>
            <a:r>
              <a:rPr lang="ru-RU" dirty="0"/>
              <a:t>«он бессильный и безответственный» - о бюджете, </a:t>
            </a:r>
            <a:r>
              <a:rPr lang="de-DE" i="1" dirty="0"/>
              <a:t>grandiose </a:t>
            </a:r>
            <a:r>
              <a:rPr lang="de-DE" i="1" dirty="0" err="1"/>
              <a:t>Felhentscheidungen</a:t>
            </a:r>
            <a:r>
              <a:rPr lang="de-DE" dirty="0"/>
              <a:t> </a:t>
            </a:r>
            <a:r>
              <a:rPr lang="ru-RU" dirty="0"/>
              <a:t>«грандиозные ошибочные решения», </a:t>
            </a:r>
            <a:r>
              <a:rPr lang="en-US" i="1" dirty="0"/>
              <a:t>r</a:t>
            </a:r>
            <a:r>
              <a:rPr lang="de-DE" i="1" dirty="0" err="1"/>
              <a:t>espektloses</a:t>
            </a:r>
            <a:r>
              <a:rPr lang="de-DE" i="1" dirty="0"/>
              <a:t> Verhalten </a:t>
            </a:r>
            <a:r>
              <a:rPr lang="ru-RU" dirty="0"/>
              <a:t>«неуважительное отношение»), положению в стране (</a:t>
            </a:r>
            <a:r>
              <a:rPr lang="de-DE" i="1" dirty="0"/>
              <a:t>Armut nimmt dramatisch zu </a:t>
            </a:r>
            <a:r>
              <a:rPr lang="ru-RU" dirty="0"/>
              <a:t>«Уровень бедности резко растет», </a:t>
            </a:r>
            <a:r>
              <a:rPr lang="en-US" i="1" dirty="0"/>
              <a:t>Das </a:t>
            </a:r>
            <a:r>
              <a:rPr lang="en-US" i="1" dirty="0" err="1"/>
              <a:t>ist</a:t>
            </a:r>
            <a:r>
              <a:rPr lang="en-US" i="1" dirty="0"/>
              <a:t> </a:t>
            </a:r>
            <a:r>
              <a:rPr lang="de-DE" i="1" dirty="0"/>
              <a:t>unhaltbarer Zustand </a:t>
            </a:r>
            <a:r>
              <a:rPr lang="ru-RU" dirty="0"/>
              <a:t>«Это неприемлемое состояние», </a:t>
            </a:r>
            <a:r>
              <a:rPr lang="de-DE" i="1" dirty="0"/>
              <a:t>unser Land ist krank</a:t>
            </a:r>
            <a:r>
              <a:rPr lang="de-DE" dirty="0"/>
              <a:t> </a:t>
            </a:r>
            <a:r>
              <a:rPr lang="ru-RU" dirty="0"/>
              <a:t>«Наша страна больна»). Слабая социальная политика описывается метафорой </a:t>
            </a:r>
            <a:r>
              <a:rPr lang="de-DE" i="1" dirty="0"/>
              <a:t>Sie kleben bei klaffender Wunde ein kleines Pflaster </a:t>
            </a:r>
            <a:r>
              <a:rPr lang="ru-RU" dirty="0"/>
              <a:t>«Вы накладываете на зияющую рану маленький пластырь». Призыв к отставке всего правительства изображается спортивной метафорой </a:t>
            </a:r>
            <a:r>
              <a:rPr lang="de-DE" i="1" dirty="0"/>
              <a:t>Eigentlich d</a:t>
            </a:r>
            <a:r>
              <a:rPr lang="ru-RU" i="1" dirty="0"/>
              <a:t>ü</a:t>
            </a:r>
            <a:r>
              <a:rPr lang="de-DE" i="1" dirty="0" err="1"/>
              <a:t>rfte</a:t>
            </a:r>
            <a:r>
              <a:rPr lang="de-DE" i="1" dirty="0"/>
              <a:t> man die zweite H</a:t>
            </a:r>
            <a:r>
              <a:rPr lang="ru-RU" i="1" dirty="0"/>
              <a:t>ä</a:t>
            </a:r>
            <a:r>
              <a:rPr lang="de-DE" i="1" dirty="0" err="1"/>
              <a:t>lfte</a:t>
            </a:r>
            <a:r>
              <a:rPr lang="de-DE" i="1" dirty="0"/>
              <a:t> ihrer Spielzeit nicht ein</a:t>
            </a:r>
            <a:r>
              <a:rPr lang="en-US" i="1" dirty="0"/>
              <a:t>p</a:t>
            </a:r>
            <a:r>
              <a:rPr lang="de-DE" i="1" dirty="0" err="1"/>
              <a:t>feifen</a:t>
            </a:r>
            <a:r>
              <a:rPr lang="de-DE" i="1" dirty="0"/>
              <a:t> </a:t>
            </a:r>
            <a:r>
              <a:rPr lang="ru-RU" i="1" dirty="0"/>
              <a:t>… </a:t>
            </a:r>
            <a:r>
              <a:rPr lang="de-DE" i="1" dirty="0"/>
              <a:t>Spielabbruch und neue Mannschaften w</a:t>
            </a:r>
            <a:r>
              <a:rPr lang="ru-RU" i="1" dirty="0"/>
              <a:t>ä</a:t>
            </a:r>
            <a:r>
              <a:rPr lang="de-DE" i="1" dirty="0" err="1"/>
              <a:t>ren</a:t>
            </a:r>
            <a:r>
              <a:rPr lang="de-DE" i="1" dirty="0"/>
              <a:t> notwendig </a:t>
            </a:r>
            <a:r>
              <a:rPr lang="ru-RU" dirty="0"/>
              <a:t>«Вообще-то нельзя было давать свисток к началу второго тайма их игры… Стоило бы прервать игру и выпустить новые команды».</a:t>
            </a:r>
          </a:p>
        </p:txBody>
      </p:sp>
    </p:spTree>
    <p:extLst>
      <p:ext uri="{BB962C8B-B14F-4D97-AF65-F5344CB8AC3E}">
        <p14:creationId xmlns:p14="http://schemas.microsoft.com/office/powerpoint/2010/main" val="31439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45127" y="2147776"/>
            <a:ext cx="10515600" cy="44018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Полученные данные свидетельствуют об усилении парламентской борьбы в Германии, падении популярности традиционных умеренных партий и возвышении их радикальных конкурентов. Принадлежность к власти или оппозиции определяет модальность и структуру высказываний, их эмоционально-прагматический потенциал, что обусловливает выбор просодических средств. Динамика изменений политического ландшафта ФРГ определяет интерес к дальнейшему изучению вариативности просодических средств актуализации речи немецких политиков, ведь именно интонация является мощным орудием в бескомпромиссной борьбе за сердца и умы избирателей.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8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1934</TotalTime>
  <Words>316</Words>
  <Application>Microsoft Office PowerPoint</Application>
  <PresentationFormat>Широкоэкранный</PresentationFormat>
  <Paragraphs>37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Calibri Light</vt:lpstr>
      <vt:lpstr>Microsoft Uighur</vt:lpstr>
      <vt:lpstr>Times New Roman</vt:lpstr>
      <vt:lpstr>Wingdings 2</vt:lpstr>
      <vt:lpstr>HDOfficeLightV0</vt:lpstr>
      <vt:lpstr>1_HDOfficeLightV0</vt:lpstr>
      <vt:lpstr>2_HDOfficeLightV0</vt:lpstr>
      <vt:lpstr> Интонация власти и оппозиции (на материале выступлений немецких политиков)</vt:lpstr>
      <vt:lpstr>Исследование</vt:lpstr>
      <vt:lpstr>Цель исследования</vt:lpstr>
      <vt:lpstr>Пример графика частоты и интенсивности</vt:lpstr>
      <vt:lpstr>Особенности просодического оформления</vt:lpstr>
      <vt:lpstr>Особенности просодического оформления</vt:lpstr>
      <vt:lpstr>Особенности стилистического оформления</vt:lpstr>
      <vt:lpstr>Особенности стилистического оформления</vt:lpstr>
      <vt:lpstr>Выводы</vt:lpstr>
      <vt:lpstr>Список использованных источников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Вариативность просодических средств актуализации футбольного комментария     (на материале немецкого языка)</dc:title>
  <dc:creator>Eduard</dc:creator>
  <cp:lastModifiedBy>Eduard</cp:lastModifiedBy>
  <cp:revision>89</cp:revision>
  <dcterms:created xsi:type="dcterms:W3CDTF">2017-01-11T08:14:12Z</dcterms:created>
  <dcterms:modified xsi:type="dcterms:W3CDTF">2020-04-19T22:22:32Z</dcterms:modified>
</cp:coreProperties>
</file>