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Язык </a:t>
            </a:r>
            <a:r>
              <a:rPr lang="ru-RU" dirty="0">
                <a:solidFill>
                  <a:srgbClr val="FFFF00"/>
                </a:solidFill>
              </a:rPr>
              <a:t>точных наук: химический дискурс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779" y="4178140"/>
            <a:ext cx="8791575" cy="1655762"/>
          </a:xfrm>
        </p:spPr>
        <p:txBody>
          <a:bodyPr>
            <a:norm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</a:rPr>
              <a:t>Ермоленко </a:t>
            </a:r>
            <a:r>
              <a:rPr lang="ru-RU" sz="1200" dirty="0" err="1" smtClean="0">
                <a:solidFill>
                  <a:schemeClr val="bg1"/>
                </a:solidFill>
              </a:rPr>
              <a:t>О.В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pPr algn="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Кандидат </a:t>
            </a:r>
          </a:p>
          <a:p>
            <a:pPr algn="r"/>
            <a:r>
              <a:rPr lang="ru-RU" sz="1000" dirty="0">
                <a:solidFill>
                  <a:schemeClr val="bg1"/>
                </a:solidFill>
              </a:rPr>
              <a:t>филологических</a:t>
            </a:r>
          </a:p>
          <a:p>
            <a:pPr algn="r"/>
            <a:r>
              <a:rPr lang="ru-RU" sz="1000" dirty="0">
                <a:solidFill>
                  <a:schemeClr val="bg1"/>
                </a:solidFill>
              </a:rPr>
              <a:t>наук, доцент</a:t>
            </a:r>
            <a:r>
              <a:rPr lang="ru-RU" sz="1200" dirty="0">
                <a:solidFill>
                  <a:schemeClr val="bg1"/>
                </a:solidFill>
              </a:rPr>
              <a:t>,</a:t>
            </a:r>
          </a:p>
          <a:p>
            <a:pPr algn="r"/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852" y="3509963"/>
            <a:ext cx="4998367" cy="25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03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38782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Химические термины объединяются в понятийно-тематические группы на основании логических системообразующих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116820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404" y="1632859"/>
            <a:ext cx="9905999" cy="3601616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solidFill>
                  <a:schemeClr val="bg1"/>
                </a:solidFill>
              </a:rPr>
              <a:t>аморфный (а – отрицание, морф – форма, вид), </a:t>
            </a:r>
          </a:p>
          <a:p>
            <a:pPr lvl="0"/>
            <a:r>
              <a:rPr lang="ru-RU" sz="3200" dirty="0">
                <a:solidFill>
                  <a:schemeClr val="bg1"/>
                </a:solidFill>
              </a:rPr>
              <a:t>азеотропный (а – отрицание, </a:t>
            </a:r>
            <a:r>
              <a:rPr lang="ru-RU" sz="3200" dirty="0" err="1">
                <a:solidFill>
                  <a:schemeClr val="bg1"/>
                </a:solidFill>
              </a:rPr>
              <a:t>зео</a:t>
            </a:r>
            <a:r>
              <a:rPr lang="ru-RU" sz="3200" dirty="0">
                <a:solidFill>
                  <a:schemeClr val="bg1"/>
                </a:solidFill>
              </a:rPr>
              <a:t> – кипение, троп – изменение)</a:t>
            </a:r>
          </a:p>
          <a:p>
            <a:pPr lvl="0"/>
            <a:r>
              <a:rPr lang="ru-RU" sz="3200" dirty="0">
                <a:solidFill>
                  <a:schemeClr val="bg1"/>
                </a:solidFill>
              </a:rPr>
              <a:t>дегидратация (де – потеря)</a:t>
            </a:r>
          </a:p>
          <a:p>
            <a:pPr lvl="0"/>
            <a:r>
              <a:rPr lang="ru-RU" sz="3200" dirty="0">
                <a:solidFill>
                  <a:schemeClr val="bg1"/>
                </a:solidFill>
              </a:rPr>
              <a:t>гидролиз (</a:t>
            </a:r>
            <a:r>
              <a:rPr lang="ru-RU" sz="3200" dirty="0" err="1">
                <a:solidFill>
                  <a:schemeClr val="bg1"/>
                </a:solidFill>
              </a:rPr>
              <a:t>лиз</a:t>
            </a:r>
            <a:r>
              <a:rPr lang="ru-RU" sz="3200" dirty="0">
                <a:solidFill>
                  <a:schemeClr val="bg1"/>
                </a:solidFill>
              </a:rPr>
              <a:t> – разложение)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1235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403" y="2398777"/>
            <a:ext cx="9905999" cy="2341174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Интенсивное продвижение химической науки – постоянное пополнение терминологического аппарата.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7355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9066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Точные науки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118049"/>
            <a:ext cx="10241934" cy="4186336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Точные науки</a:t>
            </a:r>
            <a:r>
              <a:rPr lang="ru-RU" sz="3200" dirty="0">
                <a:solidFill>
                  <a:schemeClr val="bg1"/>
                </a:solidFill>
              </a:rPr>
              <a:t> (англ. </a:t>
            </a:r>
            <a:r>
              <a:rPr lang="ru-RU" sz="3200" i="1" dirty="0" err="1">
                <a:solidFill>
                  <a:schemeClr val="bg1"/>
                </a:solidFill>
              </a:rPr>
              <a:t>Exact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sciences</a:t>
            </a:r>
            <a:r>
              <a:rPr lang="ru-RU" sz="3200" dirty="0">
                <a:solidFill>
                  <a:schemeClr val="bg1"/>
                </a:solidFill>
              </a:rPr>
              <a:t>) — отрасли науки, которые изучают </a:t>
            </a:r>
            <a:r>
              <a:rPr lang="ru-RU" sz="3200" dirty="0" smtClean="0">
                <a:solidFill>
                  <a:schemeClr val="bg1"/>
                </a:solidFill>
              </a:rPr>
              <a:t>количественно точные</a:t>
            </a:r>
            <a:r>
              <a:rPr lang="ru-RU" sz="3200" dirty="0">
                <a:solidFill>
                  <a:schemeClr val="bg1"/>
                </a:solidFill>
              </a:rPr>
              <a:t> закономерности и используют строгие методы проверки гипотез, основанные на воспроизводимых экспериментах и строгих логических рассуждениях.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536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895739"/>
            <a:ext cx="9905999" cy="524380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К точным наукам </a:t>
            </a:r>
            <a:r>
              <a:rPr lang="ru-RU" sz="3200" dirty="0" smtClean="0">
                <a:solidFill>
                  <a:schemeClr val="bg1"/>
                </a:solidFill>
              </a:rPr>
              <a:t>принято </a:t>
            </a:r>
            <a:r>
              <a:rPr lang="ru-RU" sz="3200" dirty="0">
                <a:solidFill>
                  <a:schemeClr val="bg1"/>
                </a:solidFill>
              </a:rPr>
              <a:t>относить </a:t>
            </a:r>
            <a:r>
              <a:rPr lang="ru-RU" sz="3200" dirty="0" smtClean="0">
                <a:solidFill>
                  <a:schemeClr val="bg1"/>
                </a:solidFill>
              </a:rPr>
              <a:t>математику</a:t>
            </a:r>
            <a:r>
              <a:rPr lang="ru-RU" sz="3200" dirty="0">
                <a:solidFill>
                  <a:schemeClr val="bg1"/>
                </a:solidFill>
              </a:rPr>
              <a:t>, физику, химию, информатику, а также некоторые разделы биологии. Все формальные науки — точные, при этом естественные науки, будучи в значительной части своих разделов точными, формальными не являются. Точные науки могут быть как фундаментальными, так и прикладными.</a:t>
            </a:r>
          </a:p>
        </p:txBody>
      </p:sp>
    </p:spTree>
    <p:extLst>
      <p:ext uri="{BB962C8B-B14F-4D97-AF65-F5344CB8AC3E}">
        <p14:creationId xmlns:p14="http://schemas.microsoft.com/office/powerpoint/2010/main" val="29157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2040" y="447870"/>
            <a:ext cx="9905999" cy="598092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«Деление всей совокупности наук на естественные, технические и гуманитарные или общественные находит отражение в дифференциации языка науки. ... Различие между языком гуманитарных наук и технических областей знания становится особенно ощутимым на уровне терминологии</a:t>
            </a:r>
            <a:r>
              <a:rPr lang="ru-RU" sz="3200" dirty="0" smtClean="0">
                <a:solidFill>
                  <a:schemeClr val="bg1"/>
                </a:solidFill>
              </a:rPr>
              <a:t>».</a:t>
            </a:r>
            <a:r>
              <a:rPr lang="ru-RU" sz="3200" dirty="0">
                <a:solidFill>
                  <a:schemeClr val="bg1"/>
                </a:solidFill>
              </a:rPr>
              <a:t> 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FFFF00"/>
                </a:solidFill>
              </a:rPr>
              <a:t>Чернышова </a:t>
            </a:r>
            <a:r>
              <a:rPr lang="ru-RU" dirty="0" err="1">
                <a:solidFill>
                  <a:srgbClr val="FFFF00"/>
                </a:solidFill>
              </a:rPr>
              <a:t>Л.А</a:t>
            </a:r>
            <a:r>
              <a:rPr lang="ru-RU" dirty="0">
                <a:solidFill>
                  <a:srgbClr val="FFFF00"/>
                </a:solidFill>
              </a:rPr>
              <a:t>. 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FFFF00"/>
                </a:solidFill>
              </a:rPr>
              <a:t>Отраслевая терминология в свете </a:t>
            </a:r>
            <a:r>
              <a:rPr lang="ru-RU" dirty="0" err="1">
                <a:solidFill>
                  <a:srgbClr val="FFFF00"/>
                </a:solidFill>
              </a:rPr>
              <a:t>антропоцетрической</a:t>
            </a:r>
            <a:r>
              <a:rPr lang="ru-RU" dirty="0">
                <a:solidFill>
                  <a:srgbClr val="FFFF00"/>
                </a:solidFill>
              </a:rPr>
              <a:t> парадигмы. – М.: 2010. – </a:t>
            </a:r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ru-RU" dirty="0">
                <a:solidFill>
                  <a:srgbClr val="FFFF00"/>
                </a:solidFill>
              </a:rPr>
              <a:t>. 104.</a:t>
            </a:r>
          </a:p>
        </p:txBody>
      </p:sp>
    </p:spTree>
    <p:extLst>
      <p:ext uri="{BB962C8B-B14F-4D97-AF65-F5344CB8AC3E}">
        <p14:creationId xmlns:p14="http://schemas.microsoft.com/office/powerpoint/2010/main" val="31979044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Химический дискурс как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составляющая часть научного дискурса характеризуется определенным набором признаков, присущих любому виду научного дискурса.</a:t>
            </a:r>
          </a:p>
        </p:txBody>
      </p:sp>
    </p:spTree>
    <p:extLst>
      <p:ext uri="{BB962C8B-B14F-4D97-AF65-F5344CB8AC3E}">
        <p14:creationId xmlns:p14="http://schemas.microsoft.com/office/powerpoint/2010/main" val="40650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К особым признакам научного дискурса относят высокий уровень информативности, наполненность специфическим контентом, логичность, ясность и предельная точность в изложении научной мысли.</a:t>
            </a:r>
          </a:p>
        </p:txBody>
      </p:sp>
    </p:spTree>
    <p:extLst>
      <p:ext uri="{BB962C8B-B14F-4D97-AF65-F5344CB8AC3E}">
        <p14:creationId xmlns:p14="http://schemas.microsoft.com/office/powerpoint/2010/main" val="1148665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4718" y="1838940"/>
            <a:ext cx="9905999" cy="3541714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solidFill>
                  <a:schemeClr val="bg1"/>
                </a:solidFill>
              </a:rPr>
              <a:t>химический дискурс характеризуется наличием особой языковой системы</a:t>
            </a:r>
          </a:p>
          <a:p>
            <a:pPr lvl="0"/>
            <a:r>
              <a:rPr lang="ru-RU" sz="3200" dirty="0">
                <a:solidFill>
                  <a:schemeClr val="bg1"/>
                </a:solidFill>
              </a:rPr>
              <a:t>химическая терминология занимает исключительное место среди других </a:t>
            </a:r>
            <a:r>
              <a:rPr lang="ru-RU" sz="3200" dirty="0" err="1">
                <a:solidFill>
                  <a:schemeClr val="bg1"/>
                </a:solidFill>
              </a:rPr>
              <a:t>терминосистем</a:t>
            </a:r>
            <a:endParaRPr lang="ru-RU" sz="3200" dirty="0">
              <a:solidFill>
                <a:schemeClr val="bg1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94664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081" y="942390"/>
            <a:ext cx="9905999" cy="5253135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>
                <a:solidFill>
                  <a:schemeClr val="bg1"/>
                </a:solidFill>
              </a:rPr>
              <a:t>Языковая матрица для формирования химического состава языка: древнеегипетский, древнегреческий, латинский язык и языки романо-германской группы.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r>
              <a:rPr lang="ru-RU" b="1" dirty="0">
                <a:solidFill>
                  <a:schemeClr val="bg1"/>
                </a:solidFill>
              </a:rPr>
              <a:t>золото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ru-RU" dirty="0">
                <a:solidFill>
                  <a:schemeClr val="bg1"/>
                </a:solidFill>
              </a:rPr>
              <a:t>англ. </a:t>
            </a:r>
            <a:r>
              <a:rPr lang="en-US" i="1" dirty="0">
                <a:solidFill>
                  <a:schemeClr val="bg1"/>
                </a:solidFill>
              </a:rPr>
              <a:t>gold</a:t>
            </a:r>
            <a:r>
              <a:rPr lang="ru-RU" dirty="0">
                <a:solidFill>
                  <a:schemeClr val="bg1"/>
                </a:solidFill>
              </a:rPr>
              <a:t>, нем. </a:t>
            </a:r>
            <a:r>
              <a:rPr lang="en-US" i="1" dirty="0">
                <a:solidFill>
                  <a:schemeClr val="bg1"/>
                </a:solidFill>
              </a:rPr>
              <a:t>Gold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нидерл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en-US" i="1" dirty="0" err="1">
                <a:solidFill>
                  <a:schemeClr val="bg1"/>
                </a:solidFill>
              </a:rPr>
              <a:t>goud</a:t>
            </a:r>
            <a:r>
              <a:rPr lang="ru-RU" dirty="0">
                <a:solidFill>
                  <a:schemeClr val="bg1"/>
                </a:solidFill>
              </a:rPr>
              <a:t>, дат. и швед. </a:t>
            </a:r>
            <a:r>
              <a:rPr lang="en-US" i="1" dirty="0" err="1">
                <a:solidFill>
                  <a:schemeClr val="bg1"/>
                </a:solidFill>
              </a:rPr>
              <a:t>guld</a:t>
            </a:r>
            <a:r>
              <a:rPr lang="ru-RU" dirty="0">
                <a:solidFill>
                  <a:schemeClr val="bg1"/>
                </a:solidFill>
              </a:rPr>
              <a:t>, норв. </a:t>
            </a:r>
            <a:r>
              <a:rPr lang="en-US" i="1" dirty="0">
                <a:solidFill>
                  <a:schemeClr val="bg1"/>
                </a:solidFill>
              </a:rPr>
              <a:t>Gull.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серебро</a:t>
            </a:r>
            <a:r>
              <a:rPr lang="ru-RU" dirty="0">
                <a:solidFill>
                  <a:schemeClr val="bg1"/>
                </a:solidFill>
              </a:rPr>
              <a:t>: греч. </a:t>
            </a:r>
            <a:r>
              <a:rPr lang="en-US" i="1" dirty="0" err="1">
                <a:solidFill>
                  <a:schemeClr val="bg1"/>
                </a:solidFill>
              </a:rPr>
              <a:t>argyros</a:t>
            </a:r>
            <a:r>
              <a:rPr lang="ru-RU" dirty="0">
                <a:solidFill>
                  <a:schemeClr val="bg1"/>
                </a:solidFill>
              </a:rPr>
              <a:t>, лат. </a:t>
            </a:r>
            <a:r>
              <a:rPr lang="en-US" i="1" dirty="0">
                <a:solidFill>
                  <a:schemeClr val="bg1"/>
                </a:solidFill>
              </a:rPr>
              <a:t>argentum</a:t>
            </a:r>
            <a:r>
              <a:rPr lang="ru-RU" dirty="0">
                <a:solidFill>
                  <a:schemeClr val="bg1"/>
                </a:solidFill>
              </a:rPr>
              <a:t>  , фр. </a:t>
            </a:r>
            <a:r>
              <a:rPr lang="en-US" i="1" dirty="0">
                <a:solidFill>
                  <a:schemeClr val="bg1"/>
                </a:solidFill>
              </a:rPr>
              <a:t>argent</a:t>
            </a:r>
            <a:r>
              <a:rPr lang="ru-RU" dirty="0">
                <a:solidFill>
                  <a:schemeClr val="bg1"/>
                </a:solidFill>
              </a:rPr>
              <a:t> , итал. </a:t>
            </a:r>
            <a:r>
              <a:rPr lang="en-US" i="1" dirty="0" err="1">
                <a:solidFill>
                  <a:schemeClr val="bg1"/>
                </a:solidFill>
              </a:rPr>
              <a:t>Argento</a:t>
            </a:r>
            <a:r>
              <a:rPr lang="en-US" i="1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Аргентина –</a:t>
            </a:r>
            <a:r>
              <a:rPr lang="ru-RU" dirty="0">
                <a:solidFill>
                  <a:schemeClr val="bg1"/>
                </a:solidFill>
              </a:rPr>
              <a:t> единственная страна, названная по химическому элементу.</a:t>
            </a:r>
          </a:p>
          <a:p>
            <a:r>
              <a:rPr lang="ru-RU" b="1" dirty="0">
                <a:solidFill>
                  <a:schemeClr val="bg1"/>
                </a:solidFill>
              </a:rPr>
              <a:t>Медь</a:t>
            </a:r>
            <a:r>
              <a:rPr lang="ru-RU" dirty="0">
                <a:solidFill>
                  <a:schemeClr val="bg1"/>
                </a:solidFill>
              </a:rPr>
              <a:t>: лат. </a:t>
            </a:r>
            <a:r>
              <a:rPr lang="en-US" i="1" dirty="0">
                <a:solidFill>
                  <a:schemeClr val="bg1"/>
                </a:solidFill>
              </a:rPr>
              <a:t>cuprum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рум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en-US" i="1" dirty="0" err="1">
                <a:solidFill>
                  <a:schemeClr val="bg1"/>
                </a:solidFill>
              </a:rPr>
              <a:t>cupru</a:t>
            </a:r>
            <a:r>
              <a:rPr lang="ru-RU" dirty="0">
                <a:solidFill>
                  <a:schemeClr val="bg1"/>
                </a:solidFill>
              </a:rPr>
              <a:t>, англ. </a:t>
            </a:r>
            <a:r>
              <a:rPr lang="en-US" i="1" dirty="0">
                <a:solidFill>
                  <a:schemeClr val="bg1"/>
                </a:solidFill>
              </a:rPr>
              <a:t>copper</a:t>
            </a:r>
            <a:r>
              <a:rPr lang="ru-RU" dirty="0">
                <a:solidFill>
                  <a:schemeClr val="bg1"/>
                </a:solidFill>
              </a:rPr>
              <a:t>, нем. </a:t>
            </a:r>
            <a:r>
              <a:rPr lang="en-US" i="1" dirty="0" err="1">
                <a:solidFill>
                  <a:schemeClr val="bg1"/>
                </a:solidFill>
              </a:rPr>
              <a:t>Kupfer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нидерл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en-US" i="1" dirty="0" err="1">
                <a:solidFill>
                  <a:schemeClr val="bg1"/>
                </a:solidFill>
              </a:rPr>
              <a:t>koper</a:t>
            </a:r>
            <a:r>
              <a:rPr lang="ru-RU" dirty="0">
                <a:solidFill>
                  <a:schemeClr val="bg1"/>
                </a:solidFill>
              </a:rPr>
              <a:t>, дат. и норв. </a:t>
            </a:r>
            <a:r>
              <a:rPr lang="en-US" i="1" dirty="0" err="1">
                <a:solidFill>
                  <a:schemeClr val="bg1"/>
                </a:solidFill>
              </a:rPr>
              <a:t>kobber</a:t>
            </a:r>
            <a:r>
              <a:rPr lang="ru-RU" dirty="0">
                <a:solidFill>
                  <a:schemeClr val="bg1"/>
                </a:solidFill>
              </a:rPr>
              <a:t>, швед. </a:t>
            </a:r>
            <a:r>
              <a:rPr lang="en-US" i="1" dirty="0" err="1">
                <a:solidFill>
                  <a:schemeClr val="bg1"/>
                </a:solidFill>
              </a:rPr>
              <a:t>koppar</a:t>
            </a:r>
            <a:r>
              <a:rPr lang="ru-RU" dirty="0">
                <a:solidFill>
                  <a:schemeClr val="bg1"/>
                </a:solidFill>
              </a:rPr>
              <a:t>, фин. </a:t>
            </a:r>
            <a:r>
              <a:rPr lang="en-US" i="1" dirty="0" err="1">
                <a:solidFill>
                  <a:schemeClr val="bg1"/>
                </a:solidFill>
              </a:rPr>
              <a:t>kupari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исл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en-US" i="1" dirty="0" err="1">
                <a:solidFill>
                  <a:schemeClr val="bg1"/>
                </a:solidFill>
              </a:rPr>
              <a:t>kopar</a:t>
            </a:r>
            <a:r>
              <a:rPr lang="ru-RU" dirty="0">
                <a:solidFill>
                  <a:schemeClr val="bg1"/>
                </a:solidFill>
              </a:rPr>
              <a:t>, ирл. </a:t>
            </a:r>
            <a:r>
              <a:rPr lang="en-US" i="1" dirty="0" err="1">
                <a:solidFill>
                  <a:schemeClr val="bg1"/>
                </a:solidFill>
              </a:rPr>
              <a:t>copar</a:t>
            </a:r>
            <a:r>
              <a:rPr lang="ru-RU" dirty="0">
                <a:solidFill>
                  <a:schemeClr val="bg1"/>
                </a:solidFill>
              </a:rPr>
              <a:t>, фр. </a:t>
            </a:r>
            <a:r>
              <a:rPr lang="en-US" i="1" dirty="0" err="1">
                <a:solidFill>
                  <a:schemeClr val="bg1"/>
                </a:solidFill>
              </a:rPr>
              <a:t>cuivre</a:t>
            </a:r>
            <a:r>
              <a:rPr lang="ru-RU" dirty="0">
                <a:solidFill>
                  <a:schemeClr val="bg1"/>
                </a:solidFill>
              </a:rPr>
              <a:t>, исп. и порт. </a:t>
            </a:r>
            <a:r>
              <a:rPr lang="en-US" i="1" dirty="0" err="1">
                <a:solidFill>
                  <a:schemeClr val="bg1"/>
                </a:solidFill>
              </a:rPr>
              <a:t>cobre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каталан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en-US" i="1" dirty="0" err="1">
                <a:solidFill>
                  <a:schemeClr val="bg1"/>
                </a:solidFill>
              </a:rPr>
              <a:t>coure</a:t>
            </a:r>
            <a:r>
              <a:rPr lang="ru-RU" dirty="0">
                <a:solidFill>
                  <a:schemeClr val="bg1"/>
                </a:solidFill>
              </a:rPr>
              <a:t>, баск. </a:t>
            </a:r>
            <a:r>
              <a:rPr lang="en-US" i="1" dirty="0" err="1">
                <a:solidFill>
                  <a:schemeClr val="bg1"/>
                </a:solidFill>
              </a:rPr>
              <a:t>kobrea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3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76267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Характерная черта химического дискурса – наличие особой семиотической системы.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10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77</TotalTime>
  <Words>209</Words>
  <Application>Microsoft Office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  <vt:variant>
        <vt:lpstr>Произвольные показы</vt:lpstr>
      </vt:variant>
      <vt:variant>
        <vt:i4>1</vt:i4>
      </vt:variant>
    </vt:vector>
  </HeadingPairs>
  <TitlesOfParts>
    <vt:vector size="17" baseType="lpstr">
      <vt:lpstr>Arial</vt:lpstr>
      <vt:lpstr>Trebuchet MS</vt:lpstr>
      <vt:lpstr>Tw Cen MT</vt:lpstr>
      <vt:lpstr>Контур</vt:lpstr>
      <vt:lpstr>Язык точных наук: химический дискурс </vt:lpstr>
      <vt:lpstr>Точные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Dmitriy Plishko</dc:creator>
  <cp:lastModifiedBy>Dmitriy Plishko</cp:lastModifiedBy>
  <cp:revision>19</cp:revision>
  <dcterms:created xsi:type="dcterms:W3CDTF">2020-04-09T10:28:09Z</dcterms:created>
  <dcterms:modified xsi:type="dcterms:W3CDTF">2020-04-13T17:47:14Z</dcterms:modified>
</cp:coreProperties>
</file>