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1" r:id="rId4"/>
    <p:sldId id="259" r:id="rId5"/>
    <p:sldId id="268" r:id="rId6"/>
    <p:sldId id="260" r:id="rId7"/>
    <p:sldId id="262" r:id="rId8"/>
    <p:sldId id="263" r:id="rId9"/>
    <p:sldId id="264" r:id="rId10"/>
    <p:sldId id="266" r:id="rId11"/>
    <p:sldId id="267" r:id="rId12"/>
    <p:sldId id="270"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4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86531A-E062-4485-B0C6-F6E6275697AB}"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5C896044-E70E-4001-9162-012F3D29A519}">
      <dgm:prSet phldrT="[Текст]"/>
      <dgm:spPr/>
      <dgm:t>
        <a:bodyPr/>
        <a:lstStyle/>
        <a:p>
          <a:r>
            <a:rPr lang="ru-RU" dirty="0" smtClean="0"/>
            <a:t>гибель гуманизма и респектабельности</a:t>
          </a:r>
          <a:endParaRPr lang="ru-RU" dirty="0"/>
        </a:p>
      </dgm:t>
    </dgm:pt>
    <dgm:pt modelId="{1D19F058-7618-44E3-90F2-2FD16FC4266D}" type="parTrans" cxnId="{55005E48-BDAB-4EAC-B9E6-0F74B347F19B}">
      <dgm:prSet/>
      <dgm:spPr/>
      <dgm:t>
        <a:bodyPr/>
        <a:lstStyle/>
        <a:p>
          <a:endParaRPr lang="ru-RU"/>
        </a:p>
      </dgm:t>
    </dgm:pt>
    <dgm:pt modelId="{50581D86-CB41-426F-9AE2-3CA6C23B179E}" type="sibTrans" cxnId="{55005E48-BDAB-4EAC-B9E6-0F74B347F19B}">
      <dgm:prSet/>
      <dgm:spPr/>
      <dgm:t>
        <a:bodyPr/>
        <a:lstStyle/>
        <a:p>
          <a:endParaRPr lang="ru-RU"/>
        </a:p>
      </dgm:t>
    </dgm:pt>
    <dgm:pt modelId="{0372ABEB-8DDE-45FD-8169-9603B65841EE}">
      <dgm:prSet phldrT="[Текст]"/>
      <dgm:spPr/>
      <dgm:t>
        <a:bodyPr/>
        <a:lstStyle/>
        <a:p>
          <a:r>
            <a:rPr lang="ru-RU" dirty="0" smtClean="0"/>
            <a:t>обреченность в кольцевой композиции: </a:t>
          </a:r>
          <a:r>
            <a:rPr lang="en-US" i="1" dirty="0" smtClean="0"/>
            <a:t>The century</a:t>
          </a:r>
          <a:r>
            <a:rPr lang="ru-RU" i="1" dirty="0" smtClean="0"/>
            <a:t>’</a:t>
          </a:r>
          <a:r>
            <a:rPr lang="en-US" i="1" dirty="0" smtClean="0"/>
            <a:t>s tides</a:t>
          </a:r>
          <a:r>
            <a:rPr lang="ru-RU" i="1" dirty="0" smtClean="0"/>
            <a:t> – </a:t>
          </a:r>
          <a:r>
            <a:rPr lang="en-US" i="1" dirty="0" smtClean="0"/>
            <a:t>the pages of the sea</a:t>
          </a:r>
          <a:endParaRPr lang="ru-RU" dirty="0"/>
        </a:p>
      </dgm:t>
    </dgm:pt>
    <dgm:pt modelId="{6666A98B-AE4D-4DE5-97A5-E92C2021DCD0}" type="parTrans" cxnId="{C69800FE-19D3-438F-A6D3-0165A17B7373}">
      <dgm:prSet/>
      <dgm:spPr/>
      <dgm:t>
        <a:bodyPr/>
        <a:lstStyle/>
        <a:p>
          <a:endParaRPr lang="ru-RU"/>
        </a:p>
      </dgm:t>
    </dgm:pt>
    <dgm:pt modelId="{D92B0313-5AC7-496E-8142-4E0F02D83FDF}" type="sibTrans" cxnId="{C69800FE-19D3-438F-A6D3-0165A17B7373}">
      <dgm:prSet/>
      <dgm:spPr/>
      <dgm:t>
        <a:bodyPr/>
        <a:lstStyle/>
        <a:p>
          <a:endParaRPr lang="ru-RU"/>
        </a:p>
      </dgm:t>
    </dgm:pt>
    <dgm:pt modelId="{9111268D-E48A-44A3-A85F-1050CC4FF021}">
      <dgm:prSet phldrT="[Текст]"/>
      <dgm:spPr/>
      <dgm:t>
        <a:bodyPr/>
        <a:lstStyle/>
        <a:p>
          <a:r>
            <a:rPr lang="ru-RU" dirty="0" smtClean="0"/>
            <a:t>жестокий парадокс войны</a:t>
          </a:r>
          <a:endParaRPr lang="ru-RU" dirty="0"/>
        </a:p>
      </dgm:t>
    </dgm:pt>
    <dgm:pt modelId="{92951DC1-8605-4E1D-81F2-4FD8125F21BA}" type="parTrans" cxnId="{61985463-3269-4C4D-981A-B78CF2891E0A}">
      <dgm:prSet/>
      <dgm:spPr/>
      <dgm:t>
        <a:bodyPr/>
        <a:lstStyle/>
        <a:p>
          <a:endParaRPr lang="ru-RU"/>
        </a:p>
      </dgm:t>
    </dgm:pt>
    <dgm:pt modelId="{704B5190-EF3E-473E-AE4E-776C3E9259D8}" type="sibTrans" cxnId="{61985463-3269-4C4D-981A-B78CF2891E0A}">
      <dgm:prSet/>
      <dgm:spPr/>
      <dgm:t>
        <a:bodyPr/>
        <a:lstStyle/>
        <a:p>
          <a:endParaRPr lang="ru-RU"/>
        </a:p>
      </dgm:t>
    </dgm:pt>
    <dgm:pt modelId="{F33D5F0A-34DC-44B4-A4CF-D6BC5DBC2914}">
      <dgm:prSet phldrT="[Текст]"/>
      <dgm:spPr/>
      <dgm:t>
        <a:bodyPr/>
        <a:lstStyle/>
        <a:p>
          <a:r>
            <a:rPr lang="ru-RU" dirty="0" smtClean="0"/>
            <a:t>центральный оксюморон: </a:t>
          </a:r>
          <a:r>
            <a:rPr lang="en-US" i="1" dirty="0" smtClean="0"/>
            <a:t>death</a:t>
          </a:r>
          <a:r>
            <a:rPr lang="ru-RU" i="1" dirty="0" smtClean="0"/>
            <a:t>’</a:t>
          </a:r>
          <a:r>
            <a:rPr lang="en-US" i="1" dirty="0" smtClean="0"/>
            <a:t>s birthing place</a:t>
          </a:r>
          <a:endParaRPr lang="ru-RU" dirty="0"/>
        </a:p>
      </dgm:t>
    </dgm:pt>
    <dgm:pt modelId="{DF0B56D8-E199-4A0C-A630-47F74FBC4C57}" type="parTrans" cxnId="{AACF4C48-C214-4FC7-B488-6AC01E55B421}">
      <dgm:prSet/>
      <dgm:spPr/>
      <dgm:t>
        <a:bodyPr/>
        <a:lstStyle/>
        <a:p>
          <a:endParaRPr lang="ru-RU"/>
        </a:p>
      </dgm:t>
    </dgm:pt>
    <dgm:pt modelId="{44AF8B9B-FDB6-4FCF-9B01-26CBE70DBC53}" type="sibTrans" cxnId="{AACF4C48-C214-4FC7-B488-6AC01E55B421}">
      <dgm:prSet/>
      <dgm:spPr/>
      <dgm:t>
        <a:bodyPr/>
        <a:lstStyle/>
        <a:p>
          <a:endParaRPr lang="ru-RU"/>
        </a:p>
      </dgm:t>
    </dgm:pt>
    <dgm:pt modelId="{00920C23-08EE-484D-BE12-45222102BCA5}" type="pres">
      <dgm:prSet presAssocID="{D686531A-E062-4485-B0C6-F6E6275697AB}" presName="Name0" presStyleCnt="0">
        <dgm:presLayoutVars>
          <dgm:dir/>
          <dgm:animLvl val="lvl"/>
          <dgm:resizeHandles/>
        </dgm:presLayoutVars>
      </dgm:prSet>
      <dgm:spPr/>
      <dgm:t>
        <a:bodyPr/>
        <a:lstStyle/>
        <a:p>
          <a:endParaRPr lang="ru-RU"/>
        </a:p>
      </dgm:t>
    </dgm:pt>
    <dgm:pt modelId="{4AD5FD18-DF13-4401-BD1C-9FEF5C6C6B51}" type="pres">
      <dgm:prSet presAssocID="{5C896044-E70E-4001-9162-012F3D29A519}" presName="linNode" presStyleCnt="0"/>
      <dgm:spPr/>
    </dgm:pt>
    <dgm:pt modelId="{881C0BC2-96A1-448E-9C1F-6CD8F70D3D7F}" type="pres">
      <dgm:prSet presAssocID="{5C896044-E70E-4001-9162-012F3D29A519}" presName="parentShp" presStyleLbl="node1" presStyleIdx="0" presStyleCnt="2">
        <dgm:presLayoutVars>
          <dgm:bulletEnabled val="1"/>
        </dgm:presLayoutVars>
      </dgm:prSet>
      <dgm:spPr/>
      <dgm:t>
        <a:bodyPr/>
        <a:lstStyle/>
        <a:p>
          <a:endParaRPr lang="ru-RU"/>
        </a:p>
      </dgm:t>
    </dgm:pt>
    <dgm:pt modelId="{104E4561-8982-4898-9924-45E9C67246A0}" type="pres">
      <dgm:prSet presAssocID="{5C896044-E70E-4001-9162-012F3D29A519}" presName="childShp" presStyleLbl="bgAccFollowNode1" presStyleIdx="0" presStyleCnt="2">
        <dgm:presLayoutVars>
          <dgm:bulletEnabled val="1"/>
        </dgm:presLayoutVars>
      </dgm:prSet>
      <dgm:spPr/>
      <dgm:t>
        <a:bodyPr/>
        <a:lstStyle/>
        <a:p>
          <a:endParaRPr lang="ru-RU"/>
        </a:p>
      </dgm:t>
    </dgm:pt>
    <dgm:pt modelId="{8CFE2B5B-C3CA-48BC-AB33-D154B06259C6}" type="pres">
      <dgm:prSet presAssocID="{50581D86-CB41-426F-9AE2-3CA6C23B179E}" presName="spacing" presStyleCnt="0"/>
      <dgm:spPr/>
    </dgm:pt>
    <dgm:pt modelId="{56197C0A-5D29-4A3D-B6B7-6CC817CA9D8B}" type="pres">
      <dgm:prSet presAssocID="{9111268D-E48A-44A3-A85F-1050CC4FF021}" presName="linNode" presStyleCnt="0"/>
      <dgm:spPr/>
    </dgm:pt>
    <dgm:pt modelId="{95169970-9098-49EA-B8AB-BC2521A429D6}" type="pres">
      <dgm:prSet presAssocID="{9111268D-E48A-44A3-A85F-1050CC4FF021}" presName="parentShp" presStyleLbl="node1" presStyleIdx="1" presStyleCnt="2">
        <dgm:presLayoutVars>
          <dgm:bulletEnabled val="1"/>
        </dgm:presLayoutVars>
      </dgm:prSet>
      <dgm:spPr/>
      <dgm:t>
        <a:bodyPr/>
        <a:lstStyle/>
        <a:p>
          <a:endParaRPr lang="ru-RU"/>
        </a:p>
      </dgm:t>
    </dgm:pt>
    <dgm:pt modelId="{068C7248-995A-41B4-B17C-74C4CD63D0AB}" type="pres">
      <dgm:prSet presAssocID="{9111268D-E48A-44A3-A85F-1050CC4FF021}" presName="childShp" presStyleLbl="bgAccFollowNode1" presStyleIdx="1" presStyleCnt="2">
        <dgm:presLayoutVars>
          <dgm:bulletEnabled val="1"/>
        </dgm:presLayoutVars>
      </dgm:prSet>
      <dgm:spPr/>
      <dgm:t>
        <a:bodyPr/>
        <a:lstStyle/>
        <a:p>
          <a:endParaRPr lang="ru-RU"/>
        </a:p>
      </dgm:t>
    </dgm:pt>
  </dgm:ptLst>
  <dgm:cxnLst>
    <dgm:cxn modelId="{55005E48-BDAB-4EAC-B9E6-0F74B347F19B}" srcId="{D686531A-E062-4485-B0C6-F6E6275697AB}" destId="{5C896044-E70E-4001-9162-012F3D29A519}" srcOrd="0" destOrd="0" parTransId="{1D19F058-7618-44E3-90F2-2FD16FC4266D}" sibTransId="{50581D86-CB41-426F-9AE2-3CA6C23B179E}"/>
    <dgm:cxn modelId="{FEE743A3-07A5-4E64-828A-5D992498A488}" type="presOf" srcId="{9111268D-E48A-44A3-A85F-1050CC4FF021}" destId="{95169970-9098-49EA-B8AB-BC2521A429D6}" srcOrd="0" destOrd="0" presId="urn:microsoft.com/office/officeart/2005/8/layout/vList6"/>
    <dgm:cxn modelId="{AACF4C48-C214-4FC7-B488-6AC01E55B421}" srcId="{9111268D-E48A-44A3-A85F-1050CC4FF021}" destId="{F33D5F0A-34DC-44B4-A4CF-D6BC5DBC2914}" srcOrd="0" destOrd="0" parTransId="{DF0B56D8-E199-4A0C-A630-47F74FBC4C57}" sibTransId="{44AF8B9B-FDB6-4FCF-9B01-26CBE70DBC53}"/>
    <dgm:cxn modelId="{61985463-3269-4C4D-981A-B78CF2891E0A}" srcId="{D686531A-E062-4485-B0C6-F6E6275697AB}" destId="{9111268D-E48A-44A3-A85F-1050CC4FF021}" srcOrd="1" destOrd="0" parTransId="{92951DC1-8605-4E1D-81F2-4FD8125F21BA}" sibTransId="{704B5190-EF3E-473E-AE4E-776C3E9259D8}"/>
    <dgm:cxn modelId="{F24BB891-07E1-4DF6-8179-F4FECC84E4D5}" type="presOf" srcId="{D686531A-E062-4485-B0C6-F6E6275697AB}" destId="{00920C23-08EE-484D-BE12-45222102BCA5}" srcOrd="0" destOrd="0" presId="urn:microsoft.com/office/officeart/2005/8/layout/vList6"/>
    <dgm:cxn modelId="{17625FFF-2307-4E41-8191-0C0ABA2D3676}" type="presOf" srcId="{F33D5F0A-34DC-44B4-A4CF-D6BC5DBC2914}" destId="{068C7248-995A-41B4-B17C-74C4CD63D0AB}" srcOrd="0" destOrd="0" presId="urn:microsoft.com/office/officeart/2005/8/layout/vList6"/>
    <dgm:cxn modelId="{AF9C55D5-C765-486C-8951-65CE9DBA4BFD}" type="presOf" srcId="{0372ABEB-8DDE-45FD-8169-9603B65841EE}" destId="{104E4561-8982-4898-9924-45E9C67246A0}" srcOrd="0" destOrd="0" presId="urn:microsoft.com/office/officeart/2005/8/layout/vList6"/>
    <dgm:cxn modelId="{A1762896-2948-4CDA-96B9-A09ACE019488}" type="presOf" srcId="{5C896044-E70E-4001-9162-012F3D29A519}" destId="{881C0BC2-96A1-448E-9C1F-6CD8F70D3D7F}" srcOrd="0" destOrd="0" presId="urn:microsoft.com/office/officeart/2005/8/layout/vList6"/>
    <dgm:cxn modelId="{C69800FE-19D3-438F-A6D3-0165A17B7373}" srcId="{5C896044-E70E-4001-9162-012F3D29A519}" destId="{0372ABEB-8DDE-45FD-8169-9603B65841EE}" srcOrd="0" destOrd="0" parTransId="{6666A98B-AE4D-4DE5-97A5-E92C2021DCD0}" sibTransId="{D92B0313-5AC7-496E-8142-4E0F02D83FDF}"/>
    <dgm:cxn modelId="{9C01734A-971A-47BC-AB1C-14D2879F2F37}" type="presParOf" srcId="{00920C23-08EE-484D-BE12-45222102BCA5}" destId="{4AD5FD18-DF13-4401-BD1C-9FEF5C6C6B51}" srcOrd="0" destOrd="0" presId="urn:microsoft.com/office/officeart/2005/8/layout/vList6"/>
    <dgm:cxn modelId="{79A5D3BB-D87A-4B19-983C-ADCC813C8C1C}" type="presParOf" srcId="{4AD5FD18-DF13-4401-BD1C-9FEF5C6C6B51}" destId="{881C0BC2-96A1-448E-9C1F-6CD8F70D3D7F}" srcOrd="0" destOrd="0" presId="urn:microsoft.com/office/officeart/2005/8/layout/vList6"/>
    <dgm:cxn modelId="{320F494C-7222-42AD-8A42-68B0180A80CD}" type="presParOf" srcId="{4AD5FD18-DF13-4401-BD1C-9FEF5C6C6B51}" destId="{104E4561-8982-4898-9924-45E9C67246A0}" srcOrd="1" destOrd="0" presId="urn:microsoft.com/office/officeart/2005/8/layout/vList6"/>
    <dgm:cxn modelId="{B21076C2-AB43-4DD2-8B0F-91CB4A366E23}" type="presParOf" srcId="{00920C23-08EE-484D-BE12-45222102BCA5}" destId="{8CFE2B5B-C3CA-48BC-AB33-D154B06259C6}" srcOrd="1" destOrd="0" presId="urn:microsoft.com/office/officeart/2005/8/layout/vList6"/>
    <dgm:cxn modelId="{080F748D-AF9C-4356-A88B-3871E54AB3F7}" type="presParOf" srcId="{00920C23-08EE-484D-BE12-45222102BCA5}" destId="{56197C0A-5D29-4A3D-B6B7-6CC817CA9D8B}" srcOrd="2" destOrd="0" presId="urn:microsoft.com/office/officeart/2005/8/layout/vList6"/>
    <dgm:cxn modelId="{00CCFDB3-821F-4F33-B4E9-5E8163D272ED}" type="presParOf" srcId="{56197C0A-5D29-4A3D-B6B7-6CC817CA9D8B}" destId="{95169970-9098-49EA-B8AB-BC2521A429D6}" srcOrd="0" destOrd="0" presId="urn:microsoft.com/office/officeart/2005/8/layout/vList6"/>
    <dgm:cxn modelId="{192BD561-55F2-4E35-8AE9-257D5919671B}" type="presParOf" srcId="{56197C0A-5D29-4A3D-B6B7-6CC817CA9D8B}" destId="{068C7248-995A-41B4-B17C-74C4CD63D0AB}"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4CEFE3-743F-457D-A4A5-FC3C8606BE1D}" type="doc">
      <dgm:prSet loTypeId="urn:microsoft.com/office/officeart/2005/8/layout/hProcess9" loCatId="process" qsTypeId="urn:microsoft.com/office/officeart/2005/8/quickstyle/simple1" qsCatId="simple" csTypeId="urn:microsoft.com/office/officeart/2005/8/colors/accent1_2" csCatId="accent1" phldr="1"/>
      <dgm:spPr/>
    </dgm:pt>
    <dgm:pt modelId="{A9400429-CC5D-4BEF-8445-DCA0577D3C23}">
      <dgm:prSet phldrT="[Текст]"/>
      <dgm:spPr/>
      <dgm:t>
        <a:bodyPr/>
        <a:lstStyle/>
        <a:p>
          <a:r>
            <a:rPr lang="ru-RU" dirty="0" smtClean="0"/>
            <a:t>концепция патриотизма и героизма</a:t>
          </a:r>
          <a:endParaRPr lang="ru-RU" dirty="0"/>
        </a:p>
      </dgm:t>
    </dgm:pt>
    <dgm:pt modelId="{2411F282-BBE0-4EBD-990E-59D0CDCEE535}" type="parTrans" cxnId="{28EFA8FD-E150-43AD-A6E1-D184C15CADD7}">
      <dgm:prSet/>
      <dgm:spPr/>
      <dgm:t>
        <a:bodyPr/>
        <a:lstStyle/>
        <a:p>
          <a:endParaRPr lang="ru-RU"/>
        </a:p>
      </dgm:t>
    </dgm:pt>
    <dgm:pt modelId="{2BB5E195-74D3-43C9-BFF6-EDB5CFB620D9}" type="sibTrans" cxnId="{28EFA8FD-E150-43AD-A6E1-D184C15CADD7}">
      <dgm:prSet/>
      <dgm:spPr/>
      <dgm:t>
        <a:bodyPr/>
        <a:lstStyle/>
        <a:p>
          <a:endParaRPr lang="ru-RU"/>
        </a:p>
      </dgm:t>
    </dgm:pt>
    <dgm:pt modelId="{1E225523-3E0A-41DB-BD76-DEA11A4EAB8A}">
      <dgm:prSet phldrT="[Текст]"/>
      <dgm:spPr/>
      <dgm:t>
        <a:bodyPr/>
        <a:lstStyle/>
        <a:p>
          <a:r>
            <a:rPr lang="ru-RU" dirty="0" smtClean="0"/>
            <a:t>концепция страха </a:t>
          </a:r>
          <a:r>
            <a:rPr lang="uk-UA" dirty="0" smtClean="0"/>
            <a:t>и </a:t>
          </a:r>
          <a:r>
            <a:rPr lang="ru-RU" dirty="0" smtClean="0"/>
            <a:t>потери окопных поэтов</a:t>
          </a:r>
          <a:endParaRPr lang="ru-RU" dirty="0"/>
        </a:p>
      </dgm:t>
    </dgm:pt>
    <dgm:pt modelId="{8AD76EC1-575C-44ED-B405-68D1284A650A}" type="parTrans" cxnId="{424785F9-8F4F-4620-BF94-7CACE3F1CC73}">
      <dgm:prSet/>
      <dgm:spPr/>
      <dgm:t>
        <a:bodyPr/>
        <a:lstStyle/>
        <a:p>
          <a:endParaRPr lang="ru-RU"/>
        </a:p>
      </dgm:t>
    </dgm:pt>
    <dgm:pt modelId="{49EE77D7-466D-444A-93EF-51B6E6FB9314}" type="sibTrans" cxnId="{424785F9-8F4F-4620-BF94-7CACE3F1CC73}">
      <dgm:prSet/>
      <dgm:spPr/>
      <dgm:t>
        <a:bodyPr/>
        <a:lstStyle/>
        <a:p>
          <a:endParaRPr lang="ru-RU"/>
        </a:p>
      </dgm:t>
    </dgm:pt>
    <dgm:pt modelId="{8B0A177C-3528-4DA2-8857-69C9756B3249}">
      <dgm:prSet phldrT="[Текст]"/>
      <dgm:spPr/>
      <dgm:t>
        <a:bodyPr/>
        <a:lstStyle/>
        <a:p>
          <a:r>
            <a:rPr lang="ru-RU" dirty="0" smtClean="0"/>
            <a:t>концепция безысходности «поэзии свидетельства»</a:t>
          </a:r>
          <a:endParaRPr lang="ru-RU" dirty="0"/>
        </a:p>
      </dgm:t>
    </dgm:pt>
    <dgm:pt modelId="{36F7C322-0602-40DE-95E0-198F433F5E05}" type="parTrans" cxnId="{2539B85D-309A-4DE3-895E-47ABDDAFDCB2}">
      <dgm:prSet/>
      <dgm:spPr/>
      <dgm:t>
        <a:bodyPr/>
        <a:lstStyle/>
        <a:p>
          <a:endParaRPr lang="ru-RU"/>
        </a:p>
      </dgm:t>
    </dgm:pt>
    <dgm:pt modelId="{8713EC44-5E51-4947-994E-599309934979}" type="sibTrans" cxnId="{2539B85D-309A-4DE3-895E-47ABDDAFDCB2}">
      <dgm:prSet/>
      <dgm:spPr/>
      <dgm:t>
        <a:bodyPr/>
        <a:lstStyle/>
        <a:p>
          <a:endParaRPr lang="ru-RU"/>
        </a:p>
      </dgm:t>
    </dgm:pt>
    <dgm:pt modelId="{F5C6EE36-F111-421C-9843-6A87B07A889E}" type="pres">
      <dgm:prSet presAssocID="{1F4CEFE3-743F-457D-A4A5-FC3C8606BE1D}" presName="CompostProcess" presStyleCnt="0">
        <dgm:presLayoutVars>
          <dgm:dir/>
          <dgm:resizeHandles val="exact"/>
        </dgm:presLayoutVars>
      </dgm:prSet>
      <dgm:spPr/>
    </dgm:pt>
    <dgm:pt modelId="{4E9C1483-42F9-467C-9B64-E8B7F4C87D69}" type="pres">
      <dgm:prSet presAssocID="{1F4CEFE3-743F-457D-A4A5-FC3C8606BE1D}" presName="arrow" presStyleLbl="bgShp" presStyleIdx="0" presStyleCnt="1"/>
      <dgm:spPr/>
    </dgm:pt>
    <dgm:pt modelId="{F99BF1C7-3598-4BFE-8DF9-93767E38CF26}" type="pres">
      <dgm:prSet presAssocID="{1F4CEFE3-743F-457D-A4A5-FC3C8606BE1D}" presName="linearProcess" presStyleCnt="0"/>
      <dgm:spPr/>
    </dgm:pt>
    <dgm:pt modelId="{BB612693-775F-4B60-A54A-02DD5A3126DF}" type="pres">
      <dgm:prSet presAssocID="{A9400429-CC5D-4BEF-8445-DCA0577D3C23}" presName="textNode" presStyleLbl="node1" presStyleIdx="0" presStyleCnt="3">
        <dgm:presLayoutVars>
          <dgm:bulletEnabled val="1"/>
        </dgm:presLayoutVars>
      </dgm:prSet>
      <dgm:spPr/>
      <dgm:t>
        <a:bodyPr/>
        <a:lstStyle/>
        <a:p>
          <a:endParaRPr lang="ru-RU"/>
        </a:p>
      </dgm:t>
    </dgm:pt>
    <dgm:pt modelId="{33EAAA57-0E45-48AB-BF9B-2B6F2BAC7987}" type="pres">
      <dgm:prSet presAssocID="{2BB5E195-74D3-43C9-BFF6-EDB5CFB620D9}" presName="sibTrans" presStyleCnt="0"/>
      <dgm:spPr/>
    </dgm:pt>
    <dgm:pt modelId="{5836CAAF-B2E9-4CAD-971F-2EB96FA0F79D}" type="pres">
      <dgm:prSet presAssocID="{1E225523-3E0A-41DB-BD76-DEA11A4EAB8A}" presName="textNode" presStyleLbl="node1" presStyleIdx="1" presStyleCnt="3">
        <dgm:presLayoutVars>
          <dgm:bulletEnabled val="1"/>
        </dgm:presLayoutVars>
      </dgm:prSet>
      <dgm:spPr/>
      <dgm:t>
        <a:bodyPr/>
        <a:lstStyle/>
        <a:p>
          <a:endParaRPr lang="ru-RU"/>
        </a:p>
      </dgm:t>
    </dgm:pt>
    <dgm:pt modelId="{3A992B9D-3D0E-4840-A6C5-999148C0CC97}" type="pres">
      <dgm:prSet presAssocID="{49EE77D7-466D-444A-93EF-51B6E6FB9314}" presName="sibTrans" presStyleCnt="0"/>
      <dgm:spPr/>
    </dgm:pt>
    <dgm:pt modelId="{A742C9A4-8C91-49A5-A42F-8DA11826DAEC}" type="pres">
      <dgm:prSet presAssocID="{8B0A177C-3528-4DA2-8857-69C9756B3249}" presName="textNode" presStyleLbl="node1" presStyleIdx="2" presStyleCnt="3">
        <dgm:presLayoutVars>
          <dgm:bulletEnabled val="1"/>
        </dgm:presLayoutVars>
      </dgm:prSet>
      <dgm:spPr/>
      <dgm:t>
        <a:bodyPr/>
        <a:lstStyle/>
        <a:p>
          <a:endParaRPr lang="ru-RU"/>
        </a:p>
      </dgm:t>
    </dgm:pt>
  </dgm:ptLst>
  <dgm:cxnLst>
    <dgm:cxn modelId="{634CECF1-B35C-4558-A3F9-3B71407EDC99}" type="presOf" srcId="{A9400429-CC5D-4BEF-8445-DCA0577D3C23}" destId="{BB612693-775F-4B60-A54A-02DD5A3126DF}" srcOrd="0" destOrd="0" presId="urn:microsoft.com/office/officeart/2005/8/layout/hProcess9"/>
    <dgm:cxn modelId="{A292874E-BDB1-4DA8-8AD0-171FA9190B9F}" type="presOf" srcId="{1F4CEFE3-743F-457D-A4A5-FC3C8606BE1D}" destId="{F5C6EE36-F111-421C-9843-6A87B07A889E}" srcOrd="0" destOrd="0" presId="urn:microsoft.com/office/officeart/2005/8/layout/hProcess9"/>
    <dgm:cxn modelId="{28EFA8FD-E150-43AD-A6E1-D184C15CADD7}" srcId="{1F4CEFE3-743F-457D-A4A5-FC3C8606BE1D}" destId="{A9400429-CC5D-4BEF-8445-DCA0577D3C23}" srcOrd="0" destOrd="0" parTransId="{2411F282-BBE0-4EBD-990E-59D0CDCEE535}" sibTransId="{2BB5E195-74D3-43C9-BFF6-EDB5CFB620D9}"/>
    <dgm:cxn modelId="{473329B2-FB70-4A87-8FF2-E9BE9F90D321}" type="presOf" srcId="{8B0A177C-3528-4DA2-8857-69C9756B3249}" destId="{A742C9A4-8C91-49A5-A42F-8DA11826DAEC}" srcOrd="0" destOrd="0" presId="urn:microsoft.com/office/officeart/2005/8/layout/hProcess9"/>
    <dgm:cxn modelId="{424785F9-8F4F-4620-BF94-7CACE3F1CC73}" srcId="{1F4CEFE3-743F-457D-A4A5-FC3C8606BE1D}" destId="{1E225523-3E0A-41DB-BD76-DEA11A4EAB8A}" srcOrd="1" destOrd="0" parTransId="{8AD76EC1-575C-44ED-B405-68D1284A650A}" sibTransId="{49EE77D7-466D-444A-93EF-51B6E6FB9314}"/>
    <dgm:cxn modelId="{2539B85D-309A-4DE3-895E-47ABDDAFDCB2}" srcId="{1F4CEFE3-743F-457D-A4A5-FC3C8606BE1D}" destId="{8B0A177C-3528-4DA2-8857-69C9756B3249}" srcOrd="2" destOrd="0" parTransId="{36F7C322-0602-40DE-95E0-198F433F5E05}" sibTransId="{8713EC44-5E51-4947-994E-599309934979}"/>
    <dgm:cxn modelId="{85917FD8-000F-4E85-94A6-5EA59A1428B8}" type="presOf" srcId="{1E225523-3E0A-41DB-BD76-DEA11A4EAB8A}" destId="{5836CAAF-B2E9-4CAD-971F-2EB96FA0F79D}" srcOrd="0" destOrd="0" presId="urn:microsoft.com/office/officeart/2005/8/layout/hProcess9"/>
    <dgm:cxn modelId="{179A8036-FFEC-412D-AB0A-B510F10A5084}" type="presParOf" srcId="{F5C6EE36-F111-421C-9843-6A87B07A889E}" destId="{4E9C1483-42F9-467C-9B64-E8B7F4C87D69}" srcOrd="0" destOrd="0" presId="urn:microsoft.com/office/officeart/2005/8/layout/hProcess9"/>
    <dgm:cxn modelId="{66DBBC21-8370-4CA6-BEE1-A2FE1C5ADE47}" type="presParOf" srcId="{F5C6EE36-F111-421C-9843-6A87B07A889E}" destId="{F99BF1C7-3598-4BFE-8DF9-93767E38CF26}" srcOrd="1" destOrd="0" presId="urn:microsoft.com/office/officeart/2005/8/layout/hProcess9"/>
    <dgm:cxn modelId="{8E876971-BF23-46A2-AB6D-C612E9CF2AAE}" type="presParOf" srcId="{F99BF1C7-3598-4BFE-8DF9-93767E38CF26}" destId="{BB612693-775F-4B60-A54A-02DD5A3126DF}" srcOrd="0" destOrd="0" presId="urn:microsoft.com/office/officeart/2005/8/layout/hProcess9"/>
    <dgm:cxn modelId="{B2E99940-FB95-4156-AABB-67ADF445497A}" type="presParOf" srcId="{F99BF1C7-3598-4BFE-8DF9-93767E38CF26}" destId="{33EAAA57-0E45-48AB-BF9B-2B6F2BAC7987}" srcOrd="1" destOrd="0" presId="urn:microsoft.com/office/officeart/2005/8/layout/hProcess9"/>
    <dgm:cxn modelId="{A3015DE9-E663-4146-AEFD-7EBF9D4F0D76}" type="presParOf" srcId="{F99BF1C7-3598-4BFE-8DF9-93767E38CF26}" destId="{5836CAAF-B2E9-4CAD-971F-2EB96FA0F79D}" srcOrd="2" destOrd="0" presId="urn:microsoft.com/office/officeart/2005/8/layout/hProcess9"/>
    <dgm:cxn modelId="{98D8E117-3AEA-4838-AA05-DF74B8895384}" type="presParOf" srcId="{F99BF1C7-3598-4BFE-8DF9-93767E38CF26}" destId="{3A992B9D-3D0E-4840-A6C5-999148C0CC97}" srcOrd="3" destOrd="0" presId="urn:microsoft.com/office/officeart/2005/8/layout/hProcess9"/>
    <dgm:cxn modelId="{A223832D-6D5B-484F-A0AA-AA3FC6A4E9E9}" type="presParOf" srcId="{F99BF1C7-3598-4BFE-8DF9-93767E38CF26}" destId="{A742C9A4-8C91-49A5-A42F-8DA11826DAEC}"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4E4561-8982-4898-9924-45E9C67246A0}">
      <dsp:nvSpPr>
        <dsp:cNvPr id="0" name=""/>
        <dsp:cNvSpPr/>
      </dsp:nvSpPr>
      <dsp:spPr>
        <a:xfrm>
          <a:off x="3291839" y="527"/>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smtClean="0"/>
            <a:t>обреченность в кольцевой композиции: </a:t>
          </a:r>
          <a:r>
            <a:rPr lang="en-US" sz="2700" i="1" kern="1200" dirty="0" smtClean="0"/>
            <a:t>The century</a:t>
          </a:r>
          <a:r>
            <a:rPr lang="ru-RU" sz="2700" i="1" kern="1200" dirty="0" smtClean="0"/>
            <a:t>’</a:t>
          </a:r>
          <a:r>
            <a:rPr lang="en-US" sz="2700" i="1" kern="1200" dirty="0" smtClean="0"/>
            <a:t>s tides</a:t>
          </a:r>
          <a:r>
            <a:rPr lang="ru-RU" sz="2700" i="1" kern="1200" dirty="0" smtClean="0"/>
            <a:t> – </a:t>
          </a:r>
          <a:r>
            <a:rPr lang="en-US" sz="2700" i="1" kern="1200" dirty="0" smtClean="0"/>
            <a:t>the pages of the sea</a:t>
          </a:r>
          <a:endParaRPr lang="ru-RU" sz="2700" kern="1200" dirty="0"/>
        </a:p>
      </dsp:txBody>
      <dsp:txXfrm>
        <a:off x="3291839" y="527"/>
        <a:ext cx="4937760" cy="2058711"/>
      </dsp:txXfrm>
    </dsp:sp>
    <dsp:sp modelId="{881C0BC2-96A1-448E-9C1F-6CD8F70D3D7F}">
      <dsp:nvSpPr>
        <dsp:cNvPr id="0" name=""/>
        <dsp:cNvSpPr/>
      </dsp:nvSpPr>
      <dsp:spPr>
        <a:xfrm>
          <a:off x="0" y="527"/>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smtClean="0"/>
            <a:t>гибель гуманизма и респектабельности</a:t>
          </a:r>
          <a:endParaRPr lang="ru-RU" sz="2400" kern="1200" dirty="0"/>
        </a:p>
      </dsp:txBody>
      <dsp:txXfrm>
        <a:off x="0" y="527"/>
        <a:ext cx="3291840" cy="2058711"/>
      </dsp:txXfrm>
    </dsp:sp>
    <dsp:sp modelId="{068C7248-995A-41B4-B17C-74C4CD63D0AB}">
      <dsp:nvSpPr>
        <dsp:cNvPr id="0" name=""/>
        <dsp:cNvSpPr/>
      </dsp:nvSpPr>
      <dsp:spPr>
        <a:xfrm>
          <a:off x="3291839" y="2265110"/>
          <a:ext cx="4937760" cy="2058711"/>
        </a:xfrm>
        <a:prstGeom prst="rightArrow">
          <a:avLst>
            <a:gd name="adj1" fmla="val 75000"/>
            <a:gd name="adj2" fmla="val 5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228600" lvl="1" indent="-228600" algn="l" defTabSz="1200150">
            <a:lnSpc>
              <a:spcPct val="90000"/>
            </a:lnSpc>
            <a:spcBef>
              <a:spcPct val="0"/>
            </a:spcBef>
            <a:spcAft>
              <a:spcPct val="15000"/>
            </a:spcAft>
            <a:buChar char="••"/>
          </a:pPr>
          <a:r>
            <a:rPr lang="ru-RU" sz="2700" kern="1200" dirty="0" smtClean="0"/>
            <a:t>центральный оксюморон: </a:t>
          </a:r>
          <a:r>
            <a:rPr lang="en-US" sz="2700" i="1" kern="1200" dirty="0" smtClean="0"/>
            <a:t>death</a:t>
          </a:r>
          <a:r>
            <a:rPr lang="ru-RU" sz="2700" i="1" kern="1200" dirty="0" smtClean="0"/>
            <a:t>’</a:t>
          </a:r>
          <a:r>
            <a:rPr lang="en-US" sz="2700" i="1" kern="1200" dirty="0" smtClean="0"/>
            <a:t>s birthing place</a:t>
          </a:r>
          <a:endParaRPr lang="ru-RU" sz="2700" kern="1200" dirty="0"/>
        </a:p>
      </dsp:txBody>
      <dsp:txXfrm>
        <a:off x="3291839" y="2265110"/>
        <a:ext cx="4937760" cy="2058711"/>
      </dsp:txXfrm>
    </dsp:sp>
    <dsp:sp modelId="{95169970-9098-49EA-B8AB-BC2521A429D6}">
      <dsp:nvSpPr>
        <dsp:cNvPr id="0" name=""/>
        <dsp:cNvSpPr/>
      </dsp:nvSpPr>
      <dsp:spPr>
        <a:xfrm>
          <a:off x="0" y="2265110"/>
          <a:ext cx="3291840" cy="205871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kern="1200" dirty="0" smtClean="0"/>
            <a:t>жестокий парадокс войны</a:t>
          </a:r>
          <a:endParaRPr lang="ru-RU" sz="2400" kern="1200" dirty="0"/>
        </a:p>
      </dsp:txBody>
      <dsp:txXfrm>
        <a:off x="0" y="2265110"/>
        <a:ext cx="3291840" cy="20587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C1483-42F9-467C-9B64-E8B7F4C87D69}">
      <dsp:nvSpPr>
        <dsp:cNvPr id="0" name=""/>
        <dsp:cNvSpPr/>
      </dsp:nvSpPr>
      <dsp:spPr>
        <a:xfrm>
          <a:off x="617219" y="0"/>
          <a:ext cx="6995160" cy="432435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12693-775F-4B60-A54A-02DD5A3126DF}">
      <dsp:nvSpPr>
        <dsp:cNvPr id="0" name=""/>
        <dsp:cNvSpPr/>
      </dsp:nvSpPr>
      <dsp:spPr>
        <a:xfrm>
          <a:off x="8840" y="1297304"/>
          <a:ext cx="2648902" cy="1729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концепция патриотизма и героизма</a:t>
          </a:r>
          <a:endParaRPr lang="ru-RU" sz="2400" kern="1200" dirty="0"/>
        </a:p>
      </dsp:txBody>
      <dsp:txXfrm>
        <a:off x="8840" y="1297304"/>
        <a:ext cx="2648902" cy="1729740"/>
      </dsp:txXfrm>
    </dsp:sp>
    <dsp:sp modelId="{5836CAAF-B2E9-4CAD-971F-2EB96FA0F79D}">
      <dsp:nvSpPr>
        <dsp:cNvPr id="0" name=""/>
        <dsp:cNvSpPr/>
      </dsp:nvSpPr>
      <dsp:spPr>
        <a:xfrm>
          <a:off x="2790348" y="1297304"/>
          <a:ext cx="2648902" cy="1729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концепция страха </a:t>
          </a:r>
          <a:r>
            <a:rPr lang="uk-UA" sz="2400" kern="1200" dirty="0" smtClean="0"/>
            <a:t>и </a:t>
          </a:r>
          <a:r>
            <a:rPr lang="ru-RU" sz="2400" kern="1200" dirty="0" smtClean="0"/>
            <a:t>потери окопных поэтов</a:t>
          </a:r>
          <a:endParaRPr lang="ru-RU" sz="2400" kern="1200" dirty="0"/>
        </a:p>
      </dsp:txBody>
      <dsp:txXfrm>
        <a:off x="2790348" y="1297304"/>
        <a:ext cx="2648902" cy="1729740"/>
      </dsp:txXfrm>
    </dsp:sp>
    <dsp:sp modelId="{A742C9A4-8C91-49A5-A42F-8DA11826DAEC}">
      <dsp:nvSpPr>
        <dsp:cNvPr id="0" name=""/>
        <dsp:cNvSpPr/>
      </dsp:nvSpPr>
      <dsp:spPr>
        <a:xfrm>
          <a:off x="5571857" y="1297304"/>
          <a:ext cx="2648902" cy="17297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концепция безысходности «поэзии свидетельства»</a:t>
          </a:r>
          <a:endParaRPr lang="ru-RU" sz="2400" kern="1200" dirty="0"/>
        </a:p>
      </dsp:txBody>
      <dsp:txXfrm>
        <a:off x="5571857" y="1297304"/>
        <a:ext cx="2648902" cy="17297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13.04.2020</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13.04.2020</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13.04.2020</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13.04.2020</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oldiers-with-canon-clipart.jpg"/>
          <p:cNvPicPr>
            <a:picLocks noChangeAspect="1"/>
          </p:cNvPicPr>
          <p:nvPr/>
        </p:nvPicPr>
        <p:blipFill>
          <a:blip r:embed="rId2" cstate="print"/>
          <a:stretch>
            <a:fillRect/>
          </a:stretch>
        </p:blipFill>
        <p:spPr>
          <a:xfrm>
            <a:off x="0" y="3953564"/>
            <a:ext cx="4139952" cy="2904435"/>
          </a:xfrm>
          <a:prstGeom prst="rect">
            <a:avLst/>
          </a:prstGeom>
        </p:spPr>
      </p:pic>
      <p:sp>
        <p:nvSpPr>
          <p:cNvPr id="2" name="Заголовок 1"/>
          <p:cNvSpPr>
            <a:spLocks noGrp="1"/>
          </p:cNvSpPr>
          <p:nvPr>
            <p:ph type="ctrTitle"/>
          </p:nvPr>
        </p:nvSpPr>
        <p:spPr>
          <a:xfrm>
            <a:off x="611560" y="404664"/>
            <a:ext cx="8136904" cy="2118097"/>
          </a:xfrm>
        </p:spPr>
        <p:txBody>
          <a:bodyPr>
            <a:normAutofit/>
          </a:bodyPr>
          <a:lstStyle/>
          <a:p>
            <a:r>
              <a:rPr lang="ru-RU" dirty="0" smtClean="0">
                <a:latin typeface="Times New Roman" pitchFamily="18" charset="0"/>
                <a:cs typeface="Times New Roman" pitchFamily="18" charset="0"/>
              </a:rPr>
              <a:t>«</a:t>
            </a:r>
            <a:r>
              <a:rPr lang="uk-UA" dirty="0" smtClean="0">
                <a:latin typeface="Times New Roman" pitchFamily="18" charset="0"/>
                <a:cs typeface="Times New Roman" pitchFamily="18" charset="0"/>
              </a:rPr>
              <a:t>ПО</a:t>
            </a:r>
            <a:r>
              <a:rPr lang="ru-RU" dirty="0" smtClean="0">
                <a:latin typeface="Times New Roman" pitchFamily="18" charset="0"/>
                <a:cs typeface="Times New Roman" pitchFamily="18" charset="0"/>
              </a:rPr>
              <a:t>Э</a:t>
            </a:r>
            <a:r>
              <a:rPr lang="uk-UA" dirty="0" smtClean="0">
                <a:latin typeface="Times New Roman" pitchFamily="18" charset="0"/>
                <a:cs typeface="Times New Roman" pitchFamily="18" charset="0"/>
              </a:rPr>
              <a:t>ЗИЯ СВИДЕТЕЛЬСТВА</a:t>
            </a:r>
            <a:r>
              <a:rPr lang="ru-RU" dirty="0" smtClean="0">
                <a:latin typeface="Times New Roman" pitchFamily="18" charset="0"/>
                <a:cs typeface="Times New Roman" pitchFamily="18" charset="0"/>
              </a:rPr>
              <a:t>» </a:t>
            </a:r>
            <a:br>
              <a:rPr lang="ru-RU" dirty="0" smtClean="0">
                <a:latin typeface="Times New Roman" pitchFamily="18" charset="0"/>
                <a:cs typeface="Times New Roman" pitchFamily="18" charset="0"/>
              </a:rPr>
            </a:br>
            <a:r>
              <a:rPr lang="uk-UA" dirty="0" smtClean="0">
                <a:latin typeface="Times New Roman" pitchFamily="18" charset="0"/>
                <a:cs typeface="Times New Roman" pitchFamily="18" charset="0"/>
              </a:rPr>
              <a:t>В ТВОРЧЕСТВЕ К. </a:t>
            </a:r>
            <a:r>
              <a:rPr lang="ru-RU" dirty="0" smtClean="0">
                <a:latin typeface="Times New Roman" pitchFamily="18" charset="0"/>
                <a:cs typeface="Times New Roman" pitchFamily="18" charset="0"/>
              </a:rPr>
              <a:t>Э. ДАФФИ </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211960" y="4365104"/>
            <a:ext cx="4932040" cy="2492896"/>
          </a:xfrm>
        </p:spPr>
        <p:txBody>
          <a:bodyPr>
            <a:normAutofit fontScale="55000" lnSpcReduction="20000"/>
          </a:bodyPr>
          <a:lstStyle/>
          <a:p>
            <a:r>
              <a:rPr lang="ru-RU" dirty="0" smtClean="0"/>
              <a:t> </a:t>
            </a:r>
          </a:p>
          <a:p>
            <a:r>
              <a:rPr lang="ru-RU" sz="3600" b="1" i="1" dirty="0" smtClean="0">
                <a:solidFill>
                  <a:schemeClr val="tx1"/>
                </a:solidFill>
                <a:latin typeface="Times New Roman" pitchFamily="18" charset="0"/>
                <a:cs typeface="Times New Roman" pitchFamily="18" charset="0"/>
              </a:rPr>
              <a:t>Л. Н. </a:t>
            </a:r>
            <a:r>
              <a:rPr lang="ru-RU" sz="3600" b="1" i="1" dirty="0" err="1" smtClean="0">
                <a:solidFill>
                  <a:schemeClr val="tx1"/>
                </a:solidFill>
                <a:latin typeface="Times New Roman" pitchFamily="18" charset="0"/>
                <a:cs typeface="Times New Roman" pitchFamily="18" charset="0"/>
              </a:rPr>
              <a:t>Глухенькая</a:t>
            </a:r>
            <a:r>
              <a:rPr lang="ru-RU" sz="3600" b="1" i="1" dirty="0" smtClean="0">
                <a:solidFill>
                  <a:schemeClr val="tx1"/>
                </a:solidFill>
                <a:latin typeface="Times New Roman" pitchFamily="18" charset="0"/>
                <a:cs typeface="Times New Roman" pitchFamily="18" charset="0"/>
              </a:rPr>
              <a:t>,</a:t>
            </a:r>
          </a:p>
          <a:p>
            <a:r>
              <a:rPr lang="ru-RU" sz="3600" dirty="0" smtClean="0">
                <a:solidFill>
                  <a:schemeClr val="tx1"/>
                </a:solidFill>
                <a:latin typeface="Times New Roman" pitchFamily="18" charset="0"/>
                <a:cs typeface="Times New Roman" pitchFamily="18" charset="0"/>
              </a:rPr>
              <a:t>аспирант </a:t>
            </a:r>
            <a:r>
              <a:rPr lang="uk-UA" sz="3600" dirty="0" smtClean="0">
                <a:solidFill>
                  <a:schemeClr val="tx1"/>
                </a:solidFill>
                <a:latin typeface="Times New Roman" pitchFamily="18" charset="0"/>
                <a:cs typeface="Times New Roman" pitchFamily="18" charset="0"/>
              </a:rPr>
              <a:t>2</a:t>
            </a:r>
            <a:r>
              <a:rPr lang="ru-RU" sz="3600" dirty="0" smtClean="0">
                <a:solidFill>
                  <a:schemeClr val="tx1"/>
                </a:solidFill>
                <a:latin typeface="Times New Roman" pitchFamily="18" charset="0"/>
                <a:cs typeface="Times New Roman" pitchFamily="18" charset="0"/>
              </a:rPr>
              <a:t>-го года обучения кафедры русской и зарубежной литературы, Факультет славянской филологии и  журналистики, Таврическая академия, Крымский федеральный университет имени В. И. Вернадского, Симферополь</a:t>
            </a:r>
          </a:p>
          <a:p>
            <a:endParaRPr lang="ru-RU" dirty="0"/>
          </a:p>
        </p:txBody>
      </p:sp>
      <p:sp>
        <p:nvSpPr>
          <p:cNvPr id="6" name="TextBox 5"/>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unnamed.jpg"/>
          <p:cNvPicPr>
            <a:picLocks noChangeAspect="1"/>
          </p:cNvPicPr>
          <p:nvPr/>
        </p:nvPicPr>
        <p:blipFill>
          <a:blip r:embed="rId2" cstate="print"/>
          <a:stretch>
            <a:fillRect/>
          </a:stretch>
        </p:blipFill>
        <p:spPr>
          <a:xfrm>
            <a:off x="-4878" y="764704"/>
            <a:ext cx="9148878" cy="6093296"/>
          </a:xfrm>
          <a:prstGeom prst="rect">
            <a:avLst/>
          </a:prstGeom>
        </p:spPr>
      </p:pic>
      <p:graphicFrame>
        <p:nvGraphicFramePr>
          <p:cNvPr id="4" name="Содержимое 3"/>
          <p:cNvGraphicFramePr>
            <a:graphicFrameLocks noGrp="1"/>
          </p:cNvGraphicFramePr>
          <p:nvPr>
            <p:ph idx="1"/>
          </p:nvPr>
        </p:nvGraphicFramePr>
        <p:xfrm>
          <a:off x="467544" y="1772816"/>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оловок 1"/>
          <p:cNvSpPr>
            <a:spLocks noGrp="1"/>
          </p:cNvSpPr>
          <p:nvPr>
            <p:ph type="title"/>
          </p:nvPr>
        </p:nvSpPr>
        <p:spPr>
          <a:xfrm>
            <a:off x="467544" y="692696"/>
            <a:ext cx="8229600" cy="1066800"/>
          </a:xfrm>
        </p:spPr>
        <p:txBody>
          <a:bodyPr/>
          <a:lstStyle/>
          <a:p>
            <a:pPr algn="ctr"/>
            <a:r>
              <a:rPr lang="ru-RU" b="1" i="1" dirty="0" smtClean="0">
                <a:latin typeface="Times New Roman" pitchFamily="18" charset="0"/>
                <a:cs typeface="Times New Roman" pitchFamily="18" charset="0"/>
              </a:rPr>
              <a:t>«Рана во времени»</a:t>
            </a:r>
            <a:endParaRPr lang="ru-RU" b="1" i="1" dirty="0">
              <a:latin typeface="Times New Roman" pitchFamily="18" charset="0"/>
              <a:cs typeface="Times New Roman" pitchFamily="18" charset="0"/>
            </a:endParaRPr>
          </a:p>
        </p:txBody>
      </p:sp>
      <p:sp>
        <p:nvSpPr>
          <p:cNvPr id="6" name="TextBox 5"/>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unnamed.jpg"/>
          <p:cNvPicPr>
            <a:picLocks noChangeAspect="1"/>
          </p:cNvPicPr>
          <p:nvPr/>
        </p:nvPicPr>
        <p:blipFill>
          <a:blip r:embed="rId2" cstate="print"/>
          <a:stretch>
            <a:fillRect/>
          </a:stretch>
        </p:blipFill>
        <p:spPr>
          <a:xfrm>
            <a:off x="0" y="767953"/>
            <a:ext cx="9144000" cy="6090047"/>
          </a:xfrm>
          <a:prstGeom prst="rect">
            <a:avLst/>
          </a:prstGeom>
        </p:spPr>
      </p:pic>
      <p:graphicFrame>
        <p:nvGraphicFramePr>
          <p:cNvPr id="4" name="Содержимое 3"/>
          <p:cNvGraphicFramePr>
            <a:graphicFrameLocks noGrp="1"/>
          </p:cNvGraphicFramePr>
          <p:nvPr>
            <p:ph idx="1"/>
          </p:nvPr>
        </p:nvGraphicFramePr>
        <p:xfrm>
          <a:off x="539552" y="1772816"/>
          <a:ext cx="82296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Заголовок 1"/>
          <p:cNvSpPr>
            <a:spLocks noGrp="1"/>
          </p:cNvSpPr>
          <p:nvPr>
            <p:ph type="title"/>
          </p:nvPr>
        </p:nvSpPr>
        <p:spPr>
          <a:xfrm>
            <a:off x="636712" y="836712"/>
            <a:ext cx="8507288" cy="1066800"/>
          </a:xfrm>
        </p:spPr>
        <p:txBody>
          <a:bodyPr>
            <a:normAutofit/>
          </a:bodyPr>
          <a:lstStyle/>
          <a:p>
            <a:r>
              <a:rPr lang="en-US" sz="3200" b="1" i="1" dirty="0" smtClean="0">
                <a:latin typeface="Times New Roman" pitchFamily="18" charset="0"/>
                <a:cs typeface="Times New Roman" pitchFamily="18" charset="0"/>
              </a:rPr>
              <a:t>WW I Poetry </a:t>
            </a:r>
            <a:r>
              <a:rPr lang="ru-RU" sz="3200" b="1" i="1" dirty="0" smtClean="0">
                <a:latin typeface="Times New Roman" pitchFamily="18" charset="0"/>
                <a:cs typeface="Times New Roman" pitchFamily="18" charset="0"/>
              </a:rPr>
              <a:t>–</a:t>
            </a:r>
            <a:r>
              <a:rPr lang="en-US" sz="3200" b="1" i="1" dirty="0" smtClean="0">
                <a:latin typeface="Times New Roman" pitchFamily="18" charset="0"/>
                <a:cs typeface="Times New Roman" pitchFamily="18" charset="0"/>
              </a:rPr>
              <a:t> WW II Poetry</a:t>
            </a:r>
            <a:r>
              <a:rPr lang="ru-RU" sz="3200" b="1" i="1" dirty="0" smtClean="0">
                <a:latin typeface="Times New Roman" pitchFamily="18" charset="0"/>
                <a:cs typeface="Times New Roman" pitchFamily="18" charset="0"/>
              </a:rPr>
              <a:t> – </a:t>
            </a:r>
            <a:r>
              <a:rPr lang="en-US" sz="3200" b="1" i="1" dirty="0" smtClean="0">
                <a:latin typeface="Times New Roman" pitchFamily="18" charset="0"/>
                <a:cs typeface="Times New Roman" pitchFamily="18" charset="0"/>
              </a:rPr>
              <a:t>New War Poetry</a:t>
            </a:r>
            <a:endParaRPr lang="ru-RU" sz="3200" dirty="0"/>
          </a:p>
        </p:txBody>
      </p:sp>
      <p:sp>
        <p:nvSpPr>
          <p:cNvPr id="5" name="TextBox 4"/>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pic>
        <p:nvPicPr>
          <p:cNvPr id="7" name="Рисунок 6" descr="thank-you-from-christian-vision-alliance.jpg"/>
          <p:cNvPicPr>
            <a:picLocks noChangeAspect="1"/>
          </p:cNvPicPr>
          <p:nvPr/>
        </p:nvPicPr>
        <p:blipFill>
          <a:blip r:embed="rId2" cstate="print"/>
          <a:stretch>
            <a:fillRect/>
          </a:stretch>
        </p:blipFill>
        <p:spPr>
          <a:xfrm>
            <a:off x="99267" y="908720"/>
            <a:ext cx="9073258" cy="51125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5112568" cy="810344"/>
          </a:xfrm>
        </p:spPr>
        <p:txBody>
          <a:bodyPr>
            <a:normAutofit/>
          </a:bodyPr>
          <a:lstStyle/>
          <a:p>
            <a:r>
              <a:rPr lang="en-US" sz="2800" b="1" i="1" dirty="0" smtClean="0">
                <a:latin typeface="Times New Roman" pitchFamily="18" charset="0"/>
                <a:cs typeface="Times New Roman" pitchFamily="18" charset="0"/>
              </a:rPr>
              <a:t>British First World War Poetry</a:t>
            </a:r>
            <a:endParaRPr lang="en-US"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0" y="908720"/>
            <a:ext cx="8820472" cy="2016223"/>
          </a:xfrm>
        </p:spPr>
        <p:txBody>
          <a:bodyPr numCol="1">
            <a:normAutofit/>
          </a:bodyPr>
          <a:lstStyle/>
          <a:p>
            <a:r>
              <a:rPr lang="ru-RU" sz="2300" dirty="0" smtClean="0">
                <a:latin typeface="Times New Roman" pitchFamily="18" charset="0"/>
                <a:cs typeface="Times New Roman" pitchFamily="18" charset="0"/>
              </a:rPr>
              <a:t>Когда </a:t>
            </a:r>
            <a:r>
              <a:rPr lang="ru-RU" sz="2300" dirty="0" err="1" smtClean="0">
                <a:latin typeface="Times New Roman" pitchFamily="18" charset="0"/>
                <a:cs typeface="Times New Roman" pitchFamily="18" charset="0"/>
              </a:rPr>
              <a:t>поэты-георгианцы</a:t>
            </a:r>
            <a:r>
              <a:rPr lang="ru-RU" sz="2300" dirty="0" smtClean="0">
                <a:latin typeface="Times New Roman" pitchFamily="18" charset="0"/>
                <a:cs typeface="Times New Roman" pitchFamily="18" charset="0"/>
              </a:rPr>
              <a:t> идут на войну (Э. </a:t>
            </a:r>
            <a:r>
              <a:rPr lang="ru-RU" sz="2300" dirty="0" err="1" smtClean="0">
                <a:latin typeface="Times New Roman" pitchFamily="18" charset="0"/>
                <a:cs typeface="Times New Roman" pitchFamily="18" charset="0"/>
              </a:rPr>
              <a:t>Брук</a:t>
            </a:r>
            <a:r>
              <a:rPr lang="ru-RU" sz="2300" dirty="0" smtClean="0">
                <a:latin typeface="Times New Roman" pitchFamily="18" charset="0"/>
                <a:cs typeface="Times New Roman" pitchFamily="18" charset="0"/>
              </a:rPr>
              <a:t>, Р. </a:t>
            </a:r>
            <a:r>
              <a:rPr lang="ru-RU" sz="2300" dirty="0" err="1" smtClean="0">
                <a:latin typeface="Times New Roman" pitchFamily="18" charset="0"/>
                <a:cs typeface="Times New Roman" pitchFamily="18" charset="0"/>
              </a:rPr>
              <a:t>Грейвс</a:t>
            </a:r>
            <a:r>
              <a:rPr lang="ru-RU" sz="2300" dirty="0" smtClean="0">
                <a:latin typeface="Times New Roman" pitchFamily="18" charset="0"/>
                <a:cs typeface="Times New Roman" pitchFamily="18" charset="0"/>
              </a:rPr>
              <a:t>, </a:t>
            </a:r>
            <a:r>
              <a:rPr lang="ru-RU" sz="2300" dirty="0" err="1" smtClean="0">
                <a:latin typeface="Times New Roman" pitchFamily="18" charset="0"/>
                <a:cs typeface="Times New Roman" pitchFamily="18" charset="0"/>
              </a:rPr>
              <a:t>З.Сассун</a:t>
            </a:r>
            <a:r>
              <a:rPr lang="ru-RU" sz="2300" dirty="0" smtClean="0">
                <a:latin typeface="Times New Roman" pitchFamily="18" charset="0"/>
                <a:cs typeface="Times New Roman" pitchFamily="18" charset="0"/>
              </a:rPr>
              <a:t>)</a:t>
            </a:r>
            <a:r>
              <a:rPr lang="en-US" sz="2300" dirty="0" smtClean="0">
                <a:latin typeface="Times New Roman" pitchFamily="18" charset="0"/>
                <a:cs typeface="Times New Roman" pitchFamily="18" charset="0"/>
              </a:rPr>
              <a:t>,</a:t>
            </a:r>
            <a:r>
              <a:rPr lang="ru-RU" sz="2300" dirty="0" smtClean="0">
                <a:latin typeface="Times New Roman" pitchFamily="18" charset="0"/>
                <a:cs typeface="Times New Roman" pitchFamily="18" charset="0"/>
              </a:rPr>
              <a:t> появляется феномен окопных поэтов</a:t>
            </a:r>
            <a:r>
              <a:rPr lang="en-US" sz="2300" dirty="0" smtClean="0">
                <a:latin typeface="Times New Roman" pitchFamily="18" charset="0"/>
                <a:cs typeface="Times New Roman" pitchFamily="18" charset="0"/>
              </a:rPr>
              <a:t>.</a:t>
            </a:r>
          </a:p>
          <a:p>
            <a:r>
              <a:rPr lang="ru-RU" sz="2300" dirty="0" smtClean="0">
                <a:latin typeface="Times New Roman" pitchFamily="18" charset="0"/>
                <a:cs typeface="Times New Roman" pitchFamily="18" charset="0"/>
              </a:rPr>
              <a:t>Среди </a:t>
            </a:r>
            <a:r>
              <a:rPr lang="ru-RU" sz="2300" dirty="0" smtClean="0">
                <a:latin typeface="Times New Roman" pitchFamily="18" charset="0"/>
                <a:cs typeface="Times New Roman" pitchFamily="18" charset="0"/>
              </a:rPr>
              <a:t>окопных поэтов также известны И. Розенберг, Э. Томас, </a:t>
            </a:r>
            <a:r>
              <a:rPr lang="ru-RU" sz="2300" dirty="0" smtClean="0">
                <a:latin typeface="Times New Roman" pitchFamily="18" charset="0"/>
                <a:cs typeface="Times New Roman" pitchFamily="18" charset="0"/>
              </a:rPr>
              <a:t>У.Оуэн </a:t>
            </a:r>
            <a:r>
              <a:rPr lang="ru-RU" sz="2300" dirty="0" smtClean="0">
                <a:latin typeface="Times New Roman" pitchFamily="18" charset="0"/>
                <a:cs typeface="Times New Roman" pitchFamily="18" charset="0"/>
              </a:rPr>
              <a:t>(все трое, как и Р. </a:t>
            </a:r>
            <a:r>
              <a:rPr lang="ru-RU" sz="2300" dirty="0" err="1" smtClean="0">
                <a:latin typeface="Times New Roman" pitchFamily="18" charset="0"/>
                <a:cs typeface="Times New Roman" pitchFamily="18" charset="0"/>
              </a:rPr>
              <a:t>Брук</a:t>
            </a:r>
            <a:r>
              <a:rPr lang="ru-RU" sz="2300" dirty="0" smtClean="0">
                <a:latin typeface="Times New Roman" pitchFamily="18" charset="0"/>
                <a:cs typeface="Times New Roman" pitchFamily="18" charset="0"/>
              </a:rPr>
              <a:t>, погибли в ходе участия в боевых действиях</a:t>
            </a:r>
            <a:r>
              <a:rPr lang="en-US" sz="2300" dirty="0" smtClean="0">
                <a:latin typeface="Times New Roman" pitchFamily="18" charset="0"/>
                <a:cs typeface="Times New Roman" pitchFamily="18" charset="0"/>
              </a:rPr>
              <a:t>)</a:t>
            </a:r>
            <a:r>
              <a:rPr lang="ru-RU" sz="2300" dirty="0" smtClean="0">
                <a:latin typeface="Times New Roman" pitchFamily="18" charset="0"/>
                <a:cs typeface="Times New Roman" pitchFamily="18" charset="0"/>
              </a:rPr>
              <a:t>, М. </a:t>
            </a:r>
            <a:r>
              <a:rPr lang="ru-RU" sz="2300" dirty="0" err="1" smtClean="0">
                <a:latin typeface="Times New Roman" pitchFamily="18" charset="0"/>
                <a:cs typeface="Times New Roman" pitchFamily="18" charset="0"/>
              </a:rPr>
              <a:t>Кэннан</a:t>
            </a:r>
            <a:r>
              <a:rPr lang="ru-RU" sz="2300" dirty="0" smtClean="0">
                <a:latin typeface="Times New Roman" pitchFamily="18" charset="0"/>
                <a:cs typeface="Times New Roman" pitchFamily="18" charset="0"/>
              </a:rPr>
              <a:t> и др.</a:t>
            </a:r>
            <a:endParaRPr lang="ru-RU" sz="2300" dirty="0">
              <a:latin typeface="Times New Roman" pitchFamily="18" charset="0"/>
              <a:cs typeface="Times New Roman" pitchFamily="18" charset="0"/>
            </a:endParaRPr>
          </a:p>
        </p:txBody>
      </p:sp>
      <p:pic>
        <p:nvPicPr>
          <p:cNvPr id="4" name="Рисунок 3" descr="152766323413752076.jpg"/>
          <p:cNvPicPr>
            <a:picLocks noChangeAspect="1"/>
          </p:cNvPicPr>
          <p:nvPr/>
        </p:nvPicPr>
        <p:blipFill>
          <a:blip r:embed="rId2" cstate="print"/>
          <a:stretch>
            <a:fillRect/>
          </a:stretch>
        </p:blipFill>
        <p:spPr>
          <a:xfrm>
            <a:off x="0" y="2719552"/>
            <a:ext cx="9144000" cy="4138448"/>
          </a:xfrm>
          <a:prstGeom prst="rect">
            <a:avLst/>
          </a:prstGeom>
        </p:spPr>
      </p:pic>
      <p:sp>
        <p:nvSpPr>
          <p:cNvPr id="7" name="TextBox 6"/>
          <p:cNvSpPr txBox="1"/>
          <p:nvPr/>
        </p:nvSpPr>
        <p:spPr>
          <a:xfrm>
            <a:off x="611560" y="2852936"/>
            <a:ext cx="4032448" cy="646331"/>
          </a:xfrm>
          <a:prstGeom prst="rect">
            <a:avLst/>
          </a:prstGeom>
          <a:noFill/>
        </p:spPr>
        <p:txBody>
          <a:bodyPr wrap="square" rtlCol="0">
            <a:spAutoFit/>
          </a:bodyPr>
          <a:lstStyle/>
          <a:p>
            <a:r>
              <a:rPr lang="ru-RU" sz="3600" b="1" i="1" spc="100" dirty="0" smtClean="0">
                <a:latin typeface="Times New Roman" pitchFamily="18" charset="0"/>
                <a:cs typeface="Times New Roman" pitchFamily="18" charset="0"/>
              </a:rPr>
              <a:t>Поэты траншей</a:t>
            </a:r>
            <a:endParaRPr lang="ru-RU" sz="3600" b="1" i="1" spc="100" dirty="0">
              <a:latin typeface="Times New Roman" pitchFamily="18" charset="0"/>
              <a:cs typeface="Times New Roman" pitchFamily="18" charset="0"/>
            </a:endParaRPr>
          </a:p>
        </p:txBody>
      </p:sp>
      <p:sp>
        <p:nvSpPr>
          <p:cNvPr id="8" name="TextBox 7"/>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5112568" cy="810344"/>
          </a:xfrm>
        </p:spPr>
        <p:txBody>
          <a:bodyPr>
            <a:noAutofit/>
          </a:bodyPr>
          <a:lstStyle/>
          <a:p>
            <a:r>
              <a:rPr lang="en-US" sz="2800" b="1" i="1" dirty="0" smtClean="0">
                <a:latin typeface="Times New Roman" pitchFamily="18" charset="0"/>
                <a:cs typeface="Times New Roman" pitchFamily="18" charset="0"/>
              </a:rPr>
              <a:t>British Second World War Poetry</a:t>
            </a:r>
            <a:endParaRPr lang="en-US" sz="2800" b="1" dirty="0">
              <a:latin typeface="Times New Roman" pitchFamily="18" charset="0"/>
              <a:cs typeface="Times New Roman" pitchFamily="18" charset="0"/>
            </a:endParaRPr>
          </a:p>
        </p:txBody>
      </p:sp>
      <p:sp>
        <p:nvSpPr>
          <p:cNvPr id="3" name="Содержимое 2"/>
          <p:cNvSpPr>
            <a:spLocks noGrp="1"/>
          </p:cNvSpPr>
          <p:nvPr>
            <p:ph idx="1"/>
          </p:nvPr>
        </p:nvSpPr>
        <p:spPr>
          <a:xfrm>
            <a:off x="0" y="908720"/>
            <a:ext cx="9144000" cy="2016223"/>
          </a:xfrm>
        </p:spPr>
        <p:txBody>
          <a:bodyPr numCol="1">
            <a:normAutofit/>
          </a:bodyPr>
          <a:lstStyle/>
          <a:p>
            <a:r>
              <a:rPr lang="ru-RU" dirty="0" smtClean="0">
                <a:latin typeface="Times New Roman" pitchFamily="18" charset="0"/>
                <a:cs typeface="Times New Roman" pitchFamily="18" charset="0"/>
              </a:rPr>
              <a:t>1940-е годы начались с новой войны. Ответным стало появление нового поколения военных поэтов </a:t>
            </a:r>
            <a:r>
              <a:rPr lang="ru-RU" dirty="0" smtClean="0">
                <a:latin typeface="Times New Roman" pitchFamily="18" charset="0"/>
                <a:cs typeface="Times New Roman" pitchFamily="18" charset="0"/>
              </a:rPr>
              <a:t>(К.Дуглас</a:t>
            </a:r>
            <a:r>
              <a:rPr lang="ru-RU" dirty="0" smtClean="0">
                <a:latin typeface="Times New Roman" pitchFamily="18" charset="0"/>
                <a:cs typeface="Times New Roman" pitchFamily="18" charset="0"/>
              </a:rPr>
              <a:t>, А. Льюис, Г. Рид, Ф.Т. </a:t>
            </a:r>
            <a:r>
              <a:rPr lang="ru-RU" dirty="0" err="1" smtClean="0">
                <a:latin typeface="Times New Roman" pitchFamily="18" charset="0"/>
                <a:cs typeface="Times New Roman" pitchFamily="18" charset="0"/>
              </a:rPr>
              <a:t>Принс</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4" name="Рисунок 3" descr="152766323413752076.jpg"/>
          <p:cNvPicPr>
            <a:picLocks noChangeAspect="1"/>
          </p:cNvPicPr>
          <p:nvPr/>
        </p:nvPicPr>
        <p:blipFill>
          <a:blip r:embed="rId2" cstate="print"/>
          <a:stretch>
            <a:fillRect/>
          </a:stretch>
        </p:blipFill>
        <p:spPr>
          <a:xfrm>
            <a:off x="0" y="2719552"/>
            <a:ext cx="9144000" cy="4138448"/>
          </a:xfrm>
          <a:prstGeom prst="rect">
            <a:avLst/>
          </a:prstGeom>
        </p:spPr>
      </p:pic>
      <p:sp>
        <p:nvSpPr>
          <p:cNvPr id="7" name="TextBox 6"/>
          <p:cNvSpPr txBox="1"/>
          <p:nvPr/>
        </p:nvSpPr>
        <p:spPr>
          <a:xfrm>
            <a:off x="611560" y="2852936"/>
            <a:ext cx="4032448" cy="646331"/>
          </a:xfrm>
          <a:prstGeom prst="rect">
            <a:avLst/>
          </a:prstGeom>
          <a:noFill/>
        </p:spPr>
        <p:txBody>
          <a:bodyPr wrap="square" rtlCol="0">
            <a:spAutoFit/>
          </a:bodyPr>
          <a:lstStyle/>
          <a:p>
            <a:r>
              <a:rPr lang="ru-RU" sz="3600" b="1" i="1" spc="100" dirty="0" smtClean="0">
                <a:latin typeface="Times New Roman" pitchFamily="18" charset="0"/>
                <a:cs typeface="Times New Roman" pitchFamily="18" charset="0"/>
              </a:rPr>
              <a:t>Поэты траншей</a:t>
            </a:r>
            <a:endParaRPr lang="ru-RU" sz="3600" b="1" i="1" spc="100" dirty="0">
              <a:latin typeface="Times New Roman" pitchFamily="18" charset="0"/>
              <a:cs typeface="Times New Roman" pitchFamily="18" charset="0"/>
            </a:endParaRPr>
          </a:p>
        </p:txBody>
      </p:sp>
      <p:sp>
        <p:nvSpPr>
          <p:cNvPr id="8" name="TextBox 7"/>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04664"/>
            <a:ext cx="5940152" cy="1152128"/>
          </a:xfrm>
        </p:spPr>
        <p:txBody>
          <a:bodyPr>
            <a:normAutofit/>
          </a:bodyPr>
          <a:lstStyle/>
          <a:p>
            <a:pPr algn="ctr"/>
            <a:r>
              <a:rPr lang="ru-RU" sz="2800" b="1" i="1" dirty="0" smtClean="0">
                <a:latin typeface="Times New Roman" pitchFamily="18" charset="0"/>
                <a:cs typeface="Times New Roman" pitchFamily="18" charset="0"/>
              </a:rPr>
              <a:t>Новый век – новые </a:t>
            </a:r>
            <a:r>
              <a:rPr lang="ru-RU" sz="2800" b="1" i="1" dirty="0" smtClean="0">
                <a:latin typeface="Times New Roman" pitchFamily="18" charset="0"/>
                <a:cs typeface="Times New Roman" pitchFamily="18" charset="0"/>
              </a:rPr>
              <a:t>трагедии</a:t>
            </a:r>
            <a:r>
              <a:rPr lang="en-US" sz="2800" b="1" i="1" dirty="0" smtClean="0">
                <a:latin typeface="Times New Roman" pitchFamily="18" charset="0"/>
                <a:cs typeface="Times New Roman" pitchFamily="18" charset="0"/>
              </a:rPr>
              <a:t>. </a:t>
            </a:r>
            <a:br>
              <a:rPr lang="en-US" sz="2800" b="1" i="1" dirty="0" smtClean="0">
                <a:latin typeface="Times New Roman" pitchFamily="18" charset="0"/>
                <a:cs typeface="Times New Roman" pitchFamily="18" charset="0"/>
              </a:rPr>
            </a:br>
            <a:r>
              <a:rPr lang="en-US" sz="2800" b="1" i="1" dirty="0" smtClean="0">
                <a:latin typeface="Times New Roman" pitchFamily="18" charset="0"/>
                <a:cs typeface="Times New Roman" pitchFamily="18" charset="0"/>
              </a:rPr>
              <a:t>P</a:t>
            </a:r>
            <a:r>
              <a:rPr lang="en-US" sz="2800" b="1" i="1" dirty="0" smtClean="0">
                <a:latin typeface="Times New Roman" pitchFamily="18" charset="0"/>
                <a:cs typeface="Times New Roman" pitchFamily="18" charset="0"/>
              </a:rPr>
              <a:t>oetry </a:t>
            </a:r>
            <a:r>
              <a:rPr lang="en-US" sz="2800" b="1" i="1" dirty="0" smtClean="0">
                <a:latin typeface="Times New Roman" pitchFamily="18" charset="0"/>
                <a:cs typeface="Times New Roman" pitchFamily="18" charset="0"/>
              </a:rPr>
              <a:t>of witness</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0" y="1268760"/>
            <a:ext cx="8964488" cy="4325112"/>
          </a:xfrm>
        </p:spPr>
        <p:txBody>
          <a:bodyPr>
            <a:normAutofit/>
          </a:bodyPr>
          <a:lstStyle/>
          <a:p>
            <a:r>
              <a:rPr lang="ru-RU" dirty="0" smtClean="0">
                <a:latin typeface="Times New Roman" pitchFamily="18" charset="0"/>
                <a:cs typeface="Times New Roman" pitchFamily="18" charset="0"/>
              </a:rPr>
              <a:t>В конце ХХ – начале ХХI вв. «поэзия свидетельства» </a:t>
            </a:r>
            <a:r>
              <a:rPr lang="ru-RU" dirty="0" smtClean="0">
                <a:latin typeface="Times New Roman" pitchFamily="18" charset="0"/>
                <a:cs typeface="Times New Roman" pitchFamily="18" charset="0"/>
              </a:rPr>
              <a:t>получила </a:t>
            </a:r>
            <a:r>
              <a:rPr lang="ru-RU" dirty="0" smtClean="0">
                <a:latin typeface="Times New Roman" pitchFamily="18" charset="0"/>
                <a:cs typeface="Times New Roman" pitchFamily="18" charset="0"/>
              </a:rPr>
              <a:t>новый виток развития</a:t>
            </a:r>
            <a:r>
              <a:rPr lang="en-US" dirty="0" smtClean="0">
                <a:latin typeface="Times New Roman" pitchFamily="18" charset="0"/>
                <a:cs typeface="Times New Roman" pitchFamily="18" charset="0"/>
              </a:rPr>
              <a:t>:</a:t>
            </a:r>
          </a:p>
          <a:p>
            <a:r>
              <a:rPr lang="ru-RU" sz="2400" i="1" dirty="0" smtClean="0">
                <a:latin typeface="Times New Roman" pitchFamily="18" charset="0"/>
                <a:cs typeface="Times New Roman" pitchFamily="18" charset="0"/>
              </a:rPr>
              <a:t>Изображение </a:t>
            </a:r>
            <a:r>
              <a:rPr lang="ru-RU" sz="2400" i="1" dirty="0" smtClean="0">
                <a:latin typeface="Times New Roman" pitchFamily="18" charset="0"/>
                <a:cs typeface="Times New Roman" pitchFamily="18" charset="0"/>
              </a:rPr>
              <a:t>межэтнических </a:t>
            </a:r>
            <a:r>
              <a:rPr lang="ru-RU" sz="2400" i="1" dirty="0" smtClean="0">
                <a:latin typeface="Times New Roman" pitchFamily="18" charset="0"/>
                <a:cs typeface="Times New Roman" pitchFamily="18" charset="0"/>
              </a:rPr>
              <a:t>конфликтов </a:t>
            </a:r>
            <a:r>
              <a:rPr lang="ru-RU" sz="2400" i="1" dirty="0" smtClean="0">
                <a:latin typeface="Times New Roman" pitchFamily="18" charset="0"/>
                <a:cs typeface="Times New Roman" pitchFamily="18" charset="0"/>
              </a:rPr>
              <a:t>и </a:t>
            </a:r>
            <a:r>
              <a:rPr lang="ru-RU" sz="2400" i="1" dirty="0" smtClean="0">
                <a:latin typeface="Times New Roman" pitchFamily="18" charset="0"/>
                <a:cs typeface="Times New Roman" pitchFamily="18" charset="0"/>
              </a:rPr>
              <a:t>войн</a:t>
            </a:r>
            <a:r>
              <a:rPr lang="ru-RU" sz="2400" i="1" dirty="0" smtClean="0">
                <a:latin typeface="Times New Roman" pitchFamily="18" charset="0"/>
                <a:cs typeface="Times New Roman" pitchFamily="18" charset="0"/>
              </a:rPr>
              <a:t>, с новой силой вспыхнувших на геополитической карте мира. </a:t>
            </a:r>
          </a:p>
          <a:p>
            <a:r>
              <a:rPr lang="ru-RU" sz="2400" i="1" dirty="0" err="1" smtClean="0">
                <a:latin typeface="Times New Roman" pitchFamily="18" charset="0"/>
                <a:cs typeface="Times New Roman" pitchFamily="18" charset="0"/>
              </a:rPr>
              <a:t>Коммеморация</a:t>
            </a:r>
            <a:r>
              <a:rPr lang="ru-RU" sz="2400" i="1" dirty="0" smtClean="0">
                <a:latin typeface="Times New Roman" pitchFamily="18" charset="0"/>
                <a:cs typeface="Times New Roman" pitchFamily="18" charset="0"/>
              </a:rPr>
              <a:t> </a:t>
            </a:r>
            <a:r>
              <a:rPr lang="ru-RU" sz="2400" i="1" dirty="0" smtClean="0">
                <a:latin typeface="Times New Roman" pitchFamily="18" charset="0"/>
                <a:cs typeface="Times New Roman" pitchFamily="18" charset="0"/>
              </a:rPr>
              <a:t>событий прошлого.</a:t>
            </a:r>
            <a:endParaRPr lang="ru-RU" sz="2400" i="1" dirty="0">
              <a:latin typeface="Times New Roman" pitchFamily="18" charset="0"/>
              <a:cs typeface="Times New Roman" pitchFamily="18" charset="0"/>
            </a:endParaRPr>
          </a:p>
        </p:txBody>
      </p:sp>
      <p:pic>
        <p:nvPicPr>
          <p:cNvPr id="4" name="Рисунок 3" descr="Disorder2020_1.png"/>
          <p:cNvPicPr>
            <a:picLocks noChangeAspect="1"/>
          </p:cNvPicPr>
          <p:nvPr/>
        </p:nvPicPr>
        <p:blipFill>
          <a:blip r:embed="rId2" cstate="print"/>
          <a:stretch>
            <a:fillRect/>
          </a:stretch>
        </p:blipFill>
        <p:spPr>
          <a:xfrm>
            <a:off x="0" y="3645024"/>
            <a:ext cx="4690893" cy="2841028"/>
          </a:xfrm>
          <a:prstGeom prst="rect">
            <a:avLst/>
          </a:prstGeom>
        </p:spPr>
      </p:pic>
      <p:pic>
        <p:nvPicPr>
          <p:cNvPr id="5" name="Рисунок 4" descr="RemembranceDayYears071119-9.jpg"/>
          <p:cNvPicPr>
            <a:picLocks noChangeAspect="1"/>
          </p:cNvPicPr>
          <p:nvPr/>
        </p:nvPicPr>
        <p:blipFill>
          <a:blip r:embed="rId3" cstate="print"/>
          <a:stretch>
            <a:fillRect/>
          </a:stretch>
        </p:blipFill>
        <p:spPr>
          <a:xfrm>
            <a:off x="4929354" y="3717032"/>
            <a:ext cx="4214646" cy="2808312"/>
          </a:xfrm>
          <a:prstGeom prst="rect">
            <a:avLst/>
          </a:prstGeom>
        </p:spPr>
      </p:pic>
      <p:sp>
        <p:nvSpPr>
          <p:cNvPr id="7" name="TextBox 6"/>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oets.jpg"/>
          <p:cNvPicPr>
            <a:picLocks noGrp="1" noChangeAspect="1"/>
          </p:cNvPicPr>
          <p:nvPr>
            <p:ph idx="1"/>
          </p:nvPr>
        </p:nvPicPr>
        <p:blipFill>
          <a:blip r:embed="rId2" cstate="print"/>
          <a:stretch>
            <a:fillRect/>
          </a:stretch>
        </p:blipFill>
        <p:spPr>
          <a:xfrm>
            <a:off x="899592" y="692696"/>
            <a:ext cx="7488832" cy="5616624"/>
          </a:xfrm>
        </p:spPr>
      </p:pic>
      <p:sp>
        <p:nvSpPr>
          <p:cNvPr id="5" name="TextBox 4"/>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548680"/>
            <a:ext cx="7797552" cy="1080120"/>
          </a:xfrm>
        </p:spPr>
        <p:txBody>
          <a:bodyPr>
            <a:normAutofit/>
          </a:bodyPr>
          <a:lstStyle/>
          <a:p>
            <a:r>
              <a:rPr lang="ru-RU" sz="2800" b="1" i="1" dirty="0" smtClean="0">
                <a:latin typeface="Times New Roman" pitchFamily="18" charset="0"/>
                <a:cs typeface="Times New Roman" pitchFamily="18" charset="0"/>
              </a:rPr>
              <a:t>Новая художественная форма, политика и общественный </a:t>
            </a:r>
            <a:r>
              <a:rPr lang="ru-RU" sz="2800" b="1" i="1" dirty="0" err="1" smtClean="0">
                <a:latin typeface="Times New Roman" pitchFamily="18" charset="0"/>
                <a:cs typeface="Times New Roman" pitchFamily="18" charset="0"/>
              </a:rPr>
              <a:t>дискурс</a:t>
            </a:r>
            <a:endParaRPr lang="ru-RU" sz="2800" b="1" i="1" dirty="0">
              <a:latin typeface="Times New Roman" pitchFamily="18" charset="0"/>
              <a:cs typeface="Times New Roman" pitchFamily="18" charset="0"/>
            </a:endParaRPr>
          </a:p>
        </p:txBody>
      </p:sp>
      <p:sp>
        <p:nvSpPr>
          <p:cNvPr id="3" name="Содержимое 2"/>
          <p:cNvSpPr>
            <a:spLocks noGrp="1"/>
          </p:cNvSpPr>
          <p:nvPr>
            <p:ph idx="1"/>
          </p:nvPr>
        </p:nvSpPr>
        <p:spPr>
          <a:xfrm>
            <a:off x="323528" y="1700808"/>
            <a:ext cx="8568952" cy="4941168"/>
          </a:xfrm>
        </p:spPr>
        <p:txBody>
          <a:bodyPr>
            <a:noAutofit/>
          </a:bodyPr>
          <a:lstStyle/>
          <a:p>
            <a:r>
              <a:rPr lang="ru-RU" sz="2200" dirty="0" smtClean="0">
                <a:latin typeface="Times New Roman" pitchFamily="18" charset="0"/>
                <a:cs typeface="Times New Roman" pitchFamily="18" charset="0"/>
              </a:rPr>
              <a:t>«</a:t>
            </a:r>
            <a:r>
              <a:rPr lang="en-GB" sz="2200" dirty="0" smtClean="0">
                <a:latin typeface="Times New Roman" pitchFamily="18" charset="0"/>
                <a:cs typeface="Times New Roman" pitchFamily="18" charset="0"/>
              </a:rPr>
              <a:t>Theories of deconstruction and poststructuralist thought can persuade readers and students that the politics of a poem lies in an interrogation of linguistic structures</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a:t>
            </a:r>
            <a:r>
              <a:rPr lang="en-US" sz="2200" b="1" dirty="0" smtClean="0">
                <a:latin typeface="Times New Roman" pitchFamily="18" charset="0"/>
                <a:cs typeface="Times New Roman" pitchFamily="18" charset="0"/>
              </a:rPr>
              <a:t>Williams N. Contemporary Poetry</a:t>
            </a:r>
            <a:r>
              <a:rPr lang="ru-RU" sz="2200" b="1" dirty="0" smtClean="0">
                <a:latin typeface="Times New Roman" pitchFamily="18" charset="0"/>
                <a:cs typeface="Times New Roman" pitchFamily="18" charset="0"/>
              </a:rPr>
              <a:t>, 2011).</a:t>
            </a:r>
            <a:r>
              <a:rPr lang="en-US" sz="2200" b="1" dirty="0" smtClean="0">
                <a:latin typeface="Times New Roman" pitchFamily="18" charset="0"/>
                <a:cs typeface="Times New Roman" pitchFamily="18" charset="0"/>
              </a:rPr>
              <a:t> </a:t>
            </a:r>
            <a:endParaRPr lang="ru-RU" sz="2200" b="1"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«the disruption of syntax, narrative and the foregrounding of language’s generative properties through its slippages, puns and word play serve to create a poetry of intense linguistic opacity. For language writing the rupturing of politics and poetics the text and divergence of poetic language from public discourse had a political agency»</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(Там же)</a:t>
            </a:r>
            <a:r>
              <a:rPr lang="en-US" sz="2200" b="1" dirty="0" smtClean="0">
                <a:latin typeface="Times New Roman" pitchFamily="18" charset="0"/>
                <a:cs typeface="Times New Roman" pitchFamily="18" charset="0"/>
              </a:rPr>
              <a:t>.</a:t>
            </a:r>
            <a:endParaRPr lang="ru-RU" sz="2200" b="1" dirty="0" smtClean="0">
              <a:latin typeface="Times New Roman" pitchFamily="18" charset="0"/>
              <a:cs typeface="Times New Roman" pitchFamily="18" charset="0"/>
            </a:endParaRPr>
          </a:p>
          <a:p>
            <a:r>
              <a:rPr lang="ru-RU" sz="2200" dirty="0" smtClean="0">
                <a:latin typeface="Times New Roman" pitchFamily="18" charset="0"/>
                <a:cs typeface="Times New Roman" pitchFamily="18" charset="0"/>
              </a:rPr>
              <a:t>«</a:t>
            </a:r>
            <a:r>
              <a:rPr lang="en-GB" sz="2200" dirty="0" smtClean="0">
                <a:latin typeface="Times New Roman" pitchFamily="18" charset="0"/>
                <a:cs typeface="Times New Roman" pitchFamily="18" charset="0"/>
              </a:rPr>
              <a:t>The world of poetry</a:t>
            </a:r>
            <a:r>
              <a:rPr lang="ru-RU" sz="2200"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no matter how many contradictions and insoluble conflicts the poet develops within it</a:t>
            </a:r>
            <a:r>
              <a:rPr lang="ru-RU" sz="2200" dirty="0" smtClean="0">
                <a:latin typeface="Times New Roman" pitchFamily="18" charset="0"/>
                <a:cs typeface="Times New Roman" pitchFamily="18" charset="0"/>
              </a:rPr>
              <a:t>, </a:t>
            </a:r>
            <a:r>
              <a:rPr lang="en-GB" sz="2200" dirty="0" smtClean="0">
                <a:latin typeface="Times New Roman" pitchFamily="18" charset="0"/>
                <a:cs typeface="Times New Roman" pitchFamily="18" charset="0"/>
              </a:rPr>
              <a:t>is always illumined by one unitary and indisputable discourse</a:t>
            </a:r>
            <a:r>
              <a:rPr lang="ru-RU" sz="2200" dirty="0" smtClean="0">
                <a:latin typeface="Times New Roman" pitchFamily="18" charset="0"/>
                <a:cs typeface="Times New Roman" pitchFamily="18" charset="0"/>
              </a:rPr>
              <a:t>» </a:t>
            </a:r>
            <a:r>
              <a:rPr lang="ru-RU" sz="2200" b="1" dirty="0" smtClean="0">
                <a:latin typeface="Times New Roman" pitchFamily="18" charset="0"/>
                <a:cs typeface="Times New Roman" pitchFamily="18" charset="0"/>
              </a:rPr>
              <a:t>(</a:t>
            </a:r>
            <a:r>
              <a:rPr lang="en-US" sz="2200" b="1" dirty="0" err="1" smtClean="0">
                <a:latin typeface="Times New Roman" pitchFamily="18" charset="0"/>
                <a:cs typeface="Times New Roman" pitchFamily="18" charset="0"/>
              </a:rPr>
              <a:t>Bakhtin</a:t>
            </a:r>
            <a:r>
              <a:rPr lang="en-US" sz="2200" b="1" dirty="0" smtClean="0">
                <a:latin typeface="Times New Roman" pitchFamily="18" charset="0"/>
                <a:cs typeface="Times New Roman" pitchFamily="18" charset="0"/>
              </a:rPr>
              <a:t> M</a:t>
            </a:r>
            <a:r>
              <a:rPr lang="ru-RU" sz="2200" b="1" dirty="0" smtClean="0">
                <a:latin typeface="Times New Roman" pitchFamily="18" charset="0"/>
                <a:cs typeface="Times New Roman" pitchFamily="18" charset="0"/>
              </a:rPr>
              <a:t>. </a:t>
            </a:r>
            <a:r>
              <a:rPr lang="en-US" sz="2200" b="1" dirty="0" smtClean="0">
                <a:latin typeface="Times New Roman" pitchFamily="18" charset="0"/>
                <a:cs typeface="Times New Roman" pitchFamily="18" charset="0"/>
              </a:rPr>
              <a:t>The Dialogic Imagination: Four Essays</a:t>
            </a:r>
            <a:r>
              <a:rPr lang="uk-UA" sz="2200" b="1" dirty="0" smtClean="0">
                <a:latin typeface="Times New Roman" pitchFamily="18" charset="0"/>
                <a:cs typeface="Times New Roman" pitchFamily="18" charset="0"/>
              </a:rPr>
              <a:t>, 1981</a:t>
            </a:r>
            <a:r>
              <a:rPr lang="ru-RU" sz="2200" b="1" dirty="0" smtClean="0">
                <a:latin typeface="Times New Roman" pitchFamily="18" charset="0"/>
                <a:cs typeface="Times New Roman" pitchFamily="18" charset="0"/>
              </a:rPr>
              <a:t>).</a:t>
            </a:r>
          </a:p>
          <a:p>
            <a:endParaRPr lang="ru-RU" sz="2000" dirty="0"/>
          </a:p>
        </p:txBody>
      </p:sp>
      <p:sp>
        <p:nvSpPr>
          <p:cNvPr id="4" name="TextBox 3"/>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76672"/>
            <a:ext cx="8229600" cy="634752"/>
          </a:xfrm>
        </p:spPr>
        <p:txBody>
          <a:bodyPr>
            <a:normAutofit fontScale="90000"/>
          </a:bodyPr>
          <a:lstStyle/>
          <a:p>
            <a:pPr algn="ctr"/>
            <a:r>
              <a:rPr lang="ru-RU" b="1" i="1" dirty="0" smtClean="0">
                <a:latin typeface="Times New Roman" pitchFamily="18" charset="0"/>
                <a:cs typeface="Times New Roman" pitchFamily="18" charset="0"/>
              </a:rPr>
              <a:t>Современные поэты-свидетели</a:t>
            </a:r>
            <a:endParaRPr lang="ru-RU" b="1" i="1" dirty="0">
              <a:latin typeface="Times New Roman" pitchFamily="18" charset="0"/>
              <a:cs typeface="Times New Roman" pitchFamily="18" charset="0"/>
            </a:endParaRPr>
          </a:p>
        </p:txBody>
      </p:sp>
      <p:sp>
        <p:nvSpPr>
          <p:cNvPr id="3" name="Содержимое 2"/>
          <p:cNvSpPr>
            <a:spLocks noGrp="1"/>
          </p:cNvSpPr>
          <p:nvPr>
            <p:ph idx="1"/>
          </p:nvPr>
        </p:nvSpPr>
        <p:spPr>
          <a:xfrm>
            <a:off x="0" y="1196752"/>
            <a:ext cx="9144000" cy="2520280"/>
          </a:xfrm>
        </p:spPr>
        <p:txBody>
          <a:bodyPr>
            <a:normAutofit/>
          </a:bodyPr>
          <a:lstStyle/>
          <a:p>
            <a:r>
              <a:rPr lang="ru-RU" sz="2000" dirty="0" smtClean="0">
                <a:latin typeface="Times New Roman" pitchFamily="18" charset="0"/>
                <a:cs typeface="Times New Roman" pitchFamily="18" charset="0"/>
              </a:rPr>
              <a:t>Поэтами-свидетелями становятся поэты-журналисты, как Джеймс </a:t>
            </a:r>
            <a:r>
              <a:rPr lang="ru-RU" sz="2000" dirty="0" err="1" smtClean="0">
                <a:latin typeface="Times New Roman" pitchFamily="18" charset="0"/>
                <a:cs typeface="Times New Roman" pitchFamily="18" charset="0"/>
              </a:rPr>
              <a:t>Фентон</a:t>
            </a:r>
            <a:r>
              <a:rPr lang="ru-RU" sz="2000" dirty="0" smtClean="0">
                <a:latin typeface="Times New Roman" pitchFamily="18" charset="0"/>
                <a:cs typeface="Times New Roman" pitchFamily="18" charset="0"/>
              </a:rPr>
              <a:t>, антивоенные поэты-исполнители, как </a:t>
            </a:r>
            <a:r>
              <a:rPr lang="ru-RU" sz="2000" dirty="0" err="1" smtClean="0">
                <a:latin typeface="Times New Roman" pitchFamily="18" charset="0"/>
                <a:cs typeface="Times New Roman" pitchFamily="18" charset="0"/>
              </a:rPr>
              <a:t>Эдриан</a:t>
            </a:r>
            <a:r>
              <a:rPr lang="ru-RU" sz="2000" dirty="0" smtClean="0">
                <a:latin typeface="Times New Roman" pitchFamily="18" charset="0"/>
                <a:cs typeface="Times New Roman" pitchFamily="18" charset="0"/>
              </a:rPr>
              <a:t> Митчелл, или поэты, имеющие ярко выраженную гражданскую поэзию, как поэт-лауреат </a:t>
            </a:r>
            <a:r>
              <a:rPr lang="ru-RU" sz="2000" dirty="0" err="1" smtClean="0">
                <a:latin typeface="Times New Roman" pitchFamily="18" charset="0"/>
                <a:cs typeface="Times New Roman" pitchFamily="18" charset="0"/>
              </a:rPr>
              <a:t>Кэрол</a:t>
            </a:r>
            <a:r>
              <a:rPr lang="ru-RU" sz="2000" dirty="0" smtClean="0">
                <a:latin typeface="Times New Roman" pitchFamily="18" charset="0"/>
                <a:cs typeface="Times New Roman" pitchFamily="18" charset="0"/>
              </a:rPr>
              <a:t> Энн </a:t>
            </a:r>
            <a:r>
              <a:rPr lang="ru-RU" sz="2000" dirty="0" err="1" smtClean="0">
                <a:latin typeface="Times New Roman" pitchFamily="18" charset="0"/>
                <a:cs typeface="Times New Roman" pitchFamily="18" charset="0"/>
              </a:rPr>
              <a:t>Даффи</a:t>
            </a:r>
            <a:r>
              <a:rPr lang="ru-RU" sz="2000" dirty="0" smtClean="0">
                <a:latin typeface="Times New Roman" pitchFamily="18" charset="0"/>
                <a:cs typeface="Times New Roman" pitchFamily="18" charset="0"/>
              </a:rPr>
              <a:t>.</a:t>
            </a:r>
          </a:p>
          <a:p>
            <a:r>
              <a:rPr lang="ru-RU" sz="2000" dirty="0" smtClean="0">
                <a:latin typeface="Times New Roman" pitchFamily="18" charset="0"/>
                <a:cs typeface="Times New Roman" pitchFamily="18" charset="0"/>
              </a:rPr>
              <a:t>Как и большинство из нас, они переживают войну </a:t>
            </a:r>
            <a:r>
              <a:rPr lang="ru-RU" sz="2000" dirty="0" smtClean="0">
                <a:latin typeface="Times New Roman" pitchFamily="18" charset="0"/>
                <a:cs typeface="Times New Roman" pitchFamily="18" charset="0"/>
              </a:rPr>
              <a:t>через </a:t>
            </a:r>
            <a:r>
              <a:rPr lang="ru-RU" sz="2000" dirty="0" smtClean="0">
                <a:latin typeface="Times New Roman" pitchFamily="18" charset="0"/>
                <a:cs typeface="Times New Roman" pitchFamily="18" charset="0"/>
              </a:rPr>
              <a:t>электронные письма от друзей или коллег в зонах военных действий, посредством СМИ, </a:t>
            </a:r>
            <a:r>
              <a:rPr lang="ru-RU" sz="2000" dirty="0" smtClean="0">
                <a:latin typeface="Times New Roman" pitchFamily="18" charset="0"/>
                <a:cs typeface="Times New Roman" pitchFamily="18" charset="0"/>
              </a:rPr>
              <a:t>в </a:t>
            </a:r>
            <a:r>
              <a:rPr lang="ru-RU" sz="2000" dirty="0" smtClean="0">
                <a:latin typeface="Times New Roman" pitchFamily="18" charset="0"/>
                <a:cs typeface="Times New Roman" pitchFamily="18" charset="0"/>
              </a:rPr>
              <a:t>сети Интернет – через </a:t>
            </a:r>
            <a:r>
              <a:rPr lang="ru-RU" sz="2000" dirty="0" err="1" smtClean="0">
                <a:latin typeface="Times New Roman" pitchFamily="18" charset="0"/>
                <a:cs typeface="Times New Roman" pitchFamily="18" charset="0"/>
              </a:rPr>
              <a:t>блоги</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твиты</a:t>
            </a:r>
            <a:r>
              <a:rPr lang="ru-RU" sz="2000" dirty="0" smtClean="0">
                <a:latin typeface="Times New Roman" pitchFamily="18" charset="0"/>
                <a:cs typeface="Times New Roman" pitchFamily="18" charset="0"/>
              </a:rPr>
              <a:t> или интервью.</a:t>
            </a:r>
          </a:p>
          <a:p>
            <a:endParaRPr lang="ru-RU" sz="2000" dirty="0"/>
          </a:p>
        </p:txBody>
      </p:sp>
      <p:pic>
        <p:nvPicPr>
          <p:cNvPr id="6" name="Рисунок 5" descr="20182710134401.jpg"/>
          <p:cNvPicPr>
            <a:picLocks noChangeAspect="1"/>
          </p:cNvPicPr>
          <p:nvPr/>
        </p:nvPicPr>
        <p:blipFill>
          <a:blip r:embed="rId2" cstate="print"/>
          <a:stretch>
            <a:fillRect/>
          </a:stretch>
        </p:blipFill>
        <p:spPr>
          <a:xfrm>
            <a:off x="1771242" y="3212976"/>
            <a:ext cx="5947592" cy="3645024"/>
          </a:xfrm>
          <a:prstGeom prst="rect">
            <a:avLst/>
          </a:prstGeom>
        </p:spPr>
      </p:pic>
      <p:sp>
        <p:nvSpPr>
          <p:cNvPr id="5" name="TextBox 4"/>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5256584" cy="6264696"/>
          </a:xfrm>
        </p:spPr>
        <p:txBody>
          <a:bodyPr>
            <a:normAutofit fontScale="90000"/>
          </a:bodyPr>
          <a:lstStyle/>
          <a:p>
            <a:r>
              <a:rPr lang="ru-RU" sz="2200" dirty="0" err="1" smtClean="0">
                <a:solidFill>
                  <a:schemeClr val="tx1"/>
                </a:solidFill>
                <a:latin typeface="Times New Roman" pitchFamily="18" charset="0"/>
                <a:cs typeface="Times New Roman" pitchFamily="18" charset="0"/>
              </a:rPr>
              <a:t>Кэрол</a:t>
            </a:r>
            <a:r>
              <a:rPr lang="ru-RU" sz="2200" dirty="0" smtClean="0">
                <a:solidFill>
                  <a:schemeClr val="tx1"/>
                </a:solidFill>
                <a:latin typeface="Times New Roman" pitchFamily="18" charset="0"/>
                <a:cs typeface="Times New Roman" pitchFamily="18" charset="0"/>
              </a:rPr>
              <a:t> Энн </a:t>
            </a:r>
            <a:r>
              <a:rPr lang="ru-RU" sz="2200" dirty="0" err="1" smtClean="0">
                <a:solidFill>
                  <a:schemeClr val="tx1"/>
                </a:solidFill>
                <a:latin typeface="Times New Roman" pitchFamily="18" charset="0"/>
                <a:cs typeface="Times New Roman" pitchFamily="18" charset="0"/>
              </a:rPr>
              <a:t>Даффи</a:t>
            </a:r>
            <a:r>
              <a:rPr lang="ru-RU" sz="2200" dirty="0" smtClean="0">
                <a:solidFill>
                  <a:schemeClr val="tx1"/>
                </a:solidFill>
                <a:latin typeface="Times New Roman" pitchFamily="18" charset="0"/>
                <a:cs typeface="Times New Roman" pitchFamily="18" charset="0"/>
              </a:rPr>
              <a:t> (род. 1955) – популярная современная шотландская поэтесса, Поэт-лауреат в 2009-19 гг., представительница британской постмодернистской поэзии и «женского письма», автор поэтического бестселлера «Вечная жена» (англ. </a:t>
            </a:r>
            <a:r>
              <a:rPr lang="en-US" sz="2200" i="1" dirty="0" smtClean="0">
                <a:solidFill>
                  <a:schemeClr val="tx1"/>
                </a:solidFill>
                <a:latin typeface="Times New Roman" pitchFamily="18" charset="0"/>
                <a:cs typeface="Times New Roman" pitchFamily="18" charset="0"/>
              </a:rPr>
              <a:t>The World’s Wife</a:t>
            </a:r>
            <a:r>
              <a:rPr lang="en-US" sz="2200" dirty="0" smtClean="0">
                <a:solidFill>
                  <a:schemeClr val="tx1"/>
                </a:solidFill>
                <a:latin typeface="Times New Roman" pitchFamily="18" charset="0"/>
                <a:cs typeface="Times New Roman" pitchFamily="18" charset="0"/>
              </a:rPr>
              <a:t>, 1999)</a:t>
            </a:r>
            <a:r>
              <a:rPr lang="ru-RU" sz="2200" dirty="0" smtClean="0">
                <a:solidFill>
                  <a:schemeClr val="tx1"/>
                </a:solidFill>
                <a:latin typeface="Times New Roman" pitchFamily="18" charset="0"/>
                <a:cs typeface="Times New Roman" pitchFamily="18" charset="0"/>
              </a:rPr>
              <a:t>. </a:t>
            </a: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200" dirty="0" smtClean="0">
                <a:solidFill>
                  <a:schemeClr val="tx1"/>
                </a:solidFill>
                <a:latin typeface="Times New Roman" pitchFamily="18" charset="0"/>
                <a:cs typeface="Times New Roman" pitchFamily="18" charset="0"/>
              </a:rPr>
              <a:t/>
            </a:r>
            <a:br>
              <a:rPr lang="ru-RU" sz="2200" dirty="0" smtClean="0">
                <a:solidFill>
                  <a:schemeClr val="tx1"/>
                </a:solidFill>
                <a:latin typeface="Times New Roman" pitchFamily="18" charset="0"/>
                <a:cs typeface="Times New Roman" pitchFamily="18" charset="0"/>
              </a:rPr>
            </a:br>
            <a:r>
              <a:rPr lang="ru-RU" sz="2700" dirty="0" smtClean="0">
                <a:solidFill>
                  <a:schemeClr val="tx1"/>
                </a:solidFill>
                <a:latin typeface="Times New Roman" pitchFamily="18" charset="0"/>
                <a:cs typeface="Times New Roman" pitchFamily="18" charset="0"/>
              </a:rPr>
              <a:t>«Проводник» </a:t>
            </a:r>
            <a:r>
              <a:rPr lang="ru-RU" sz="2700" dirty="0" smtClean="0">
                <a:solidFill>
                  <a:schemeClr val="tx1"/>
                </a:solidFill>
                <a:latin typeface="Times New Roman" pitchFamily="18" charset="0"/>
                <a:cs typeface="Times New Roman" pitchFamily="18" charset="0"/>
              </a:rPr>
              <a:t>безголосых солдат в стихотворениях «Военный фотограф» (англ. </a:t>
            </a:r>
            <a:r>
              <a:rPr lang="en-US" sz="2700" i="1" dirty="0" smtClean="0">
                <a:solidFill>
                  <a:schemeClr val="tx1"/>
                </a:solidFill>
                <a:latin typeface="Times New Roman" pitchFamily="18" charset="0"/>
                <a:cs typeface="Times New Roman" pitchFamily="18" charset="0"/>
              </a:rPr>
              <a:t>War Photographer</a:t>
            </a:r>
            <a:r>
              <a:rPr lang="ru-RU" sz="2700" dirty="0" smtClean="0">
                <a:solidFill>
                  <a:schemeClr val="tx1"/>
                </a:solidFill>
                <a:latin typeface="Times New Roman" pitchFamily="18" charset="0"/>
                <a:cs typeface="Times New Roman" pitchFamily="18" charset="0"/>
              </a:rPr>
              <a:t>, 1985), «Последняя почта» (англ. </a:t>
            </a:r>
            <a:r>
              <a:rPr lang="en-US" sz="2700" i="1" dirty="0" smtClean="0">
                <a:solidFill>
                  <a:schemeClr val="tx1"/>
                </a:solidFill>
                <a:latin typeface="Times New Roman" pitchFamily="18" charset="0"/>
                <a:cs typeface="Times New Roman" pitchFamily="18" charset="0"/>
              </a:rPr>
              <a:t>Last Post</a:t>
            </a:r>
            <a:r>
              <a:rPr lang="ru-RU" sz="2700" dirty="0" smtClean="0">
                <a:solidFill>
                  <a:schemeClr val="tx1"/>
                </a:solidFill>
                <a:latin typeface="Times New Roman" pitchFamily="18" charset="0"/>
                <a:cs typeface="Times New Roman" pitchFamily="18" charset="0"/>
              </a:rPr>
              <a:t>, 2009), «Рождественское перемирие» (англ. </a:t>
            </a:r>
            <a:r>
              <a:rPr lang="en-US" sz="2700" i="1" dirty="0" smtClean="0">
                <a:solidFill>
                  <a:schemeClr val="tx1"/>
                </a:solidFill>
                <a:latin typeface="Times New Roman" pitchFamily="18" charset="0"/>
                <a:cs typeface="Times New Roman" pitchFamily="18" charset="0"/>
              </a:rPr>
              <a:t>The Christmas Truce</a:t>
            </a:r>
            <a:r>
              <a:rPr lang="en-US" sz="2700" dirty="0" smtClean="0">
                <a:solidFill>
                  <a:schemeClr val="tx1"/>
                </a:solidFill>
                <a:latin typeface="Times New Roman" pitchFamily="18" charset="0"/>
                <a:cs typeface="Times New Roman" pitchFamily="18" charset="0"/>
              </a:rPr>
              <a:t>, 2011), «</a:t>
            </a:r>
            <a:r>
              <a:rPr lang="ru-RU" sz="2700" dirty="0" smtClean="0">
                <a:solidFill>
                  <a:schemeClr val="tx1"/>
                </a:solidFill>
                <a:latin typeface="Times New Roman" pitchFamily="18" charset="0"/>
                <a:cs typeface="Times New Roman" pitchFamily="18" charset="0"/>
              </a:rPr>
              <a:t>Невидимка</a:t>
            </a:r>
            <a:r>
              <a:rPr lang="en-US" sz="2700" dirty="0" smtClean="0">
                <a:solidFill>
                  <a:schemeClr val="tx1"/>
                </a:solidFill>
                <a:latin typeface="Times New Roman" pitchFamily="18" charset="0"/>
                <a:cs typeface="Times New Roman" pitchFamily="18" charset="0"/>
              </a:rPr>
              <a:t>» (</a:t>
            </a:r>
            <a:r>
              <a:rPr lang="ru-RU" sz="2700" dirty="0" err="1" smtClean="0">
                <a:solidFill>
                  <a:schemeClr val="tx1"/>
                </a:solidFill>
                <a:latin typeface="Times New Roman" pitchFamily="18" charset="0"/>
                <a:cs typeface="Times New Roman" pitchFamily="18" charset="0"/>
              </a:rPr>
              <a:t>англ</a:t>
            </a:r>
            <a:r>
              <a:rPr lang="en-US" sz="2700" dirty="0" smtClean="0">
                <a:solidFill>
                  <a:schemeClr val="tx1"/>
                </a:solidFill>
                <a:latin typeface="Times New Roman" pitchFamily="18" charset="0"/>
                <a:cs typeface="Times New Roman" pitchFamily="18" charset="0"/>
              </a:rPr>
              <a:t>. </a:t>
            </a:r>
            <a:r>
              <a:rPr lang="en-US" sz="2700" i="1" dirty="0" smtClean="0">
                <a:solidFill>
                  <a:schemeClr val="tx1"/>
                </a:solidFill>
                <a:latin typeface="Times New Roman" pitchFamily="18" charset="0"/>
                <a:cs typeface="Times New Roman" pitchFamily="18" charset="0"/>
              </a:rPr>
              <a:t>An Unseen</a:t>
            </a:r>
            <a:r>
              <a:rPr lang="ru-RU" sz="2700" dirty="0" smtClean="0">
                <a:solidFill>
                  <a:schemeClr val="tx1"/>
                </a:solidFill>
                <a:latin typeface="Times New Roman" pitchFamily="18" charset="0"/>
                <a:cs typeface="Times New Roman" pitchFamily="18" charset="0"/>
              </a:rPr>
              <a:t>, 2013), «Рана во времени» (англ. </a:t>
            </a:r>
            <a:r>
              <a:rPr lang="en-US" sz="2700" i="1" dirty="0" smtClean="0">
                <a:solidFill>
                  <a:schemeClr val="tx1"/>
                </a:solidFill>
                <a:latin typeface="Times New Roman" pitchFamily="18" charset="0"/>
                <a:cs typeface="Times New Roman" pitchFamily="18" charset="0"/>
              </a:rPr>
              <a:t>The Wound in Time</a:t>
            </a:r>
            <a:r>
              <a:rPr lang="ru-RU" sz="2700" i="1" dirty="0" smtClean="0">
                <a:solidFill>
                  <a:schemeClr val="tx1"/>
                </a:solidFill>
                <a:latin typeface="Times New Roman" pitchFamily="18" charset="0"/>
                <a:cs typeface="Times New Roman" pitchFamily="18" charset="0"/>
              </a:rPr>
              <a:t>,</a:t>
            </a:r>
            <a:r>
              <a:rPr lang="ru-RU" sz="2700" dirty="0" smtClean="0">
                <a:solidFill>
                  <a:schemeClr val="tx1"/>
                </a:solidFill>
                <a:latin typeface="Times New Roman" pitchFamily="18" charset="0"/>
                <a:cs typeface="Times New Roman" pitchFamily="18" charset="0"/>
              </a:rPr>
              <a:t> 2018). </a:t>
            </a:r>
            <a:r>
              <a:rPr lang="ru-RU" sz="2000" dirty="0" smtClean="0">
                <a:solidFill>
                  <a:schemeClr val="tx1"/>
                </a:solidFill>
                <a:latin typeface="Times New Roman" pitchFamily="18" charset="0"/>
                <a:cs typeface="Times New Roman" pitchFamily="18" charset="0"/>
              </a:rPr>
              <a:t/>
            </a:r>
            <a:br>
              <a:rPr lang="ru-RU" sz="2000" dirty="0" smtClean="0">
                <a:solidFill>
                  <a:schemeClr val="tx1"/>
                </a:solidFill>
                <a:latin typeface="Times New Roman" pitchFamily="18" charset="0"/>
                <a:cs typeface="Times New Roman" pitchFamily="18" charset="0"/>
              </a:rPr>
            </a:br>
            <a:endParaRPr lang="ru-RU" sz="2000" dirty="0">
              <a:solidFill>
                <a:schemeClr val="tx1"/>
              </a:solidFill>
              <a:latin typeface="Times New Roman" pitchFamily="18" charset="0"/>
              <a:cs typeface="Times New Roman" pitchFamily="18" charset="0"/>
            </a:endParaRPr>
          </a:p>
        </p:txBody>
      </p:sp>
      <p:pic>
        <p:nvPicPr>
          <p:cNvPr id="4" name="Содержимое 3" descr="mw200470.jpg"/>
          <p:cNvPicPr>
            <a:picLocks noGrp="1" noChangeAspect="1"/>
          </p:cNvPicPr>
          <p:nvPr>
            <p:ph idx="1"/>
          </p:nvPr>
        </p:nvPicPr>
        <p:blipFill>
          <a:blip r:embed="rId2" cstate="print"/>
          <a:stretch>
            <a:fillRect/>
          </a:stretch>
        </p:blipFill>
        <p:spPr>
          <a:xfrm>
            <a:off x="5416348" y="620688"/>
            <a:ext cx="3543514" cy="5328592"/>
          </a:xfrm>
        </p:spPr>
      </p:pic>
      <p:sp>
        <p:nvSpPr>
          <p:cNvPr id="5" name="TextBox 4"/>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494-4946064_clipart-wave-tide-ocean-wave-png-transparent-png.png"/>
          <p:cNvPicPr>
            <a:picLocks noChangeAspect="1"/>
          </p:cNvPicPr>
          <p:nvPr/>
        </p:nvPicPr>
        <p:blipFill>
          <a:blip r:embed="rId2" cstate="print"/>
          <a:srcRect l="5274" r="4707" b="9224"/>
          <a:stretch>
            <a:fillRect/>
          </a:stretch>
        </p:blipFill>
        <p:spPr>
          <a:xfrm>
            <a:off x="0" y="1143182"/>
            <a:ext cx="9144000" cy="5714817"/>
          </a:xfrm>
          <a:prstGeom prst="rect">
            <a:avLst/>
          </a:prstGeom>
          <a:ln>
            <a:noFill/>
          </a:ln>
          <a:effectLst>
            <a:outerShdw blurRad="292100" dist="139700" dir="2700000" algn="tl" rotWithShape="0">
              <a:srgbClr val="333333">
                <a:alpha val="65000"/>
              </a:srgbClr>
            </a:outerShdw>
          </a:effectLst>
        </p:spPr>
      </p:pic>
      <p:sp>
        <p:nvSpPr>
          <p:cNvPr id="2" name="Заголовок 1"/>
          <p:cNvSpPr>
            <a:spLocks noGrp="1"/>
          </p:cNvSpPr>
          <p:nvPr>
            <p:ph type="title"/>
          </p:nvPr>
        </p:nvSpPr>
        <p:spPr>
          <a:xfrm>
            <a:off x="323528" y="404664"/>
            <a:ext cx="4752528" cy="576064"/>
          </a:xfrm>
        </p:spPr>
        <p:txBody>
          <a:bodyPr>
            <a:normAutofit fontScale="90000"/>
          </a:bodyPr>
          <a:lstStyle/>
          <a:p>
            <a:r>
              <a:rPr lang="en-US" b="1" i="1" dirty="0" smtClean="0">
                <a:latin typeface="Times New Roman" pitchFamily="18" charset="0"/>
                <a:cs typeface="Times New Roman" pitchFamily="18" charset="0"/>
              </a:rPr>
              <a:t>The Wound in Time</a:t>
            </a:r>
            <a:r>
              <a:rPr lang="ru-RU" b="1" i="1" dirty="0" smtClean="0">
                <a:latin typeface="Times New Roman" pitchFamily="18" charset="0"/>
                <a:cs typeface="Times New Roman" pitchFamily="18" charset="0"/>
              </a:rPr>
              <a:t> </a:t>
            </a:r>
            <a:endParaRPr lang="ru-RU" i="1" dirty="0"/>
          </a:p>
        </p:txBody>
      </p:sp>
      <p:sp>
        <p:nvSpPr>
          <p:cNvPr id="3" name="Содержимое 2"/>
          <p:cNvSpPr>
            <a:spLocks noGrp="1"/>
          </p:cNvSpPr>
          <p:nvPr>
            <p:ph idx="1"/>
          </p:nvPr>
        </p:nvSpPr>
        <p:spPr>
          <a:xfrm>
            <a:off x="0" y="1124744"/>
            <a:ext cx="6048672" cy="4032448"/>
          </a:xfrm>
          <a:ln>
            <a:noFill/>
          </a:ln>
        </p:spPr>
        <p:style>
          <a:lnRef idx="1">
            <a:schemeClr val="accent3"/>
          </a:lnRef>
          <a:fillRef idx="1001">
            <a:schemeClr val="lt1"/>
          </a:fillRef>
          <a:effectRef idx="1">
            <a:schemeClr val="accent3"/>
          </a:effectRef>
          <a:fontRef idx="minor">
            <a:schemeClr val="dk1"/>
          </a:fontRef>
        </p:style>
        <p:txBody>
          <a:bodyPr>
            <a:normAutofit fontScale="70000" lnSpcReduction="20000"/>
          </a:bodyPr>
          <a:lstStyle/>
          <a:p>
            <a:r>
              <a:rPr lang="en-US" dirty="0" smtClean="0">
                <a:latin typeface="Times New Roman" pitchFamily="18" charset="0"/>
                <a:cs typeface="Times New Roman" pitchFamily="18" charset="0"/>
              </a:rPr>
              <a:t>It is the wound in Time. The century’s tides, </a:t>
            </a:r>
            <a:endParaRPr lang="ru-RU" dirty="0" smtClean="0">
              <a:latin typeface="Times New Roman" pitchFamily="18" charset="0"/>
              <a:cs typeface="Times New Roman" pitchFamily="18" charset="0"/>
            </a:endParaRPr>
          </a:p>
          <a:p>
            <a:r>
              <a:rPr lang="en-US" dirty="0" smtClean="0">
                <a:solidFill>
                  <a:srgbClr val="FF0000"/>
                </a:solidFill>
                <a:latin typeface="Times New Roman" pitchFamily="18" charset="0"/>
                <a:cs typeface="Times New Roman" pitchFamily="18" charset="0"/>
              </a:rPr>
              <a:t>chanting their bitter psalms</a:t>
            </a:r>
            <a:r>
              <a:rPr lang="en-US" dirty="0" smtClean="0">
                <a:latin typeface="Times New Roman" pitchFamily="18" charset="0"/>
                <a:cs typeface="Times New Roman" pitchFamily="18" charset="0"/>
              </a:rPr>
              <a:t>, cannot heal it.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Not the war to end all wars; death’s birthing place; </a:t>
            </a:r>
            <a:endParaRPr lang="ru-RU" dirty="0" smtClean="0">
              <a:latin typeface="Times New Roman" pitchFamily="18" charset="0"/>
              <a:cs typeface="Times New Roman" pitchFamily="18" charset="0"/>
            </a:endParaRPr>
          </a:p>
          <a:p>
            <a:r>
              <a:rPr lang="en-US" dirty="0" smtClean="0">
                <a:solidFill>
                  <a:srgbClr val="00B050"/>
                </a:solidFill>
                <a:latin typeface="Times New Roman" pitchFamily="18" charset="0"/>
                <a:cs typeface="Times New Roman" pitchFamily="18" charset="0"/>
              </a:rPr>
              <a:t>the earth nursing its ticking metal eggs</a:t>
            </a:r>
            <a:r>
              <a:rPr lang="en-US" dirty="0" smtClean="0">
                <a:latin typeface="Times New Roman" pitchFamily="18" charset="0"/>
                <a:cs typeface="Times New Roman" pitchFamily="18" charset="0"/>
              </a:rPr>
              <a:t>, hatching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new carnage. </a:t>
            </a:r>
            <a:r>
              <a:rPr lang="en-US" dirty="0" smtClean="0">
                <a:solidFill>
                  <a:schemeClr val="accent1"/>
                </a:solidFill>
                <a:latin typeface="Times New Roman" pitchFamily="18" charset="0"/>
                <a:cs typeface="Times New Roman" pitchFamily="18" charset="0"/>
              </a:rPr>
              <a:t>But how could you know</a:t>
            </a:r>
            <a:r>
              <a:rPr lang="en-US" dirty="0" smtClean="0">
                <a:latin typeface="Times New Roman" pitchFamily="18" charset="0"/>
                <a:cs typeface="Times New Roman" pitchFamily="18" charset="0"/>
              </a:rPr>
              <a:t>, </a:t>
            </a:r>
            <a:r>
              <a:rPr lang="en-US" b="1" dirty="0" smtClean="0">
                <a:solidFill>
                  <a:schemeClr val="accent1"/>
                </a:solidFill>
                <a:latin typeface="Times New Roman" pitchFamily="18" charset="0"/>
                <a:cs typeface="Times New Roman" pitchFamily="18" charset="0"/>
              </a:rPr>
              <a:t>b</a:t>
            </a:r>
            <a:r>
              <a:rPr lang="en-US" dirty="0" smtClean="0">
                <a:latin typeface="Times New Roman" pitchFamily="18" charset="0"/>
                <a:cs typeface="Times New Roman" pitchFamily="18" charset="0"/>
              </a:rPr>
              <a:t>rave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as </a:t>
            </a:r>
            <a:r>
              <a:rPr lang="en-US" b="1" dirty="0" smtClean="0">
                <a:solidFill>
                  <a:schemeClr val="accent1"/>
                </a:solidFill>
                <a:latin typeface="Times New Roman" pitchFamily="18" charset="0"/>
                <a:cs typeface="Times New Roman" pitchFamily="18" charset="0"/>
              </a:rPr>
              <a:t>b</a:t>
            </a:r>
            <a:r>
              <a:rPr lang="en-US" dirty="0" smtClean="0">
                <a:latin typeface="Times New Roman" pitchFamily="18" charset="0"/>
                <a:cs typeface="Times New Roman" pitchFamily="18" charset="0"/>
              </a:rPr>
              <a:t>elief as you </a:t>
            </a:r>
            <a:r>
              <a:rPr lang="en-US" b="1" dirty="0" smtClean="0">
                <a:solidFill>
                  <a:schemeClr val="accent1"/>
                </a:solidFill>
                <a:latin typeface="Times New Roman" pitchFamily="18" charset="0"/>
                <a:cs typeface="Times New Roman" pitchFamily="18" charset="0"/>
              </a:rPr>
              <a:t>b</a:t>
            </a:r>
            <a:r>
              <a:rPr lang="en-US" dirty="0" smtClean="0">
                <a:latin typeface="Times New Roman" pitchFamily="18" charset="0"/>
                <a:cs typeface="Times New Roman" pitchFamily="18" charset="0"/>
              </a:rPr>
              <a:t>oarded the </a:t>
            </a:r>
            <a:r>
              <a:rPr lang="en-US" b="1" dirty="0" smtClean="0">
                <a:solidFill>
                  <a:schemeClr val="accent1"/>
                </a:solidFill>
                <a:latin typeface="Times New Roman" pitchFamily="18" charset="0"/>
                <a:cs typeface="Times New Roman" pitchFamily="18" charset="0"/>
              </a:rPr>
              <a:t>b</a:t>
            </a:r>
            <a:r>
              <a:rPr lang="en-US" dirty="0" smtClean="0">
                <a:latin typeface="Times New Roman" pitchFamily="18" charset="0"/>
                <a:cs typeface="Times New Roman" pitchFamily="18" charset="0"/>
              </a:rPr>
              <a:t>oats, singing? </a:t>
            </a:r>
            <a:endParaRPr lang="ru-RU" dirty="0" smtClean="0">
              <a:latin typeface="Times New Roman" pitchFamily="18" charset="0"/>
              <a:cs typeface="Times New Roman" pitchFamily="18" charset="0"/>
            </a:endParaRPr>
          </a:p>
          <a:p>
            <a:r>
              <a:rPr lang="en-US" dirty="0" smtClean="0">
                <a:solidFill>
                  <a:srgbClr val="FF0000"/>
                </a:solidFill>
                <a:latin typeface="Times New Roman" pitchFamily="18" charset="0"/>
                <a:cs typeface="Times New Roman" pitchFamily="18" charset="0"/>
              </a:rPr>
              <a:t>The end of God </a:t>
            </a:r>
            <a:r>
              <a:rPr lang="en-US" dirty="0" smtClean="0">
                <a:latin typeface="Times New Roman" pitchFamily="18" charset="0"/>
                <a:cs typeface="Times New Roman" pitchFamily="18" charset="0"/>
              </a:rPr>
              <a:t>in the poisonous, </a:t>
            </a:r>
            <a:r>
              <a:rPr lang="en-US" dirty="0" err="1" smtClean="0">
                <a:latin typeface="Times New Roman" pitchFamily="18" charset="0"/>
                <a:cs typeface="Times New Roman" pitchFamily="18" charset="0"/>
              </a:rPr>
              <a:t>shrapneled</a:t>
            </a:r>
            <a:r>
              <a:rPr lang="en-US" dirty="0" smtClean="0">
                <a:latin typeface="Times New Roman" pitchFamily="18" charset="0"/>
                <a:cs typeface="Times New Roman" pitchFamily="18" charset="0"/>
              </a:rPr>
              <a:t> air.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Poetry gargling its own blood. We sense it was love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you gave your world for; the town squares silent, </a:t>
            </a:r>
            <a:endParaRPr lang="ru-RU"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awaiting their </a:t>
            </a:r>
            <a:r>
              <a:rPr lang="en-US" dirty="0" smtClean="0">
                <a:solidFill>
                  <a:srgbClr val="FF0000"/>
                </a:solidFill>
                <a:latin typeface="Times New Roman" pitchFamily="18" charset="0"/>
                <a:cs typeface="Times New Roman" pitchFamily="18" charset="0"/>
              </a:rPr>
              <a:t>cenotaphs. </a:t>
            </a:r>
            <a:r>
              <a:rPr lang="en-US" dirty="0" smtClean="0">
                <a:solidFill>
                  <a:schemeClr val="accent1"/>
                </a:solidFill>
                <a:latin typeface="Times New Roman" pitchFamily="18" charset="0"/>
                <a:cs typeface="Times New Roman" pitchFamily="18" charset="0"/>
              </a:rPr>
              <a:t>What happened next? </a:t>
            </a:r>
            <a:endParaRPr lang="ru-RU" dirty="0" smtClean="0">
              <a:solidFill>
                <a:schemeClr val="accent1"/>
              </a:solidFill>
              <a:latin typeface="Times New Roman" pitchFamily="18" charset="0"/>
              <a:cs typeface="Times New Roman" pitchFamily="18" charset="0"/>
            </a:endParaRPr>
          </a:p>
          <a:p>
            <a:r>
              <a:rPr lang="en-US" dirty="0" smtClean="0">
                <a:solidFill>
                  <a:schemeClr val="accent1"/>
                </a:solidFill>
                <a:latin typeface="Times New Roman" pitchFamily="18" charset="0"/>
                <a:cs typeface="Times New Roman" pitchFamily="18" charset="0"/>
              </a:rPr>
              <a:t>War. And after that? War. And now? War. War. </a:t>
            </a:r>
            <a:endParaRPr lang="ru-RU" dirty="0" smtClean="0">
              <a:solidFill>
                <a:schemeClr val="accent1"/>
              </a:solidFill>
              <a:latin typeface="Times New Roman" pitchFamily="18" charset="0"/>
              <a:cs typeface="Times New Roman" pitchFamily="18" charset="0"/>
            </a:endParaRPr>
          </a:p>
          <a:p>
            <a:r>
              <a:rPr lang="en-US" dirty="0" smtClean="0">
                <a:latin typeface="Times New Roman" pitchFamily="18" charset="0"/>
                <a:cs typeface="Times New Roman" pitchFamily="18" charset="0"/>
              </a:rPr>
              <a:t>History might as well be water, chastising this shore; </a:t>
            </a:r>
            <a:endParaRPr lang="ru-RU" dirty="0" smtClean="0">
              <a:latin typeface="Times New Roman" pitchFamily="18" charset="0"/>
              <a:cs typeface="Times New Roman" pitchFamily="18" charset="0"/>
            </a:endParaRPr>
          </a:p>
          <a:p>
            <a:r>
              <a:rPr lang="en-US" u="sng" dirty="0" smtClean="0">
                <a:latin typeface="Times New Roman" pitchFamily="18" charset="0"/>
                <a:cs typeface="Times New Roman" pitchFamily="18" charset="0"/>
              </a:rPr>
              <a:t>for we learn nothing from your endless sacrifice. </a:t>
            </a:r>
            <a:endParaRPr lang="ru-RU" u="sng"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Your faces drowning in the pages of the sea.</a:t>
            </a:r>
            <a:endParaRPr lang="ru-RU" dirty="0" smtClean="0">
              <a:latin typeface="Times New Roman" pitchFamily="18" charset="0"/>
              <a:cs typeface="Times New Roman" pitchFamily="18" charset="0"/>
            </a:endParaRPr>
          </a:p>
          <a:p>
            <a:endParaRPr lang="ru-RU" dirty="0"/>
          </a:p>
        </p:txBody>
      </p:sp>
      <p:sp>
        <p:nvSpPr>
          <p:cNvPr id="4" name="TextBox 3"/>
          <p:cNvSpPr txBox="1"/>
          <p:nvPr/>
        </p:nvSpPr>
        <p:spPr>
          <a:xfrm>
            <a:off x="6156176" y="692696"/>
            <a:ext cx="2987824" cy="3323987"/>
          </a:xfrm>
          <a:prstGeom prst="rect">
            <a:avLst/>
          </a:prstGeom>
          <a:noFill/>
        </p:spPr>
        <p:txBody>
          <a:bodyPr wrap="square" numCol="1" rtlCol="0">
            <a:spAutoFit/>
          </a:bodyPr>
          <a:lstStyle/>
          <a:p>
            <a:pPr algn="ctr">
              <a:lnSpc>
                <a:spcPct val="150000"/>
              </a:lnSpc>
            </a:pPr>
            <a:r>
              <a:rPr lang="ru-RU" sz="2000" b="1" spc="100" dirty="0" smtClean="0">
                <a:latin typeface="Times New Roman" pitchFamily="18" charset="0"/>
                <a:cs typeface="Times New Roman" pitchFamily="18" charset="0"/>
              </a:rPr>
              <a:t>День </a:t>
            </a:r>
            <a:r>
              <a:rPr lang="ru-RU" sz="2000" b="1" spc="100" dirty="0" smtClean="0">
                <a:latin typeface="Times New Roman" pitchFamily="18" charset="0"/>
                <a:cs typeface="Times New Roman" pitchFamily="18" charset="0"/>
              </a:rPr>
              <a:t>перемирия</a:t>
            </a:r>
          </a:p>
          <a:p>
            <a:pPr algn="ctr">
              <a:lnSpc>
                <a:spcPct val="150000"/>
              </a:lnSpc>
            </a:pPr>
            <a:r>
              <a:rPr lang="ru-RU" sz="2000" b="1" spc="100" dirty="0" smtClean="0">
                <a:latin typeface="Times New Roman" pitchFamily="18" charset="0"/>
                <a:cs typeface="Times New Roman" pitchFamily="18" charset="0"/>
              </a:rPr>
              <a:t>Форма сонета</a:t>
            </a:r>
          </a:p>
          <a:p>
            <a:pPr algn="ctr">
              <a:lnSpc>
                <a:spcPct val="150000"/>
              </a:lnSpc>
            </a:pPr>
            <a:r>
              <a:rPr lang="ru-RU" sz="2000" b="1" spc="100" dirty="0" smtClean="0">
                <a:solidFill>
                  <a:srgbClr val="FF0000"/>
                </a:solidFill>
                <a:latin typeface="Times New Roman" pitchFamily="18" charset="0"/>
                <a:cs typeface="Times New Roman" pitchFamily="18" charset="0"/>
              </a:rPr>
              <a:t>Библейские аллюзии</a:t>
            </a:r>
          </a:p>
          <a:p>
            <a:pPr algn="ctr">
              <a:lnSpc>
                <a:spcPct val="150000"/>
              </a:lnSpc>
            </a:pPr>
            <a:r>
              <a:rPr lang="ru-RU" sz="2000" b="1" spc="100" dirty="0" smtClean="0">
                <a:solidFill>
                  <a:srgbClr val="00B050"/>
                </a:solidFill>
                <a:latin typeface="Times New Roman" pitchFamily="18" charset="0"/>
                <a:cs typeface="Times New Roman" pitchFamily="18" charset="0"/>
              </a:rPr>
              <a:t>Аллегория</a:t>
            </a:r>
          </a:p>
          <a:p>
            <a:pPr algn="ctr">
              <a:lnSpc>
                <a:spcPct val="150000"/>
              </a:lnSpc>
            </a:pPr>
            <a:r>
              <a:rPr lang="ru-RU" sz="2000" b="1" spc="100" dirty="0" smtClean="0">
                <a:solidFill>
                  <a:schemeClr val="accent1"/>
                </a:solidFill>
                <a:latin typeface="Times New Roman" pitchFamily="18" charset="0"/>
                <a:cs typeface="Times New Roman" pitchFamily="18" charset="0"/>
              </a:rPr>
              <a:t>Риторические вопросы, повторы, аллитерация</a:t>
            </a:r>
            <a:endParaRPr lang="ru-RU" sz="2000" b="1" spc="100" dirty="0">
              <a:solidFill>
                <a:schemeClr val="accent1"/>
              </a:solidFill>
              <a:latin typeface="Times New Roman" pitchFamily="18" charset="0"/>
              <a:cs typeface="Times New Roman" pitchFamily="18" charset="0"/>
            </a:endParaRPr>
          </a:p>
        </p:txBody>
      </p:sp>
      <p:sp>
        <p:nvSpPr>
          <p:cNvPr id="12" name="TextBox 11"/>
          <p:cNvSpPr txBox="1"/>
          <p:nvPr/>
        </p:nvSpPr>
        <p:spPr>
          <a:xfrm>
            <a:off x="277813" y="6318250"/>
            <a:ext cx="2590800" cy="36830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0" hangingPunct="0">
              <a:defRPr/>
            </a:pPr>
            <a:r>
              <a:rPr lang="uk-UA" dirty="0">
                <a:solidFill>
                  <a:schemeClr val="tx1"/>
                </a:solidFill>
                <a:latin typeface="+mj-lt"/>
              </a:rPr>
              <a:t>Л.Н. </a:t>
            </a:r>
            <a:r>
              <a:rPr lang="uk-UA" dirty="0" err="1">
                <a:solidFill>
                  <a:schemeClr val="tx1"/>
                </a:solidFill>
                <a:latin typeface="+mj-lt"/>
              </a:rPr>
              <a:t>Глухенькая</a:t>
            </a:r>
            <a:r>
              <a:rPr lang="uk-UA" dirty="0">
                <a:solidFill>
                  <a:schemeClr val="tx1"/>
                </a:solidFill>
                <a:latin typeface="+mj-lt"/>
              </a:rPr>
              <a:t>, 2019</a:t>
            </a:r>
            <a:endParaRPr lang="ru-RU" dirty="0">
              <a:solidFill>
                <a:schemeClr val="tx1"/>
              </a:solidFill>
              <a:latin typeface="+mj-l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TotalTime>
  <Words>698</Words>
  <Application>Microsoft Office PowerPoint</Application>
  <PresentationFormat>Экран (4:3)</PresentationFormat>
  <Paragraphs>64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Городская</vt:lpstr>
      <vt:lpstr>«ПОЭЗИЯ СВИДЕТЕЛЬСТВА»  В ТВОРЧЕСТВЕ К. Э. ДАФФИ </vt:lpstr>
      <vt:lpstr>British First World War Poetry</vt:lpstr>
      <vt:lpstr>British Second World War Poetry</vt:lpstr>
      <vt:lpstr>Новый век – новые трагедии.  Poetry of witness</vt:lpstr>
      <vt:lpstr>Слайд 5</vt:lpstr>
      <vt:lpstr>Новая художественная форма, политика и общественный дискурс</vt:lpstr>
      <vt:lpstr>Современные поэты-свидетели</vt:lpstr>
      <vt:lpstr>Кэрол Энн Даффи (род. 1955) – популярная современная шотландская поэтесса, Поэт-лауреат в 2009-19 гг., представительница британской постмодернистской поэзии и «женского письма», автор поэтического бестселлера «Вечная жена» (англ. The World’s Wife, 1999).   «Проводник» безголосых солдат в стихотворениях «Военный фотограф» (англ. War Photographer, 1985), «Последняя почта» (англ. Last Post, 2009), «Рождественское перемирие» (англ. The Christmas Truce, 2011), «Невидимка» (англ. An Unseen, 2013), «Рана во времени» (англ. The Wound in Time, 2018).  </vt:lpstr>
      <vt:lpstr>The Wound in Time </vt:lpstr>
      <vt:lpstr>«Рана во времени»</vt:lpstr>
      <vt:lpstr>WW I Poetry – WW II Poetry – New War Poetry</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«ПОЭЗИЯ СВИДЕТЕЛЬСТВА»  В ТВОРЧЕСТВЕ К. Э. ДАФФИ </dc:title>
  <dc:creator>Lesya</dc:creator>
  <cp:lastModifiedBy>Lesya</cp:lastModifiedBy>
  <cp:revision>25</cp:revision>
  <dcterms:created xsi:type="dcterms:W3CDTF">2020-04-11T15:30:52Z</dcterms:created>
  <dcterms:modified xsi:type="dcterms:W3CDTF">2020-04-13T09:13:16Z</dcterms:modified>
</cp:coreProperties>
</file>