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6" r:id="rId1"/>
    <p:sldMasterId id="2147484056" r:id="rId2"/>
    <p:sldMasterId id="2147484068" r:id="rId3"/>
  </p:sldMasterIdLst>
  <p:notesMasterIdLst>
    <p:notesMasterId r:id="rId24"/>
  </p:notesMasterIdLst>
  <p:sldIdLst>
    <p:sldId id="256" r:id="rId4"/>
    <p:sldId id="257" r:id="rId5"/>
    <p:sldId id="259" r:id="rId6"/>
    <p:sldId id="261" r:id="rId7"/>
    <p:sldId id="265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F1DC3-AA07-4CD7-B209-6456E99AC3BB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24C07-213C-4395-AFFC-03FB4A334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24C07-213C-4395-AFFC-03FB4A334D6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24C07-213C-4395-AFFC-03FB4A334D6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24C07-213C-4395-AFFC-03FB4A334D6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B135-4B6A-4AFB-AED8-B9420143C80C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4308-5978-471A-8A58-398912780F29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3AA28-44FE-440F-9974-747FC7EC6F8D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3949-3FA2-4E2F-B61E-71848838E353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D485-5305-4BC1-B1E8-BD36D2180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56D0-6597-41B9-BEC6-4C8F2D338B85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D485-5305-4BC1-B1E8-BD36D2180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C47AB-9C2E-4FB9-A0F5-342D78C224A1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D485-5305-4BC1-B1E8-BD36D2180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F6C9-45A2-43EE-8291-D0503C09CD41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D485-5305-4BC1-B1E8-BD36D2180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0029-D9B1-4484-820E-F6C75CF68BEA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D485-5305-4BC1-B1E8-BD36D2180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0EE4-3B79-467C-A66D-F5913FC791C7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D485-5305-4BC1-B1E8-BD36D2180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1FC9-3050-4673-A529-5E43C1687447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D485-5305-4BC1-B1E8-BD36D2180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E6B6-8B8B-4E8B-8175-08082A402E17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D485-5305-4BC1-B1E8-BD36D2180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439F-CD2A-462F-81B0-646B5BEF1525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390C-D0CF-4BF4-BCB3-ABAA27C6810D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D485-5305-4BC1-B1E8-BD36D2180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6FA1-356D-4D97-B3DB-F97A88E836D4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D485-5305-4BC1-B1E8-BD36D2180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F5DB-0436-4662-9752-A39B9DC21C2B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2D485-5305-4BC1-B1E8-BD36D2180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62049-F4D8-4B5C-B037-B059F89019D5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4F1C-DE2D-4D47-B0A5-E64CF63E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878EC9-6561-4657-83E3-1360039A8BAD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4F1C-DE2D-4D47-B0A5-E64CF63E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DD6D02-EC11-44FF-9561-11441C8CEBAD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4F1C-DE2D-4D47-B0A5-E64CF63E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946549-D631-4835-8018-12B6145F9D10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4F1C-DE2D-4D47-B0A5-E64CF63E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40D6F4-283A-46F9-8EFE-C53E654EC685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4F1C-DE2D-4D47-B0A5-E64CF63E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82C58-E4AA-4B0B-8D97-2F6D7FB12FDB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4F1C-DE2D-4D47-B0A5-E64CF63E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2B9CF-D4CB-4632-8085-7635D8EAFD34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4F1C-DE2D-4D47-B0A5-E64CF63E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AABF-73A9-419D-9861-E91CA1B94E0C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293933-6EFB-4B3C-BC30-B5C5439BD851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4F1C-DE2D-4D47-B0A5-E64CF63E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5DA89-4AC0-4CA9-B053-1B965443DA90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4F1C-DE2D-4D47-B0A5-E64CF63EB5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C7B29-597C-4066-94F3-95DFC604E688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4F1C-DE2D-4D47-B0A5-E64CF63E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AC615-89E7-4E1F-BBD0-8BB2376DBFCE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4F1C-DE2D-4D47-B0A5-E64CF63EB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78EC-C7CE-4010-958C-19EBFECB1659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5FFD-D008-4FCC-8122-F2AE0E46ECB2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0FE3-9303-4F73-BFFE-E1C463797630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0AC2-FEAF-48F6-B76A-6B998C614946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38C8-ED47-406B-A3C2-16C38D264800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3FC6-DF01-423D-B072-79FA2D0A4326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80B3-8BA4-4B8F-8ACD-2F91126BCBE8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E7E1-C347-4110-86B6-D76A8CBA7AEA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2D485-5305-4BC1-B1E8-BD36D2180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5380B3-8BA4-4B8F-8ACD-2F91126BCBE8}" type="datetime1">
              <a:rPr lang="ru-RU" smtClean="0"/>
              <a:pPr/>
              <a:t>21.04.2020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9D7105F-9C31-4178-AF43-7E9BA1133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271464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СЕМАНТИЧЕСКИЕ РАЗЛИЧИЯ       </a:t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ГАСТРОНОМИЧЕСКОЙ ЛЕКСИКЕ БРИТАНСКОГО И АМЕРИКАНСКОГО АНГЛИЙСКОГО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000504"/>
            <a:ext cx="8358246" cy="192882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ГЛАДКИХ ОЛЬГА ИГОРЕВНА,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доцент кафедры теории языка, литературы и социолингвистики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Институт иностранной филологии (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Крымский федеральный университет им. В.И. Вернадского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286808" cy="51435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Из лексикографических источников методом сплошной выборки отобрано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73 лексико-семантических дивергента (97 лексико-семантических вариантов – ЛСВ)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использующихся для характеристики британской и американской национальной кухни.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Общеанглийские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значения (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General English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этих единиц указывают на общее историческое прошлое Великобритании и ее колоний.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Различия в их семантике свидетельствуют о независимом пути культурно-исторического развития данных наций, обусловленном, кроме прочего, природными условиями и укладом жизни местного населения.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143900" y="6143644"/>
            <a:ext cx="614338" cy="292079"/>
          </a:xfrm>
        </p:spPr>
        <p:txBody>
          <a:bodyPr/>
          <a:lstStyle/>
          <a:p>
            <a:fld id="{B8C54F1C-DE2D-4D47-B0A5-E64CF63EB529}" type="slidenum">
              <a:rPr lang="ru-RU" sz="1800" smtClean="0">
                <a:solidFill>
                  <a:srgbClr val="EEECE1">
                    <a:shade val="50000"/>
                  </a:srgbClr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ru-RU" sz="1800" dirty="0" smtClean="0"/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428605"/>
            <a:ext cx="72866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МАТЕРИАЛ ИССЛЕДОВАНИЯ</a:t>
            </a:r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dirty="0" smtClean="0"/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345702" y="614946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63579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indent="360000" algn="ctr"/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РЕЗУЛЬТАТЫ   ИССЛЕДОВАНИЯ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становлено, что наибольшее количество лексико-семантических дивергентов обозначает близкие по значению денотаты, т.е. характеризуется отношениями полисемии. Однако, в ходе анализа были также выявлены единицы, которые содержат омонимичные и даже </a:t>
            </a:r>
            <a:r>
              <a:rPr lang="ru-RU" sz="31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энантионимичные</a:t>
            </a: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значения. </a:t>
            </a:r>
            <a:br>
              <a:rPr lang="ru-RU" sz="31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57166"/>
            <a:ext cx="8183880" cy="436113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Дивергенты-омонимы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гастрономической лексике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14348" y="1500173"/>
          <a:ext cx="7786742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643206"/>
                <a:gridCol w="2571768"/>
              </a:tblGrid>
              <a:tr h="4000528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</a:t>
                      </a:r>
                      <a:endParaRPr kumimoji="0" lang="ru-RU" sz="2800" b="1" kern="120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</a:t>
                      </a:r>
                      <a:r>
                        <a:rPr kumimoji="0" lang="en-US" sz="2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cornet</a:t>
                      </a: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«корнет (музыкальный инструмент)»;</a:t>
                      </a:r>
                      <a:endParaRPr kumimoji="0" lang="ru-RU" sz="2400" b="1" kern="12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ru-RU" sz="2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fool</a:t>
                      </a:r>
                      <a:r>
                        <a:rPr kumimoji="0" lang="ru-RU" sz="2400" b="1" i="1" kern="1200" baseline="300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«</a:t>
                      </a:r>
                      <a:r>
                        <a:rPr kumimoji="0" lang="ru-RU" sz="2400" b="1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дурак</a:t>
                      </a: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глупец»;</a:t>
                      </a:r>
                      <a:r>
                        <a:rPr kumimoji="0"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2400" b="1" i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fool</a:t>
                      </a:r>
                      <a:r>
                        <a:rPr kumimoji="0" lang="ru-RU" sz="2400" b="1" i="1" kern="1200" baseline="300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«одурачивать» и «дурачиться»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800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ВЕ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«вафельный рожок (для мороженого)» </a:t>
                      </a:r>
                    </a:p>
                    <a:p>
                      <a:endParaRPr kumimoji="0" lang="ru-RU" sz="2400" b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ru-RU" sz="2400" b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</a:t>
                      </a:r>
                      <a:r>
                        <a:rPr kumimoji="0" lang="en-US" sz="2400" b="1" i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fool</a:t>
                      </a:r>
                      <a:r>
                        <a:rPr kumimoji="0" lang="ru-RU" sz="2400" b="1" i="1" kern="1200" baseline="300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«десерт со взбитыми сливками»</a:t>
                      </a:r>
                      <a:endParaRPr lang="ru-RU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АЕ</a:t>
                      </a:r>
                    </a:p>
                    <a:p>
                      <a:pPr algn="ctr"/>
                      <a:endParaRPr lang="ru-RU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kumimoji="0" lang="ru-RU" sz="2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ru-RU" sz="2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ru-RU" sz="2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ru-RU" sz="2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en-US" sz="2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fool</a:t>
                      </a:r>
                      <a:r>
                        <a:rPr kumimoji="0" lang="ru-RU" sz="2400" b="1" i="1" kern="1200" baseline="300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«глупый, безрассудный»</a:t>
                      </a:r>
                      <a:endParaRPr lang="ru-RU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57166"/>
            <a:ext cx="8183880" cy="4361138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Дивергенты-энантионимы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гастрономической лексике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71472" y="1500174"/>
          <a:ext cx="8001056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92"/>
                <a:gridCol w="4174464"/>
              </a:tblGrid>
              <a:tr h="400052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3200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ВЕ</a:t>
                      </a:r>
                    </a:p>
                    <a:p>
                      <a:pPr algn="ctr"/>
                      <a:endParaRPr kumimoji="0" lang="ru-RU" sz="24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3200" b="1" i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cider</a:t>
                      </a:r>
                      <a:r>
                        <a:rPr kumimoji="0" lang="en-US" sz="32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ru-RU" sz="3200" b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«сидр (алкогольный напиток)»</a:t>
                      </a:r>
                      <a:endParaRPr lang="ru-RU" sz="3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АЕ</a:t>
                      </a:r>
                    </a:p>
                    <a:p>
                      <a:pPr algn="ctr"/>
                      <a:endParaRPr lang="ru-RU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i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cider</a:t>
                      </a:r>
                      <a:endParaRPr kumimoji="0" lang="ru-RU" sz="3200" b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«сидр </a:t>
                      </a:r>
                    </a:p>
                    <a:p>
                      <a:pPr algn="ctr"/>
                      <a:r>
                        <a:rPr kumimoji="0" lang="ru-RU" sz="32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(безалкогольный напиток)»</a:t>
                      </a:r>
                      <a:endParaRPr kumimoji="0" lang="ru-RU" sz="3200" b="1" i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ru-RU" sz="2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ru-RU" sz="2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kumimoji="0" lang="ru-RU" sz="2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1436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algn="just">
              <a:buNone/>
            </a:pPr>
            <a:endParaRPr lang="ru-RU" dirty="0" smtClean="0"/>
          </a:p>
          <a:p>
            <a:pPr marL="0" algn="ctr">
              <a:buNone/>
            </a:pPr>
            <a:r>
              <a:rPr lang="ru-RU" sz="3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ТЕМАТИЧЕСКАЯ КЛАССИФИКАЦИЯ</a:t>
            </a:r>
            <a:r>
              <a:rPr lang="ru-RU" sz="3200" dirty="0" smtClean="0"/>
              <a:t> </a:t>
            </a:r>
          </a:p>
          <a:p>
            <a:pPr marL="0" algn="just">
              <a:buNone/>
            </a:pPr>
            <a:endParaRPr lang="ru-RU" sz="3200" dirty="0" smtClean="0"/>
          </a:p>
          <a:p>
            <a:pPr marL="0" algn="just">
              <a:buNone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ходе исследования выявлены следующие тематические группы гастрономической лексики: </a:t>
            </a:r>
          </a:p>
          <a:p>
            <a:pPr marL="0" algn="just">
              <a:buNone/>
            </a:pPr>
            <a:endParaRPr lang="ru-RU" sz="33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49174" indent="-514350" algn="just">
              <a:buFont typeface="+mj-lt"/>
              <a:buAutoNum type="arabicPeriod"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«сладости» – 27 ЛСВ; </a:t>
            </a:r>
          </a:p>
          <a:p>
            <a:pPr marL="249174" indent="-514350" algn="just">
              <a:buFont typeface="+mj-lt"/>
              <a:buAutoNum type="arabicPeriod"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«напитки» – 19 ЛСВ; </a:t>
            </a:r>
          </a:p>
          <a:p>
            <a:pPr marL="249174" indent="-514350" algn="just">
              <a:buFont typeface="+mj-lt"/>
              <a:buAutoNum type="arabicPeriod"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«мясо и мясные продукты» – 14 ЛСВ;</a:t>
            </a:r>
          </a:p>
          <a:p>
            <a:pPr marL="249174" indent="-514350" algn="just">
              <a:buFont typeface="+mj-lt"/>
              <a:buAutoNum type="arabicPeriod"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«овощи» – 7 ЛСВ; </a:t>
            </a:r>
          </a:p>
          <a:p>
            <a:pPr marL="249174" indent="-514350" algn="just">
              <a:buFont typeface="+mj-lt"/>
              <a:buAutoNum type="arabicPeriod"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«рыба» –  7 ЛСВ;</a:t>
            </a:r>
          </a:p>
          <a:p>
            <a:pPr marL="249174" indent="-514350" algn="just">
              <a:buFont typeface="+mj-lt"/>
              <a:buAutoNum type="arabicPeriod"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«блюда по порядку их подачи» – 7 ЛСВ;</a:t>
            </a:r>
          </a:p>
          <a:p>
            <a:pPr marL="249174" indent="-514350" algn="just">
              <a:buFont typeface="+mj-lt"/>
              <a:buAutoNum type="arabicPeriod"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«хлеб, зерновые» – 5 ЛСВ; </a:t>
            </a:r>
          </a:p>
          <a:p>
            <a:pPr marL="249174" indent="-514350" algn="just">
              <a:buFont typeface="+mj-lt"/>
              <a:buAutoNum type="arabicPeriod"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«гарниры» – 3 ЛСВ;</a:t>
            </a:r>
          </a:p>
          <a:p>
            <a:pPr marL="249174" indent="-514350" algn="just">
              <a:buFont typeface="+mj-lt"/>
              <a:buAutoNum type="arabicPeriod"/>
            </a:pPr>
            <a:r>
              <a:rPr lang="ru-RU" sz="3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«разное» – 8 ЛСВ. </a:t>
            </a:r>
          </a:p>
          <a:p>
            <a:pPr marL="0" algn="ctr">
              <a:buNone/>
            </a:pPr>
            <a:endParaRPr lang="ru-RU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428604"/>
          <a:ext cx="8001056" cy="559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607487"/>
                <a:gridCol w="2607487"/>
              </a:tblGrid>
              <a:tr h="93980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Дивергенты</a:t>
                      </a:r>
                      <a:r>
                        <a:rPr lang="en-US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 значением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«сладости» и «напитки»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9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</a:t>
                      </a:r>
                      <a:endParaRPr kumimoji="0" lang="ru-RU" sz="2800" b="1" kern="120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АЕ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4746">
                <a:tc gridSpan="3">
                  <a:txBody>
                    <a:bodyPr/>
                    <a:lstStyle/>
                    <a:p>
                      <a:pPr algn="ctr" fontAlgn="t">
                        <a:buNone/>
                      </a:pPr>
                      <a:r>
                        <a:rPr lang="en-US" sz="2400" b="1" i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flapjack</a:t>
                      </a:r>
                      <a:endParaRPr lang="ru-RU" sz="2400" b="1" dirty="0" smtClean="0">
                        <a:solidFill>
                          <a:schemeClr val="bg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>
                        <a:buNone/>
                      </a:pPr>
                      <a:endParaRPr lang="ru-RU" sz="2800" b="1" dirty="0" smtClean="0">
                        <a:solidFill>
                          <a:schemeClr val="bg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54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1. овсяное печенье</a:t>
                      </a:r>
                      <a:endParaRPr lang="ru-RU" sz="20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2. блин  </a:t>
                      </a:r>
                      <a:endParaRPr lang="ru-RU" sz="2000" b="1" i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474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muffin</a:t>
                      </a:r>
                      <a:endParaRPr lang="ru-RU" sz="2400" b="1" dirty="0" smtClean="0">
                        <a:solidFill>
                          <a:schemeClr val="bg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>
                        <a:solidFill>
                          <a:schemeClr val="bg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972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1. сдобная лепешка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2. кекс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4746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2400" b="1" i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sherbet</a:t>
                      </a:r>
                      <a:endParaRPr lang="ru-RU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0360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шербет (напиток в арабских странах)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сладкий порошок (для приготовления шипучего напитка)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фруктовое мороженое, фруктовый лед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571479"/>
          <a:ext cx="8001056" cy="5232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4071966"/>
              </a:tblGrid>
              <a:tr h="92869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Дивергенты в</a:t>
                      </a:r>
                      <a:r>
                        <a:rPr lang="ru-RU" sz="28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гастрономической лексике канадского английского</a:t>
                      </a:r>
                      <a:endParaRPr lang="ru-R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01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</a:t>
                      </a:r>
                      <a:endParaRPr kumimoji="0" lang="ru-RU" sz="2800" b="1" kern="120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CanE</a:t>
                      </a:r>
                      <a:endParaRPr lang="ru-RU" sz="2800" b="1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6689">
                <a:tc gridSpan="2">
                  <a:txBody>
                    <a:bodyPr/>
                    <a:lstStyle/>
                    <a:p>
                      <a:pPr algn="ctr" fontAlgn="t">
                        <a:buNone/>
                      </a:pPr>
                      <a:r>
                        <a:rPr kumimoji="0" lang="en-US" sz="2400" b="1" i="1" kern="12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calabrese</a:t>
                      </a:r>
                      <a:endParaRPr lang="ru-RU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0887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1. спаржевая </a:t>
                      </a:r>
                      <a:r>
                        <a:rPr lang="ru-RU" sz="2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капуста;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kumimoji="0" lang="ru-RU" sz="22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круглый белый хрустящий итальянский хлеб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362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1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Caesar</a:t>
                      </a:r>
                      <a:endParaRPr lang="ru-RU" sz="2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9073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kumimoji="0" lang="ru-RU" sz="22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титул </a:t>
                      </a:r>
                      <a:r>
                        <a:rPr kumimoji="0" lang="ru-RU" sz="22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римских императоров; </a:t>
                      </a:r>
                      <a:endParaRPr kumimoji="0" lang="ru-RU" sz="2200" b="1" kern="1200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kumimoji="0" lang="ru-RU" sz="22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автократ;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kumimoji="0" lang="ru-RU" sz="22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салат </a:t>
                      </a:r>
                      <a:r>
                        <a:rPr kumimoji="0" lang="ru-RU" sz="22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Цезарь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Caesar </a:t>
                      </a:r>
                      <a:r>
                        <a:rPr kumimoji="0" lang="ru-RU" sz="2200" b="1" i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en-US" sz="2200" b="1" i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Bloody Caesar</a:t>
                      </a:r>
                      <a:r>
                        <a:rPr kumimoji="0" lang="ru-RU" sz="2200" b="1" i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напиток из водки с томатным </a:t>
                      </a:r>
                      <a:r>
                        <a:rPr kumimoji="0" lang="ru-RU" sz="22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соком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571480"/>
          <a:ext cx="800105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2500330"/>
                <a:gridCol w="2286016"/>
              </a:tblGrid>
              <a:tr h="73056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Дивергенты в</a:t>
                      </a:r>
                      <a:r>
                        <a:rPr lang="ru-RU" sz="28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гастрономической лексике австралийского английского</a:t>
                      </a:r>
                      <a:endParaRPr lang="ru-RU" sz="2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4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</a:t>
                      </a:r>
                      <a:endParaRPr kumimoji="0" lang="ru-RU" sz="2800" b="1" kern="1200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r>
                        <a:rPr lang="en-US" sz="2800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u</a:t>
                      </a:r>
                      <a:r>
                        <a:rPr lang="ru-RU" sz="2800" b="1" dirty="0" smtClean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endParaRPr lang="ru-RU" sz="2800" b="1" dirty="0" smtClean="0">
                        <a:solidFill>
                          <a:schemeClr val="accen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3988">
                <a:tc gridSpan="3">
                  <a:txBody>
                    <a:bodyPr/>
                    <a:lstStyle/>
                    <a:p>
                      <a:pPr algn="ctr" fontAlgn="t">
                        <a:buNone/>
                      </a:pPr>
                      <a:r>
                        <a:rPr lang="en-US" sz="2400" b="1" i="1" dirty="0" smtClean="0">
                          <a:solidFill>
                            <a:schemeClr val="bg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damper</a:t>
                      </a:r>
                      <a:endParaRPr lang="ru-RU" sz="2400" b="1" i="1" dirty="0" smtClean="0">
                        <a:solidFill>
                          <a:schemeClr val="bg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7278">
                <a:tc rowSpan="2"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приспособление, которое заглушает звук, например: 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</a:t>
                      </a:r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клапан или пластинка (как в дымоходе печи) для регулирования тяги воздуха; </a:t>
                      </a:r>
                      <a:r>
                        <a:rPr kumimoji="0" lang="en-US" sz="2000" b="1" kern="1200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небольшой войлочный блок для прекращения вибрации фортепианной струны;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амортизатор;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простой пресный хлеб, подобно тому, какой изначально пекли в буше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972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algn="ctr">
              <a:buNone/>
            </a:pP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ВЫВОДЫ</a:t>
            </a:r>
            <a:endParaRPr lang="ru-RU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49174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Национальная кухня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является важной составляющей национальной идентичности, одним из определяющих факторов которой выступает среда обитания той или иной нации.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49174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новых условиях традиции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питания подвергаются изменениям и адаптируются к природным условиям проживания людей.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Таким образом трансформировалась и кухня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североамериканских колоний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Великобритании.</a:t>
            </a:r>
          </a:p>
          <a:p>
            <a:pPr marL="249174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Тематическая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классификация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материала исследования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позволила выявить 9 тематических групп, единицы которых обнаруживают семантические различия в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национальных вариантах английского языка. Наибольшее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лексико-семантических дивергентов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связано отношениями полисемии, но выборка, кроме того, содержит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омонимичные и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энантионимичные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ЛСВ.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49174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Гастрономическая лексика также представлена дивергентами в канадском и австралийском английском.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algn="just">
              <a:buNone/>
            </a:pPr>
            <a:endParaRPr lang="ru-RU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algn="ctr">
              <a:buNone/>
            </a:pP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СПИСОК  ИСПОЛЬЗОВАННЫХ  ИСТОЧНИКОВ</a:t>
            </a:r>
          </a:p>
          <a:p>
            <a:pPr marL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49174" lvl="0" indent="-51435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Волкова Е.С. Традиции питания в колониальной Новой Англии как фактор формирования национальной идентичности // Материалы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Международного симпозиума. История еды и традиции питания народов мира. 29–31 октября 2015 г. М.: Центр по изучению взаимодействия культур, 2016. </a:t>
            </a:r>
            <a:r>
              <a:rPr lang="ru-RU" sz="22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Вып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2. С. 137–142.</a:t>
            </a:r>
          </a:p>
          <a:p>
            <a:pPr marL="249174" lvl="0" indent="-514350" algn="just">
              <a:buFont typeface="+mj-lt"/>
              <a:buAutoNum type="arabicPeriod"/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Павловская А.В. Понятие национальной кухни: к теории вопроса // Материалы 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Международного симпозиума. История еды и традиции питания народов мира. 29–31 октября 2015 г. М.: Центр по изучению взаимодействия культур, 2016. </a:t>
            </a:r>
            <a:r>
              <a:rPr lang="ru-RU" sz="22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Вып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2. С. 65–75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49174" indent="-514350" algn="just">
              <a:buFont typeface="+mj-lt"/>
              <a:buAutoNum type="arabicPeriod"/>
            </a:pPr>
            <a:r>
              <a:rPr lang="ru-RU" sz="22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Швейцер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А.Д. Литературный английский язык в США и Англии. М.: Высшая школа, 1971. 200 с.</a:t>
            </a:r>
          </a:p>
          <a:p>
            <a:pPr marL="249174" indent="-514350" algn="just"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Merriam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Webster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Collegiate Dictionary. 11</a:t>
            </a:r>
            <a:r>
              <a:rPr lang="en-US" sz="2200" b="1" baseline="30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edition. Springfield, Mass., U.S.A., 2008. 40a + 1624 p.</a:t>
            </a:r>
            <a:endParaRPr lang="ru-RU" sz="22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49174" indent="-514350" algn="just"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Oxford Russian Dictionary / M. Wheeler, B.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Unbegaun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P.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Falla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4</a:t>
            </a:r>
            <a:r>
              <a:rPr lang="en-US" sz="2200" b="1" baseline="30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edition. Oxford University Press. Published in the United States, 2007. 1322 p.</a:t>
            </a:r>
            <a:endParaRPr lang="ru-RU" sz="22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49174" lvl="0" indent="-514350" algn="just">
              <a:buFont typeface="+mj-lt"/>
              <a:buAutoNum type="arabicPeriod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249174" indent="-514350" algn="just">
              <a:buFont typeface="+mj-lt"/>
              <a:buAutoNum type="arabicPeriod"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49174" indent="-514350" algn="just">
              <a:buFont typeface="+mj-lt"/>
              <a:buAutoNum type="arabicPeriod"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49174" indent="-514350" algn="just">
              <a:buFont typeface="+mj-lt"/>
              <a:buAutoNum type="arabicPeriod"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algn="just">
              <a:buNone/>
            </a:pPr>
            <a:endParaRPr lang="ru-RU" sz="32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63579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АКТУАЛЬНОСТЬ ИССЛЕДОВАНИЯ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Национальная кухня представляет собой важный элемент национальной культуры. Гастрономическая лексика формирует представление об образе жизни нации и помогает составить ее портрет. Исследования гастрономической лексики представляют собой важную составляющую различных направлений современной лингвистики.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928662" y="1142984"/>
            <a:ext cx="7143800" cy="41434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1436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algn="just">
              <a:buNone/>
            </a:pPr>
            <a:endParaRPr lang="ru-RU" dirty="0" smtClean="0"/>
          </a:p>
          <a:p>
            <a:pPr marL="0" algn="ctr">
              <a:buNone/>
            </a:pP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ВВЕДЕНИЕ</a:t>
            </a:r>
          </a:p>
          <a:p>
            <a:pPr marL="0" algn="just">
              <a:buNone/>
            </a:pP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Глобальное распространение английского языка обусловило его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негомогенность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разных ареалах его использования. Сегодня исследователи выделяют пять национальных вариантов английского языка, которые характеризуются наличием своей языковой нормы и разветвленной системой функциональных стилей. К ним относятся британский (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), американский (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AE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), канадский (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CanE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), австралийский (</a:t>
            </a:r>
            <a:r>
              <a:rPr lang="en-US" sz="30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AuE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и новозеландский английский.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1436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algn="just">
              <a:buNone/>
            </a:pPr>
            <a:endParaRPr lang="ru-RU" dirty="0" smtClean="0"/>
          </a:p>
          <a:p>
            <a:pPr marL="0" algn="ctr">
              <a:buNone/>
            </a:pP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ОСНОВНЫЕ ОТЛИЧИЯ</a:t>
            </a:r>
          </a:p>
          <a:p>
            <a:pPr marL="0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indent="360000" algn="just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Наиболее заметные отличия между национальными вариантами наблюдаются в лексико-семантической системе языка. </a:t>
            </a:r>
          </a:p>
          <a:p>
            <a:pPr marL="0" indent="360000" algn="just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целом, они сводятся к двум большим группам: </a:t>
            </a:r>
          </a:p>
          <a:p>
            <a:pPr marL="0" algn="just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различия в плане выражения; </a:t>
            </a:r>
          </a:p>
          <a:p>
            <a:pPr marL="0" algn="just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различия в плане содержания.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А. Д. ШВЕЙЦЕРУ: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05F-9C31-4178-AF43-7E9BA113334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14348" y="1285860"/>
          <a:ext cx="7786742" cy="421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929090"/>
              </a:tblGrid>
              <a:tr h="421484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Единицы с разным планом </a:t>
                      </a:r>
                    </a:p>
                    <a:p>
                      <a:pPr algn="ctr">
                        <a:buNone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выражения при общности </a:t>
                      </a:r>
                    </a:p>
                    <a:p>
                      <a:pPr algn="ctr">
                        <a:buNone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плана содержания </a:t>
                      </a:r>
                    </a:p>
                    <a:p>
                      <a:endParaRPr lang="ru-RU" sz="24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4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ЛЕКСИКО-СЕМАНТИЧЕСКИЕ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АНАЛОГИ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Единицы, обладающие разным </a:t>
                      </a:r>
                    </a:p>
                    <a:p>
                      <a:pPr algn="ctr">
                        <a:buNone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содержанием при общности </a:t>
                      </a:r>
                    </a:p>
                    <a:p>
                      <a:pPr algn="ctr">
                        <a:buNone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плана выражения</a:t>
                      </a:r>
                    </a:p>
                    <a:p>
                      <a:pPr>
                        <a:buNone/>
                      </a:pPr>
                      <a:endParaRPr lang="ru-RU" sz="2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ЛЕКСИКО-СЕМАНТИЧЕСКИЕ ДИВЕРГЕНТЫ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Стрелка вниз 16"/>
          <p:cNvSpPr/>
          <p:nvPr/>
        </p:nvSpPr>
        <p:spPr>
          <a:xfrm>
            <a:off x="2214546" y="3286124"/>
            <a:ext cx="484632" cy="64294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286512" y="3286124"/>
            <a:ext cx="484632" cy="64294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1436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algn="just">
              <a:buNone/>
            </a:pPr>
            <a:endParaRPr lang="ru-RU" dirty="0" smtClean="0"/>
          </a:p>
          <a:p>
            <a:pPr marL="0" algn="just">
              <a:buNone/>
            </a:pPr>
            <a:endParaRPr lang="ru-RU" sz="38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algn="just">
              <a:buNone/>
            </a:pP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Лексико-семантические </a:t>
            </a:r>
            <a:r>
              <a:rPr lang="ru-RU" sz="3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дивергенты присутствуют в  разных подсистемах лексики, в </a:t>
            </a: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том числе и </a:t>
            </a:r>
            <a:r>
              <a:rPr lang="ru-RU" sz="3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гастрономической лексике как элементе </a:t>
            </a: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национального языка и </a:t>
            </a: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культуры.</a:t>
            </a:r>
            <a:endParaRPr lang="ru-RU" sz="3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983480"/>
            <a:ext cx="8186766" cy="660098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А.В. Павловская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360000" algn="just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«Национальная кухня в современных условиях подвержена постоянному воздействию извне, она вбирает в себя что-то новое, модифицируется и адаптируется к конкретным условиям своего существования. Вместе с тем, она является одним из наиболее определенных национальных признаков, дольше других бытовых явлений сохраняя традиционные особенности и являясь одним из самых устойчивых признаков национальной идентичности».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1436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мнению А.В. Павловской, благодаря своему широкому распространению определенные продукты имеют влияние на самые разные стороны жизни народа, в том числе и на язык. </a:t>
            </a:r>
          </a:p>
          <a:p>
            <a:pPr marL="0">
              <a:buNone/>
            </a:pP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Например, в английском языке слово 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meat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«мясо» изначально означало пищу вообще. </a:t>
            </a:r>
          </a:p>
          <a:p>
            <a:pPr marL="0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Отсюда – 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sweetmeat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букв.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«сладкое мясо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») для обозначения сладостей. 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этом же значении слово 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meat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употребляется в поговорке 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One man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meat is another man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poison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63579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indent="360000" algn="ctr"/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ГАСТРОНОМИЧЕСКИЕ ОТЛИЧИЯ В ЛЕКСИКЕ БРИТАНСКОГО И АМЕРИКАНСКОГО АНГЛИЙСКОГО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Различия во вкусовых предпочтениях и кулинарных традициях наблюдаются и в культурах, которые обслуживает один и тот же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язык.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Так, в британском и американском английском существует немало лексических единиц гастрономической тематики, которые обозначают разные продукты питания и кулинарные блюда.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4F1C-DE2D-4D47-B0A5-E64CF63EB529}" type="slidenum">
              <a:rPr lang="ru-RU" sz="1800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417</TotalTime>
  <Words>780</Words>
  <Application>Microsoft Office PowerPoint</Application>
  <PresentationFormat>Экран (4:3)</PresentationFormat>
  <Paragraphs>168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Специальное оформление</vt:lpstr>
      <vt:lpstr>1_Специальное оформление</vt:lpstr>
      <vt:lpstr>Аспект</vt:lpstr>
      <vt:lpstr>СЕМАНТИЧЕСКИЕ РАЗЛИЧИЯ        В ГАСТРОНОМИЧЕСКОЙ ЛЕКСИКЕ БРИТАНСКОГО И АМЕРИКАНСКОГО АНГЛИЙСКОГО </vt:lpstr>
      <vt:lpstr>   АКТУАЛЬНОСТЬ ИССЛЕДОВАНИЯ  Национальная кухня представляет собой важный элемент национальной культуры. Гастрономическая лексика формирует представление об образе жизни нации и помогает составить ее портрет. Исследования гастрономической лексики представляют собой важную составляющую различных направлений современной лингвистики.  </vt:lpstr>
      <vt:lpstr>Слайд 3</vt:lpstr>
      <vt:lpstr>Слайд 4</vt:lpstr>
      <vt:lpstr>Слайд 5</vt:lpstr>
      <vt:lpstr>Слайд 6</vt:lpstr>
      <vt:lpstr>А.В. Павловская</vt:lpstr>
      <vt:lpstr>Слайд 8</vt:lpstr>
      <vt:lpstr>   ГАСТРОНОМИЧЕСКИЕ ОТЛИЧИЯ В ЛЕКСИКЕ БРИТАНСКОГО И АМЕРИКАНСКОГО АНГЛИЙСКОГО  Различия во вкусовых предпочтениях и кулинарных традициях наблюдаются и в культурах, которые обслуживает один и тот же язык.  Так, в британском и американском английском существует немало лексических единиц гастрономической тематики, которые обозначают разные продукты питания и кулинарные блюда.   </vt:lpstr>
      <vt:lpstr>        </vt:lpstr>
      <vt:lpstr>  РЕЗУЛЬТАТЫ   ИССЛЕДОВАНИЯ   Установлено, что наибольшее количество лексико-семантических дивергентов обозначает близкие по значению денотаты, т.е. характеризуется отношениями полисемии. Однако, в ходе анализа были также выявлены единицы, которые содержат омонимичные и даже энантионимичные значения.   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СПАСИБО ЗА ВНИМАНИЕ!   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107</cp:revision>
  <dcterms:created xsi:type="dcterms:W3CDTF">2020-04-14T20:55:07Z</dcterms:created>
  <dcterms:modified xsi:type="dcterms:W3CDTF">2020-04-21T22:20:26Z</dcterms:modified>
</cp:coreProperties>
</file>