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8AEC2BE-D8E1-4F6D-8AB1-AF0DBD27ADF9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AF69E35-70EC-4469-B2B5-E3F6455882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AEC2BE-D8E1-4F6D-8AB1-AF0DBD27ADF9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F69E35-70EC-4469-B2B5-E3F6455882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AEC2BE-D8E1-4F6D-8AB1-AF0DBD27ADF9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F69E35-70EC-4469-B2B5-E3F6455882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AEC2BE-D8E1-4F6D-8AB1-AF0DBD27ADF9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F69E35-70EC-4469-B2B5-E3F6455882CC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AEC2BE-D8E1-4F6D-8AB1-AF0DBD27ADF9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F69E35-70EC-4469-B2B5-E3F6455882CC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AEC2BE-D8E1-4F6D-8AB1-AF0DBD27ADF9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F69E35-70EC-4469-B2B5-E3F6455882C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AEC2BE-D8E1-4F6D-8AB1-AF0DBD27ADF9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F69E35-70EC-4469-B2B5-E3F6455882C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AEC2BE-D8E1-4F6D-8AB1-AF0DBD27ADF9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F69E35-70EC-4469-B2B5-E3F6455882CC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AEC2BE-D8E1-4F6D-8AB1-AF0DBD27ADF9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F69E35-70EC-4469-B2B5-E3F6455882C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8AEC2BE-D8E1-4F6D-8AB1-AF0DBD27ADF9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F69E35-70EC-4469-B2B5-E3F6455882C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8AEC2BE-D8E1-4F6D-8AB1-AF0DBD27ADF9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AF69E35-70EC-4469-B2B5-E3F6455882CC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8AEC2BE-D8E1-4F6D-8AB1-AF0DBD27ADF9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AF69E35-70EC-4469-B2B5-E3F6455882C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124744"/>
            <a:ext cx="7844408" cy="2765865"/>
          </a:xfrm>
        </p:spPr>
        <p:txBody>
          <a:bodyPr>
            <a:noAutofit/>
          </a:bodyPr>
          <a:lstStyle/>
          <a:p>
            <a:pPr algn="ctr">
              <a:spcAft>
                <a:spcPts val="0"/>
              </a:spcAft>
            </a:pPr>
            <a:r>
              <a:rPr lang="ru-RU" sz="2800" spc="-30" dirty="0">
                <a:effectLst/>
                <a:latin typeface="Times New Roman"/>
                <a:ea typeface="Times New Roman"/>
              </a:rPr>
              <a:t>Формирование социокультурной компетенции при обучении иностранному языку</a:t>
            </a:r>
            <a:r>
              <a:rPr lang="ru-RU" sz="2000" dirty="0">
                <a:effectLst/>
                <a:latin typeface="Times New Roman"/>
                <a:ea typeface="Times New Roman"/>
              </a:rPr>
              <a:t/>
            </a:r>
            <a:br>
              <a:rPr lang="ru-RU" sz="2000" dirty="0">
                <a:effectLst/>
                <a:latin typeface="Times New Roman"/>
                <a:ea typeface="Times New Roman"/>
              </a:rPr>
            </a:br>
            <a:r>
              <a:rPr lang="ru-RU" sz="2800" spc="-30" dirty="0">
                <a:effectLst/>
                <a:latin typeface="Times New Roman"/>
                <a:ea typeface="Times New Roman"/>
              </a:rPr>
              <a:t>на профильном факультете вуза</a:t>
            </a:r>
            <a:r>
              <a:rPr lang="ru-RU" sz="2000" dirty="0">
                <a:effectLst/>
                <a:latin typeface="Times New Roman"/>
                <a:ea typeface="Times New Roman"/>
              </a:rPr>
              <a:t/>
            </a:r>
            <a:br>
              <a:rPr lang="ru-RU" sz="2000" dirty="0">
                <a:effectLst/>
                <a:latin typeface="Times New Roman"/>
                <a:ea typeface="Times New Roman"/>
              </a:rPr>
            </a:br>
            <a:r>
              <a:rPr lang="ru-RU" sz="2800" spc="-30" dirty="0">
                <a:effectLst/>
                <a:latin typeface="Times New Roman"/>
                <a:ea typeface="Times New Roman"/>
              </a:rPr>
              <a:t>(из опыта преподавания дисциплины «Педагогика и образование страны изучаемого языка»)</a:t>
            </a:r>
            <a:r>
              <a:rPr lang="ru-RU" sz="4000" dirty="0">
                <a:effectLst/>
                <a:latin typeface="Times New Roman"/>
                <a:ea typeface="Times New Roman"/>
              </a:rPr>
              <a:t/>
            </a:r>
            <a:br>
              <a:rPr lang="ru-RU" sz="4000" dirty="0">
                <a:effectLst/>
                <a:latin typeface="Times New Roman"/>
                <a:ea typeface="Times New Roman"/>
              </a:rPr>
            </a:b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63688" y="3501008"/>
            <a:ext cx="6984776" cy="1800200"/>
          </a:xfrm>
        </p:spPr>
        <p:txBody>
          <a:bodyPr>
            <a:normAutofit fontScale="62500" lnSpcReduction="20000"/>
          </a:bodyPr>
          <a:lstStyle/>
          <a:p>
            <a:r>
              <a:rPr lang="ru-RU" sz="2800" b="1" spc="-30" dirty="0">
                <a:latin typeface="Times New Roman"/>
                <a:ea typeface="Times New Roman"/>
              </a:rPr>
              <a:t> </a:t>
            </a:r>
            <a:r>
              <a:rPr lang="ru-RU" sz="2800" b="1" spc="-30" dirty="0" err="1">
                <a:latin typeface="Times New Roman"/>
                <a:ea typeface="Times New Roman"/>
              </a:rPr>
              <a:t>Южанинова</a:t>
            </a:r>
            <a:r>
              <a:rPr lang="ru-RU" sz="2800" b="1" spc="-30" dirty="0">
                <a:latin typeface="Times New Roman"/>
                <a:ea typeface="Times New Roman"/>
              </a:rPr>
              <a:t> Е.В.,</a:t>
            </a:r>
            <a:r>
              <a:rPr lang="ru-RU" sz="2800" spc="-30" dirty="0">
                <a:latin typeface="Times New Roman"/>
                <a:ea typeface="Times New Roman"/>
              </a:rPr>
              <a:t> </a:t>
            </a:r>
            <a:r>
              <a:rPr lang="ru-RU" sz="2800" spc="-30" dirty="0" err="1">
                <a:latin typeface="Times New Roman"/>
                <a:ea typeface="Times New Roman"/>
              </a:rPr>
              <a:t>к.п.н</a:t>
            </a:r>
            <a:r>
              <a:rPr lang="ru-RU" sz="2800" spc="-30" dirty="0">
                <a:latin typeface="Times New Roman"/>
                <a:ea typeface="Times New Roman"/>
              </a:rPr>
              <a:t>., доцент,</a:t>
            </a:r>
            <a:endParaRPr lang="ru-RU" sz="2000" dirty="0">
              <a:latin typeface="Times New Roman"/>
              <a:ea typeface="Times New Roman"/>
            </a:endParaRPr>
          </a:p>
          <a:p>
            <a:r>
              <a:rPr lang="ru-RU" sz="2800" spc="-30" dirty="0">
                <a:latin typeface="Times New Roman"/>
                <a:ea typeface="Times New Roman"/>
              </a:rPr>
              <a:t> зам. декана факультета филологии и</a:t>
            </a:r>
            <a:endParaRPr lang="ru-RU" sz="2000" dirty="0">
              <a:latin typeface="Times New Roman"/>
              <a:ea typeface="Times New Roman"/>
            </a:endParaRPr>
          </a:p>
          <a:p>
            <a:r>
              <a:rPr lang="ru-RU" sz="2800" spc="-30" dirty="0">
                <a:latin typeface="Times New Roman"/>
                <a:ea typeface="Times New Roman"/>
              </a:rPr>
              <a:t>массовых коммуникаций</a:t>
            </a:r>
            <a:endParaRPr lang="ru-RU" sz="2000" dirty="0">
              <a:latin typeface="Times New Roman"/>
              <a:ea typeface="Times New Roman"/>
            </a:endParaRPr>
          </a:p>
          <a:p>
            <a:r>
              <a:rPr lang="ru-RU" sz="2800" spc="-30" dirty="0">
                <a:latin typeface="Times New Roman"/>
                <a:ea typeface="Times New Roman"/>
              </a:rPr>
              <a:t> Нижнетагильский государственный</a:t>
            </a:r>
            <a:endParaRPr lang="ru-RU" sz="2000" dirty="0">
              <a:latin typeface="Times New Roman"/>
              <a:ea typeface="Times New Roman"/>
            </a:endParaRPr>
          </a:p>
          <a:p>
            <a:r>
              <a:rPr lang="ru-RU" sz="2800" spc="-30" dirty="0">
                <a:latin typeface="Times New Roman"/>
                <a:ea typeface="Times New Roman"/>
              </a:rPr>
              <a:t> социально-педагогический институт (филиал РГППУ), </a:t>
            </a:r>
            <a:endParaRPr lang="ru-RU" sz="2000" dirty="0">
              <a:latin typeface="Times New Roman"/>
              <a:ea typeface="Times New Roman"/>
            </a:endParaRPr>
          </a:p>
          <a:p>
            <a:r>
              <a:rPr lang="ru-RU" sz="2800" spc="-30" dirty="0">
                <a:latin typeface="Times New Roman"/>
                <a:ea typeface="Times New Roman"/>
              </a:rPr>
              <a:t>Нижний Тагил, Россия</a:t>
            </a:r>
            <a:endParaRPr lang="ru-RU" sz="2000" dirty="0">
              <a:latin typeface="Times New Roman"/>
              <a:ea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25396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283968" y="935146"/>
            <a:ext cx="4464496" cy="4698338"/>
          </a:xfrm>
        </p:spPr>
        <p:txBody>
          <a:bodyPr/>
          <a:lstStyle/>
          <a:p>
            <a:pPr marL="109728" indent="0">
              <a:buNone/>
            </a:pPr>
            <a:r>
              <a:rPr lang="ru-RU" dirty="0" smtClean="0"/>
              <a:t>Авторское учебно-методическое издание </a:t>
            </a:r>
            <a:r>
              <a:rPr lang="ru-RU" dirty="0"/>
              <a:t>«Образование и педагогика в Германии.  </a:t>
            </a:r>
            <a:r>
              <a:rPr lang="de-DE" dirty="0"/>
              <a:t>Bildung und P</a:t>
            </a:r>
            <a:r>
              <a:rPr lang="ru-RU" dirty="0"/>
              <a:t>ä</a:t>
            </a:r>
            <a:r>
              <a:rPr lang="de-DE" dirty="0" err="1"/>
              <a:t>dagogik</a:t>
            </a:r>
            <a:r>
              <a:rPr lang="de-DE" dirty="0"/>
              <a:t> in Deutschland</a:t>
            </a:r>
            <a:r>
              <a:rPr lang="ru-RU" dirty="0"/>
              <a:t>» 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065" y="476672"/>
            <a:ext cx="3572048" cy="51225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630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764704"/>
            <a:ext cx="8435280" cy="5242587"/>
          </a:xfrm>
        </p:spPr>
        <p:txBody>
          <a:bodyPr>
            <a:normAutofit fontScale="92500" lnSpcReduction="10000"/>
          </a:bodyPr>
          <a:lstStyle/>
          <a:p>
            <a:pPr indent="0" algn="just">
              <a:buNone/>
            </a:pPr>
            <a:r>
              <a:rPr lang="ru-RU" sz="2800" dirty="0" smtClean="0"/>
              <a:t>Коммуникативно-ориентированное </a:t>
            </a:r>
            <a:r>
              <a:rPr lang="ru-RU" sz="2800" dirty="0"/>
              <a:t>обучение иностранному языку как средству межкультурного общения тесно взаимосвязано с интенсивным использованием иностранного языка как </a:t>
            </a:r>
            <a:r>
              <a:rPr lang="ru-RU" sz="2800" dirty="0"/>
              <a:t>инструмента познания</a:t>
            </a:r>
            <a:r>
              <a:rPr lang="ru-RU" sz="2800" dirty="0"/>
              <a:t>:</a:t>
            </a:r>
            <a:endParaRPr lang="ru-RU" dirty="0"/>
          </a:p>
          <a:p>
            <a:pPr marL="457200" indent="-457200" algn="just"/>
            <a:r>
              <a:rPr lang="ru-RU" sz="2800" dirty="0"/>
              <a:t>мировой культуры, национальных культур и социальных субкультур народов стран изучаемых языков и их отражения в образе и стиле жизни </a:t>
            </a:r>
            <a:r>
              <a:rPr lang="ru-RU" sz="2800" dirty="0" smtClean="0"/>
              <a:t>людей;</a:t>
            </a:r>
            <a:endParaRPr lang="ru-RU" dirty="0" smtClean="0"/>
          </a:p>
          <a:p>
            <a:pPr marL="457200" indent="-457200" algn="just"/>
            <a:r>
              <a:rPr lang="ru-RU" sz="2800" dirty="0" smtClean="0"/>
              <a:t>духовного </a:t>
            </a:r>
            <a:r>
              <a:rPr lang="ru-RU" sz="2800" dirty="0"/>
              <a:t>наследия стран и </a:t>
            </a:r>
            <a:r>
              <a:rPr lang="ru-RU" sz="2800" dirty="0" smtClean="0"/>
              <a:t>народов;</a:t>
            </a:r>
          </a:p>
          <a:p>
            <a:pPr marL="457200" indent="-457200" algn="just"/>
            <a:r>
              <a:rPr lang="ru-RU" sz="2800" dirty="0" smtClean="0"/>
              <a:t>их </a:t>
            </a:r>
            <a:r>
              <a:rPr lang="ru-RU" sz="2800" dirty="0"/>
              <a:t>историко-культурной памяти</a:t>
            </a:r>
            <a:r>
              <a:rPr lang="ru-RU" sz="2800" dirty="0" smtClean="0"/>
              <a:t>;</a:t>
            </a:r>
          </a:p>
          <a:p>
            <a:pPr marL="457200" indent="-457200" algn="just"/>
            <a:r>
              <a:rPr lang="ru-RU" sz="2800" dirty="0" smtClean="0"/>
              <a:t>способа </a:t>
            </a:r>
            <a:r>
              <a:rPr lang="ru-RU" sz="2800" dirty="0"/>
              <a:t>достижения межкультурного взаимопонимания</a:t>
            </a:r>
          </a:p>
        </p:txBody>
      </p:sp>
    </p:spTree>
    <p:extLst>
      <p:ext uri="{BB962C8B-B14F-4D97-AF65-F5344CB8AC3E}">
        <p14:creationId xmlns:p14="http://schemas.microsoft.com/office/powerpoint/2010/main" val="41309064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124744"/>
            <a:ext cx="8682514" cy="4464496"/>
          </a:xfrm>
        </p:spPr>
        <p:txBody>
          <a:bodyPr/>
          <a:lstStyle/>
          <a:p>
            <a:pPr marL="109728" indent="0" algn="just">
              <a:buNone/>
            </a:pPr>
            <a:r>
              <a:rPr lang="ru-RU" sz="2800" dirty="0" smtClean="0"/>
              <a:t>Социокультурная </a:t>
            </a:r>
            <a:r>
              <a:rPr lang="ru-RU" sz="2800" dirty="0"/>
              <a:t>компетенция подразумевает знание учащимися национально-культурных особенностей социального и речевого поведения носителей языка: их обычаев, этикета, социальных стереотипов, истории и культуры, а также способов пользования этими знаниями в процессе общения.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7586615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 algn="just">
              <a:buNone/>
            </a:pPr>
            <a:r>
              <a:rPr lang="ru-RU" dirty="0"/>
              <a:t>У</a:t>
            </a:r>
            <a:r>
              <a:rPr lang="ru-RU" dirty="0" smtClean="0"/>
              <a:t>чебная </a:t>
            </a:r>
            <a:r>
              <a:rPr lang="ru-RU" dirty="0"/>
              <a:t>дисциплина «Педагогика и образование страны изучаемого языка» входит в модуль «Дисциплины профильной подготовки» вариативной части блока «Дисциплины (модули)» образовательной программы подготовки бакалавра по направлению 44.03.01 Педагогическое образование, профиль «Иностранный язык</a:t>
            </a:r>
            <a:r>
              <a:rPr lang="ru-RU" dirty="0" smtClean="0"/>
              <a:t>»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080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908720"/>
            <a:ext cx="8507288" cy="4525963"/>
          </a:xfrm>
        </p:spPr>
        <p:txBody>
          <a:bodyPr>
            <a:normAutofit/>
          </a:bodyPr>
          <a:lstStyle/>
          <a:p>
            <a:pPr marL="109728" indent="0" algn="just">
              <a:buNone/>
            </a:pPr>
            <a:r>
              <a:rPr lang="ru-RU" dirty="0"/>
              <a:t>Процесс изучения дисциплины направлен на формирование и развитие профессиональных и специальных </a:t>
            </a:r>
            <a:r>
              <a:rPr lang="ru-RU" dirty="0" smtClean="0"/>
              <a:t>компетенций:</a:t>
            </a:r>
            <a:endParaRPr lang="ru-RU" dirty="0"/>
          </a:p>
          <a:p>
            <a:pPr algn="just"/>
            <a:r>
              <a:rPr lang="ru-RU" dirty="0" smtClean="0"/>
              <a:t> </a:t>
            </a:r>
            <a:r>
              <a:rPr lang="ru-RU" dirty="0"/>
              <a:t>умеет выстраивать стратегию устного и письменного общения в соответствии с </a:t>
            </a:r>
            <a:r>
              <a:rPr lang="ru-RU" dirty="0" err="1"/>
              <a:t>социо</a:t>
            </a:r>
            <a:r>
              <a:rPr lang="ru-RU" dirty="0"/>
              <a:t>- и </a:t>
            </a:r>
            <a:r>
              <a:rPr lang="ru-RU" dirty="0" err="1"/>
              <a:t>лингвокультурными</a:t>
            </a:r>
            <a:r>
              <a:rPr lang="ru-RU" dirty="0"/>
              <a:t> особенностями изучаемого иностранного языка (СК-3);</a:t>
            </a:r>
          </a:p>
          <a:p>
            <a:pPr algn="just"/>
            <a:r>
              <a:rPr lang="ru-RU" dirty="0" smtClean="0"/>
              <a:t>владеет </a:t>
            </a:r>
            <a:r>
              <a:rPr lang="ru-RU" dirty="0"/>
              <a:t>знаниями об основных особенностях социокультурного развития страны изучаемого иностранного языка (СК-6</a:t>
            </a:r>
            <a:r>
              <a:rPr lang="ru-RU" dirty="0" smtClean="0"/>
              <a:t>)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97720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481328"/>
            <a:ext cx="8435280" cy="4525963"/>
          </a:xfrm>
        </p:spPr>
        <p:txBody>
          <a:bodyPr/>
          <a:lstStyle/>
          <a:p>
            <a:pPr marL="109728" indent="0" algn="just">
              <a:buNone/>
            </a:pPr>
            <a:r>
              <a:rPr lang="ru-RU" dirty="0"/>
              <a:t>З</a:t>
            </a:r>
            <a:r>
              <a:rPr lang="ru-RU" dirty="0" smtClean="0"/>
              <a:t>анятия </a:t>
            </a:r>
            <a:r>
              <a:rPr lang="ru-RU" dirty="0"/>
              <a:t>с применением мультимедийных технических средств обучения: </a:t>
            </a:r>
            <a:r>
              <a:rPr lang="de-DE" dirty="0"/>
              <a:t>Power</a:t>
            </a:r>
            <a:r>
              <a:rPr lang="ru-RU" dirty="0"/>
              <a:t>-</a:t>
            </a:r>
            <a:r>
              <a:rPr lang="de-DE" dirty="0"/>
              <a:t>Point</a:t>
            </a:r>
            <a:r>
              <a:rPr lang="ru-RU" dirty="0"/>
              <a:t>-презентации,  просмотр и комментирование фрагментов учебных фильмов, прослушивание аудиоматериалов.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05897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14400" y="548680"/>
            <a:ext cx="7978080" cy="4525963"/>
          </a:xfrm>
        </p:spPr>
        <p:txBody>
          <a:bodyPr/>
          <a:lstStyle/>
          <a:p>
            <a:pPr marL="109728" indent="0" algn="just">
              <a:buNone/>
            </a:pPr>
            <a:r>
              <a:rPr lang="ru-RU" sz="2800" dirty="0" err="1" smtClean="0">
                <a:latin typeface="Times New Roman"/>
                <a:ea typeface="Times New Roman"/>
              </a:rPr>
              <a:t>Видеосерия</a:t>
            </a:r>
            <a:r>
              <a:rPr lang="ru-RU" sz="2800" dirty="0" smtClean="0">
                <a:latin typeface="Times New Roman"/>
                <a:ea typeface="Times New Roman"/>
              </a:rPr>
              <a:t> </a:t>
            </a:r>
            <a:r>
              <a:rPr lang="ru-RU" sz="2800" dirty="0">
                <a:latin typeface="Times New Roman"/>
                <a:ea typeface="Times New Roman"/>
              </a:rPr>
              <a:t>«</a:t>
            </a:r>
            <a:r>
              <a:rPr lang="de-DE" sz="2800" dirty="0">
                <a:latin typeface="Times New Roman"/>
                <a:ea typeface="Times New Roman"/>
              </a:rPr>
              <a:t>Schule</a:t>
            </a:r>
            <a:r>
              <a:rPr lang="ru-RU" sz="2800" dirty="0">
                <a:latin typeface="Times New Roman"/>
                <a:ea typeface="Times New Roman"/>
              </a:rPr>
              <a:t>» </a:t>
            </a:r>
            <a:r>
              <a:rPr lang="ru-RU" sz="2800" dirty="0" err="1">
                <a:latin typeface="Times New Roman"/>
                <a:ea typeface="Times New Roman"/>
              </a:rPr>
              <a:t>vom</a:t>
            </a:r>
            <a:r>
              <a:rPr lang="ru-RU" sz="2800" dirty="0">
                <a:latin typeface="Times New Roman"/>
                <a:ea typeface="Times New Roman"/>
              </a:rPr>
              <a:t> </a:t>
            </a:r>
            <a:r>
              <a:rPr lang="ru-RU" sz="2800" dirty="0" err="1">
                <a:latin typeface="Times New Roman"/>
                <a:ea typeface="Times New Roman"/>
              </a:rPr>
              <a:t>Deutschland-Labor</a:t>
            </a:r>
            <a:r>
              <a:rPr lang="ru-RU" sz="2800" dirty="0">
                <a:latin typeface="Times New Roman"/>
                <a:ea typeface="Times New Roman"/>
              </a:rPr>
              <a:t>», изготовленной Культурным центром имени Гете (</a:t>
            </a:r>
            <a:r>
              <a:rPr lang="de-DE" sz="2800" dirty="0">
                <a:latin typeface="Times New Roman"/>
                <a:ea typeface="Times New Roman"/>
              </a:rPr>
              <a:t>Goethe</a:t>
            </a:r>
            <a:r>
              <a:rPr lang="ru-RU" sz="2800" dirty="0">
                <a:latin typeface="Times New Roman"/>
                <a:ea typeface="Times New Roman"/>
              </a:rPr>
              <a:t>-</a:t>
            </a:r>
            <a:r>
              <a:rPr lang="de-DE" sz="2800" dirty="0">
                <a:latin typeface="Times New Roman"/>
                <a:ea typeface="Times New Roman"/>
              </a:rPr>
              <a:t>Institut</a:t>
            </a:r>
            <a:r>
              <a:rPr lang="ru-RU" sz="2800" dirty="0" smtClean="0">
                <a:latin typeface="Times New Roman"/>
                <a:ea typeface="Times New Roman"/>
              </a:rPr>
              <a:t>)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204864"/>
            <a:ext cx="7196916" cy="35048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10810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760101"/>
            <a:ext cx="4392488" cy="5145134"/>
          </a:xfrm>
        </p:spPr>
        <p:txBody>
          <a:bodyPr/>
          <a:lstStyle/>
          <a:p>
            <a:pPr marL="109728" indent="0">
              <a:buNone/>
            </a:pPr>
            <a:r>
              <a:rPr lang="ru-RU" dirty="0"/>
              <a:t>Для </a:t>
            </a:r>
            <a:r>
              <a:rPr lang="ru-RU" dirty="0" err="1"/>
              <a:t>аудирования</a:t>
            </a:r>
            <a:r>
              <a:rPr lang="ru-RU" dirty="0"/>
              <a:t> </a:t>
            </a:r>
            <a:r>
              <a:rPr lang="ru-RU" dirty="0" smtClean="0"/>
              <a:t>использую </a:t>
            </a:r>
            <a:r>
              <a:rPr lang="ru-RU" dirty="0" err="1" smtClean="0"/>
              <a:t>аудиотексты</a:t>
            </a:r>
            <a:r>
              <a:rPr lang="ru-RU" dirty="0" smtClean="0"/>
              <a:t> </a:t>
            </a:r>
            <a:r>
              <a:rPr lang="ru-RU" dirty="0"/>
              <a:t>к теме «Типы вузов в Германии» из учебника «</a:t>
            </a:r>
            <a:r>
              <a:rPr lang="de-DE" dirty="0" err="1"/>
              <a:t>DaF</a:t>
            </a:r>
            <a:r>
              <a:rPr lang="de-DE" dirty="0"/>
              <a:t> kompakt A</a:t>
            </a:r>
            <a:r>
              <a:rPr lang="ru-RU" dirty="0"/>
              <a:t>1-</a:t>
            </a:r>
            <a:r>
              <a:rPr lang="de-DE" dirty="0"/>
              <a:t>B</a:t>
            </a:r>
            <a:r>
              <a:rPr lang="ru-RU" dirty="0"/>
              <a:t>1» </a:t>
            </a:r>
            <a:endParaRPr lang="ru-RU" dirty="0"/>
          </a:p>
        </p:txBody>
      </p:sp>
      <p:pic>
        <p:nvPicPr>
          <p:cNvPr id="2050" name="Picture 2" descr="C:\Users\Роман\Desktop\LNsbao08nr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548680"/>
            <a:ext cx="3670890" cy="48965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05840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 algn="just">
              <a:buNone/>
            </a:pPr>
            <a:r>
              <a:rPr lang="ru-RU" dirty="0" smtClean="0"/>
              <a:t>Проект </a:t>
            </a:r>
            <a:r>
              <a:rPr lang="ru-RU" dirty="0"/>
              <a:t>«Обучение в ФРГ» </a:t>
            </a:r>
            <a:r>
              <a:rPr lang="ru-RU" dirty="0" smtClean="0"/>
              <a:t>предлагает несколько </a:t>
            </a:r>
            <a:r>
              <a:rPr lang="ru-RU" dirty="0"/>
              <a:t>направлений: типы вузов в Германии, государственные и частные вузы, варианты проживания студентов, финансовое обеспечение  и некоторые возможности трудовой деятельности обучающихся, условия для обучения </a:t>
            </a:r>
            <a:r>
              <a:rPr lang="ru-RU" dirty="0" smtClean="0"/>
              <a:t>иностранцев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58876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31</TotalTime>
  <Words>335</Words>
  <Application>Microsoft Office PowerPoint</Application>
  <PresentationFormat>Экран (4:3)</PresentationFormat>
  <Paragraphs>22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Открытая</vt:lpstr>
      <vt:lpstr>Формирование социокультурной компетенции при обучении иностранному языку на профильном факультете вуза (из опыта преподавания дисциплины «Педагогика и образование страны изучаемого языка»)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социокультурной компетенции при обучении иностранному языку на профильном факультете вуза (из опыта преподавания дисциплины «Педагогика и образование страны изучаемого языка»)</dc:title>
  <dc:creator>Роман</dc:creator>
  <cp:lastModifiedBy>Роман</cp:lastModifiedBy>
  <cp:revision>4</cp:revision>
  <dcterms:created xsi:type="dcterms:W3CDTF">2020-04-05T18:40:48Z</dcterms:created>
  <dcterms:modified xsi:type="dcterms:W3CDTF">2020-04-05T19:12:41Z</dcterms:modified>
</cp:coreProperties>
</file>