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77" r:id="rId2"/>
    <p:sldId id="281" r:id="rId3"/>
    <p:sldId id="328" r:id="rId4"/>
    <p:sldId id="329" r:id="rId5"/>
    <p:sldId id="256" r:id="rId6"/>
    <p:sldId id="270" r:id="rId7"/>
    <p:sldId id="257" r:id="rId8"/>
    <p:sldId id="258" r:id="rId9"/>
    <p:sldId id="259" r:id="rId10"/>
    <p:sldId id="260" r:id="rId11"/>
    <p:sldId id="261" r:id="rId12"/>
    <p:sldId id="283" r:id="rId13"/>
    <p:sldId id="262" r:id="rId14"/>
    <p:sldId id="266" r:id="rId15"/>
    <p:sldId id="304" r:id="rId16"/>
    <p:sldId id="267" r:id="rId17"/>
    <p:sldId id="268" r:id="rId18"/>
    <p:sldId id="269" r:id="rId19"/>
    <p:sldId id="287" r:id="rId20"/>
    <p:sldId id="288" r:id="rId21"/>
    <p:sldId id="330" r:id="rId22"/>
    <p:sldId id="265" r:id="rId23"/>
    <p:sldId id="332" r:id="rId24"/>
    <p:sldId id="333" r:id="rId25"/>
    <p:sldId id="334" r:id="rId26"/>
    <p:sldId id="271" r:id="rId27"/>
    <p:sldId id="278" r:id="rId28"/>
    <p:sldId id="279" r:id="rId29"/>
    <p:sldId id="284" r:id="rId3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48C62F-D047-4E67-ADDD-0901A9197672}" type="datetimeFigureOut">
              <a:rPr lang="ru-RU" smtClean="0"/>
              <a:t>23.04.2020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AD72F3-32BA-420E-826D-CCDB2FE4C305}" type="slidenum">
              <a:rPr lang="ru-RU" smtClean="0"/>
              <a:t>‹#›</a:t>
            </a:fld>
            <a:endParaRPr lang="ru-RU"/>
          </a:p>
        </p:txBody>
      </p:sp>
    </p:spTree>
    <p:extLst>
      <p:ext uri="{BB962C8B-B14F-4D97-AF65-F5344CB8AC3E}">
        <p14:creationId xmlns:p14="http://schemas.microsoft.com/office/powerpoint/2010/main" val="2566535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50E71F52-F1E1-444D-8FE0-3C152EFC9362}" type="slidenum">
              <a:rPr lang="ru-RU">
                <a:latin typeface="Arial" pitchFamily="34" charset="0"/>
              </a:rPr>
              <a:pPr/>
              <a:t>6</a:t>
            </a:fld>
            <a:endParaRPr lang="ru-RU">
              <a:latin typeface="Arial" pitchFamily="34"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13820102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3556000" y="0"/>
            <a:ext cx="8636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Прямая соединительная линия 8"/>
          <p:cNvSpPr>
            <a:spLocks noChangeShapeType="1"/>
          </p:cNvSpPr>
          <p:nvPr/>
        </p:nvSpPr>
        <p:spPr bwMode="auto">
          <a:xfrm rot="16200000">
            <a:off x="127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sz="1800"/>
          </a:p>
        </p:txBody>
      </p:sp>
      <p:sp>
        <p:nvSpPr>
          <p:cNvPr id="12" name="Заголовок 11"/>
          <p:cNvSpPr>
            <a:spLocks noGrp="1"/>
          </p:cNvSpPr>
          <p:nvPr>
            <p:ph type="ctrTitle"/>
          </p:nvPr>
        </p:nvSpPr>
        <p:spPr>
          <a:xfrm>
            <a:off x="4489157" y="533400"/>
            <a:ext cx="6807200" cy="2868168"/>
          </a:xfrm>
        </p:spPr>
        <p:txBody>
          <a:bodyPr lIns="45720" tIns="0" rIns="45720">
            <a:noAutofit/>
          </a:bodyPr>
          <a:lstStyle>
            <a:lvl1pPr algn="r">
              <a:defRPr sz="4200" b="1"/>
            </a:lvl1pPr>
            <a:extLst/>
          </a:lstStyle>
          <a:p>
            <a:r>
              <a:rPr kumimoji="0" lang="ru-RU"/>
              <a:t>Образец заголовка</a:t>
            </a:r>
            <a:endParaRPr kumimoji="0" lang="en-US"/>
          </a:p>
        </p:txBody>
      </p:sp>
      <p:sp>
        <p:nvSpPr>
          <p:cNvPr id="25" name="Подзаголовок 24"/>
          <p:cNvSpPr>
            <a:spLocks noGrp="1"/>
          </p:cNvSpPr>
          <p:nvPr>
            <p:ph type="subTitle" idx="1"/>
          </p:nvPr>
        </p:nvSpPr>
        <p:spPr>
          <a:xfrm>
            <a:off x="4472589" y="3539864"/>
            <a:ext cx="6819704"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a:t>Образец подзаголовка</a:t>
            </a:r>
            <a:endParaRPr kumimoji="0" lang="en-US"/>
          </a:p>
        </p:txBody>
      </p:sp>
      <p:sp>
        <p:nvSpPr>
          <p:cNvPr id="31" name="Дата 30"/>
          <p:cNvSpPr>
            <a:spLocks noGrp="1"/>
          </p:cNvSpPr>
          <p:nvPr>
            <p:ph type="dt" sz="half" idx="10"/>
          </p:nvPr>
        </p:nvSpPr>
        <p:spPr>
          <a:xfrm>
            <a:off x="7828299" y="6557946"/>
            <a:ext cx="2669952" cy="226902"/>
          </a:xfrm>
        </p:spPr>
        <p:txBody>
          <a:bodyPr/>
          <a:lstStyle>
            <a:lvl1pPr>
              <a:defRPr lang="en-US" smtClean="0">
                <a:solidFill>
                  <a:srgbClr val="FFFFFF"/>
                </a:solidFill>
              </a:defRPr>
            </a:lvl1pPr>
            <a:extLst/>
          </a:lstStyle>
          <a:p>
            <a:fld id="{AA578FBC-3CA6-4784-A9B8-1F4D0E544F39}" type="datetimeFigureOut">
              <a:rPr lang="en-US" smtClean="0"/>
              <a:pPr/>
              <a:t>4/23/2020</a:t>
            </a:fld>
            <a:endParaRPr lang="en-US"/>
          </a:p>
        </p:txBody>
      </p:sp>
      <p:sp>
        <p:nvSpPr>
          <p:cNvPr id="18" name="Нижний колонтитул 17"/>
          <p:cNvSpPr>
            <a:spLocks noGrp="1"/>
          </p:cNvSpPr>
          <p:nvPr>
            <p:ph type="ftr" sz="quarter" idx="11"/>
          </p:nvPr>
        </p:nvSpPr>
        <p:spPr>
          <a:xfrm>
            <a:off x="3759200" y="6557946"/>
            <a:ext cx="3903629" cy="228600"/>
          </a:xfrm>
        </p:spPr>
        <p:txBody>
          <a:bodyPr/>
          <a:lstStyle>
            <a:lvl1pPr>
              <a:defRPr lang="en-US" dirty="0">
                <a:solidFill>
                  <a:srgbClr val="FFFFFF"/>
                </a:solidFill>
              </a:defRPr>
            </a:lvl1pPr>
            <a:extLst/>
          </a:lstStyle>
          <a:p>
            <a:endParaRPr lang="en-US"/>
          </a:p>
        </p:txBody>
      </p:sp>
      <p:sp>
        <p:nvSpPr>
          <p:cNvPr id="29" name="Номер слайда 28"/>
          <p:cNvSpPr>
            <a:spLocks noGrp="1"/>
          </p:cNvSpPr>
          <p:nvPr>
            <p:ph type="sldNum" sz="quarter" idx="12"/>
          </p:nvPr>
        </p:nvSpPr>
        <p:spPr>
          <a:xfrm>
            <a:off x="10507845" y="6556248"/>
            <a:ext cx="784448" cy="228600"/>
          </a:xfrm>
        </p:spPr>
        <p:txBody>
          <a:bodyPr/>
          <a:lstStyle>
            <a:lvl1pPr>
              <a:defRPr lang="en-US" smtClean="0">
                <a:solidFill>
                  <a:srgbClr val="FFFFFF"/>
                </a:solidFill>
              </a:defRPr>
            </a:lvl1pPr>
            <a:extLst/>
          </a:lstStyle>
          <a:p>
            <a:fld id="{4645AE61-8772-4D22-BDD3-BBA15E86968B}" type="slidenum">
              <a:rPr lang="en-US" smtClean="0"/>
              <a:pPr/>
              <a:t>‹#›</a:t>
            </a:fld>
            <a:endParaRPr lang="en-US"/>
          </a:p>
        </p:txBody>
      </p:sp>
    </p:spTree>
    <p:extLst>
      <p:ext uri="{BB962C8B-B14F-4D97-AF65-F5344CB8AC3E}">
        <p14:creationId xmlns:p14="http://schemas.microsoft.com/office/powerpoint/2010/main" val="158483513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AA578FBC-3CA6-4784-A9B8-1F4D0E544F39}" type="datetimeFigureOut">
              <a:rPr lang="en-US" smtClean="0"/>
              <a:pPr/>
              <a:t>4/23/2020</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4645AE61-8772-4D22-BDD3-BBA15E86968B}" type="slidenum">
              <a:rPr lang="en-US" smtClean="0"/>
              <a:pPr/>
              <a:t>‹#›</a:t>
            </a:fld>
            <a:endParaRPr lang="en-US"/>
          </a:p>
        </p:txBody>
      </p:sp>
    </p:spTree>
    <p:extLst>
      <p:ext uri="{BB962C8B-B14F-4D97-AF65-F5344CB8AC3E}">
        <p14:creationId xmlns:p14="http://schemas.microsoft.com/office/powerpoint/2010/main" val="628393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37600" y="274956"/>
            <a:ext cx="2032000" cy="5851525"/>
          </a:xfrm>
        </p:spPr>
        <p:txBody>
          <a:bodyPr vert="eaVert" ancho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609600" y="274643"/>
            <a:ext cx="80264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a:xfrm>
            <a:off x="5657088" y="6557946"/>
            <a:ext cx="2669952" cy="226902"/>
          </a:xfrm>
        </p:spPr>
        <p:txBody>
          <a:bodyPr/>
          <a:lstStyle/>
          <a:p>
            <a:fld id="{AA578FBC-3CA6-4784-A9B8-1F4D0E544F39}" type="datetimeFigureOut">
              <a:rPr lang="en-US" smtClean="0"/>
              <a:pPr/>
              <a:t>4/23/2020</a:t>
            </a:fld>
            <a:endParaRPr lang="en-US"/>
          </a:p>
        </p:txBody>
      </p:sp>
      <p:sp>
        <p:nvSpPr>
          <p:cNvPr id="5" name="Нижний колонтитул 4"/>
          <p:cNvSpPr>
            <a:spLocks noGrp="1"/>
          </p:cNvSpPr>
          <p:nvPr>
            <p:ph type="ftr" sz="quarter" idx="11"/>
          </p:nvPr>
        </p:nvSpPr>
        <p:spPr>
          <a:xfrm>
            <a:off x="609600" y="6556248"/>
            <a:ext cx="4876800" cy="228600"/>
          </a:xfrm>
        </p:spPr>
        <p:txBody>
          <a:bodyPr/>
          <a:lstStyle/>
          <a:p>
            <a:endParaRPr lang="en-US"/>
          </a:p>
        </p:txBody>
      </p:sp>
      <p:sp>
        <p:nvSpPr>
          <p:cNvPr id="6" name="Номер слайда 5"/>
          <p:cNvSpPr>
            <a:spLocks noGrp="1"/>
          </p:cNvSpPr>
          <p:nvPr>
            <p:ph type="sldNum" sz="quarter" idx="12"/>
          </p:nvPr>
        </p:nvSpPr>
        <p:spPr>
          <a:xfrm>
            <a:off x="8339328" y="6553200"/>
            <a:ext cx="784448" cy="228600"/>
          </a:xfrm>
        </p:spPr>
        <p:txBody>
          <a:bodyPr/>
          <a:lstStyle>
            <a:lvl1pPr>
              <a:defRPr>
                <a:solidFill>
                  <a:schemeClr val="tx2"/>
                </a:solidFill>
              </a:defRPr>
            </a:lvl1pPr>
            <a:extLst/>
          </a:lstStyle>
          <a:p>
            <a:fld id="{4645AE61-8772-4D22-BDD3-BBA15E86968B}" type="slidenum">
              <a:rPr lang="en-US" smtClean="0"/>
              <a:pPr/>
              <a:t>‹#›</a:t>
            </a:fld>
            <a:endParaRPr lang="en-US"/>
          </a:p>
        </p:txBody>
      </p:sp>
    </p:spTree>
    <p:extLst>
      <p:ext uri="{BB962C8B-B14F-4D97-AF65-F5344CB8AC3E}">
        <p14:creationId xmlns:p14="http://schemas.microsoft.com/office/powerpoint/2010/main" val="229192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AA578FBC-3CA6-4784-A9B8-1F4D0E544F39}" type="datetimeFigureOut">
              <a:rPr lang="en-US" smtClean="0"/>
              <a:pPr/>
              <a:t>4/23/2020</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4645AE61-8772-4D22-BDD3-BBA15E86968B}" type="slidenum">
              <a:rPr lang="en-US" smtClean="0"/>
              <a:pPr/>
              <a:t>‹#›</a:t>
            </a:fld>
            <a:endParaRPr lang="en-US"/>
          </a:p>
        </p:txBody>
      </p:sp>
    </p:spTree>
    <p:extLst>
      <p:ext uri="{BB962C8B-B14F-4D97-AF65-F5344CB8AC3E}">
        <p14:creationId xmlns:p14="http://schemas.microsoft.com/office/powerpoint/2010/main" val="2554164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2400" y="2821838"/>
            <a:ext cx="8340651" cy="1362075"/>
          </a:xfrm>
        </p:spPr>
        <p:txBody>
          <a:bodyPr tIns="0" anchor="t"/>
          <a:lstStyle>
            <a:lvl1pPr algn="r">
              <a:buNone/>
              <a:defRPr sz="4200" b="1" cap="all"/>
            </a:lvl1pPr>
            <a:extLst/>
          </a:lstStyle>
          <a:p>
            <a:r>
              <a:rPr kumimoji="0" lang="ru-RU"/>
              <a:t>Образец заголовка</a:t>
            </a:r>
            <a:endParaRPr kumimoji="0" lang="en-US"/>
          </a:p>
        </p:txBody>
      </p:sp>
      <p:sp>
        <p:nvSpPr>
          <p:cNvPr id="3" name="Текст 2"/>
          <p:cNvSpPr>
            <a:spLocks noGrp="1"/>
          </p:cNvSpPr>
          <p:nvPr>
            <p:ph type="body" idx="1"/>
          </p:nvPr>
        </p:nvSpPr>
        <p:spPr>
          <a:xfrm>
            <a:off x="1422400" y="1905001"/>
            <a:ext cx="8340651"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a:t>Образец текста</a:t>
            </a:r>
          </a:p>
        </p:txBody>
      </p:sp>
      <p:sp>
        <p:nvSpPr>
          <p:cNvPr id="4" name="Дата 3"/>
          <p:cNvSpPr>
            <a:spLocks noGrp="1"/>
          </p:cNvSpPr>
          <p:nvPr>
            <p:ph type="dt" sz="half" idx="10"/>
          </p:nvPr>
        </p:nvSpPr>
        <p:spPr>
          <a:xfrm>
            <a:off x="6298984" y="6556810"/>
            <a:ext cx="2669952" cy="226902"/>
          </a:xfrm>
        </p:spPr>
        <p:txBody>
          <a:bodyPr bIns="0" anchor="b"/>
          <a:lstStyle>
            <a:lvl1pPr>
              <a:defRPr>
                <a:solidFill>
                  <a:schemeClr val="tx2"/>
                </a:solidFill>
              </a:defRPr>
            </a:lvl1pPr>
            <a:extLst/>
          </a:lstStyle>
          <a:p>
            <a:fld id="{AA578FBC-3CA6-4784-A9B8-1F4D0E544F39}" type="datetimeFigureOut">
              <a:rPr lang="en-US" smtClean="0"/>
              <a:pPr/>
              <a:t>4/23/2020</a:t>
            </a:fld>
            <a:endParaRPr lang="en-US"/>
          </a:p>
        </p:txBody>
      </p:sp>
      <p:sp>
        <p:nvSpPr>
          <p:cNvPr id="5" name="Нижний колонтитул 4"/>
          <p:cNvSpPr>
            <a:spLocks noGrp="1"/>
          </p:cNvSpPr>
          <p:nvPr>
            <p:ph type="ftr" sz="quarter" idx="11"/>
          </p:nvPr>
        </p:nvSpPr>
        <p:spPr>
          <a:xfrm>
            <a:off x="2313811" y="6556810"/>
            <a:ext cx="3860800" cy="228600"/>
          </a:xfrm>
        </p:spPr>
        <p:txBody>
          <a:bodyPr bIns="0" anchor="b"/>
          <a:lstStyle>
            <a:lvl1pPr>
              <a:defRPr>
                <a:solidFill>
                  <a:schemeClr val="tx2"/>
                </a:solidFill>
              </a:defRPr>
            </a:lvl1pPr>
            <a:extLst/>
          </a:lstStyle>
          <a:p>
            <a:endParaRPr lang="en-US"/>
          </a:p>
        </p:txBody>
      </p:sp>
      <p:sp>
        <p:nvSpPr>
          <p:cNvPr id="6" name="Номер слайда 5"/>
          <p:cNvSpPr>
            <a:spLocks noGrp="1"/>
          </p:cNvSpPr>
          <p:nvPr>
            <p:ph type="sldNum" sz="quarter" idx="12"/>
          </p:nvPr>
        </p:nvSpPr>
        <p:spPr>
          <a:xfrm>
            <a:off x="8978603" y="6555112"/>
            <a:ext cx="784448" cy="228600"/>
          </a:xfrm>
        </p:spPr>
        <p:txBody>
          <a:bodyPr/>
          <a:lstStyle/>
          <a:p>
            <a:fld id="{4645AE61-8772-4D22-BDD3-BBA15E86968B}" type="slidenum">
              <a:rPr lang="en-US" smtClean="0"/>
              <a:pPr/>
              <a:t>‹#›</a:t>
            </a:fld>
            <a:endParaRPr lang="en-US"/>
          </a:p>
        </p:txBody>
      </p:sp>
    </p:spTree>
    <p:extLst>
      <p:ext uri="{BB962C8B-B14F-4D97-AF65-F5344CB8AC3E}">
        <p14:creationId xmlns:p14="http://schemas.microsoft.com/office/powerpoint/2010/main" val="41509387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320040"/>
            <a:ext cx="9656064" cy="1143000"/>
          </a:xfrm>
        </p:spPr>
        <p:txBody>
          <a:bodyPr/>
          <a:lstStyle/>
          <a:p>
            <a:r>
              <a:rPr kumimoji="0" lang="ru-RU"/>
              <a:t>Образец заголовка</a:t>
            </a:r>
            <a:endParaRPr kumimoji="0" lang="en-US"/>
          </a:p>
        </p:txBody>
      </p:sp>
      <p:sp>
        <p:nvSpPr>
          <p:cNvPr id="3" name="Содержимое 2"/>
          <p:cNvSpPr>
            <a:spLocks noGrp="1"/>
          </p:cNvSpPr>
          <p:nvPr>
            <p:ph sz="half" idx="1"/>
          </p:nvPr>
        </p:nvSpPr>
        <p:spPr>
          <a:xfrm>
            <a:off x="609600" y="1600201"/>
            <a:ext cx="469392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5571744" y="1600201"/>
            <a:ext cx="469392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AA578FBC-3CA6-4784-A9B8-1F4D0E544F39}" type="datetimeFigureOut">
              <a:rPr lang="en-US" smtClean="0"/>
              <a:pPr/>
              <a:t>4/23/2020</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4645AE61-8772-4D22-BDD3-BBA15E86968B}" type="slidenum">
              <a:rPr lang="en-US" smtClean="0"/>
              <a:pPr/>
              <a:t>‹#›</a:t>
            </a:fld>
            <a:endParaRPr lang="en-US"/>
          </a:p>
        </p:txBody>
      </p:sp>
    </p:spTree>
    <p:extLst>
      <p:ext uri="{BB962C8B-B14F-4D97-AF65-F5344CB8AC3E}">
        <p14:creationId xmlns:p14="http://schemas.microsoft.com/office/powerpoint/2010/main" val="871144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320040"/>
            <a:ext cx="9656064" cy="1143000"/>
          </a:xfrm>
        </p:spPr>
        <p:txBody>
          <a:bodyPr anchor="b"/>
          <a:lstStyle>
            <a:lvl1pPr>
              <a:defRPr/>
            </a:lvl1pPr>
            <a:extLst/>
          </a:lstStyle>
          <a:p>
            <a:r>
              <a:rPr kumimoji="0" lang="ru-RU"/>
              <a:t>Образец заголовка</a:t>
            </a:r>
            <a:endParaRPr kumimoji="0" lang="en-US"/>
          </a:p>
        </p:txBody>
      </p:sp>
      <p:sp>
        <p:nvSpPr>
          <p:cNvPr id="3" name="Текст 2"/>
          <p:cNvSpPr>
            <a:spLocks noGrp="1"/>
          </p:cNvSpPr>
          <p:nvPr>
            <p:ph type="body" idx="1"/>
          </p:nvPr>
        </p:nvSpPr>
        <p:spPr>
          <a:xfrm>
            <a:off x="609600" y="5867400"/>
            <a:ext cx="469392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4" name="Текст 3"/>
          <p:cNvSpPr>
            <a:spLocks noGrp="1"/>
          </p:cNvSpPr>
          <p:nvPr>
            <p:ph type="body" sz="half" idx="3"/>
          </p:nvPr>
        </p:nvSpPr>
        <p:spPr>
          <a:xfrm>
            <a:off x="5571744" y="5867400"/>
            <a:ext cx="469392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5" name="Содержимое 4"/>
          <p:cNvSpPr>
            <a:spLocks noGrp="1"/>
          </p:cNvSpPr>
          <p:nvPr>
            <p:ph sz="quarter" idx="2"/>
          </p:nvPr>
        </p:nvSpPr>
        <p:spPr>
          <a:xfrm>
            <a:off x="609600" y="1711840"/>
            <a:ext cx="469392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5571744" y="1711840"/>
            <a:ext cx="469392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AA578FBC-3CA6-4784-A9B8-1F4D0E544F39}" type="datetimeFigureOut">
              <a:rPr lang="en-US" smtClean="0"/>
              <a:pPr/>
              <a:t>4/23/2020</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4645AE61-8772-4D22-BDD3-BBA15E86968B}" type="slidenum">
              <a:rPr lang="en-US" smtClean="0"/>
              <a:pPr/>
              <a:t>‹#›</a:t>
            </a:fld>
            <a:endParaRPr lang="en-US"/>
          </a:p>
        </p:txBody>
      </p:sp>
    </p:spTree>
    <p:extLst>
      <p:ext uri="{BB962C8B-B14F-4D97-AF65-F5344CB8AC3E}">
        <p14:creationId xmlns:p14="http://schemas.microsoft.com/office/powerpoint/2010/main" val="413903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320040"/>
            <a:ext cx="9656064" cy="1143000"/>
          </a:xfrm>
        </p:spPr>
        <p:txBody>
          <a:body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AA578FBC-3CA6-4784-A9B8-1F4D0E544F39}" type="datetimeFigureOut">
              <a:rPr lang="en-US" smtClean="0"/>
              <a:pPr/>
              <a:t>4/23/2020</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4645AE61-8772-4D22-BDD3-BBA15E86968B}" type="slidenum">
              <a:rPr lang="en-US" smtClean="0"/>
              <a:pPr/>
              <a:t>‹#›</a:t>
            </a:fld>
            <a:endParaRPr lang="en-US"/>
          </a:p>
        </p:txBody>
      </p:sp>
    </p:spTree>
    <p:extLst>
      <p:ext uri="{BB962C8B-B14F-4D97-AF65-F5344CB8AC3E}">
        <p14:creationId xmlns:p14="http://schemas.microsoft.com/office/powerpoint/2010/main" val="3113635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AA578FBC-3CA6-4784-A9B8-1F4D0E544F39}" type="datetimeFigureOut">
              <a:rPr lang="en-US" smtClean="0"/>
              <a:pPr/>
              <a:t>4/23/2020</a:t>
            </a:fld>
            <a:endParaRPr lang="en-US"/>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en-US"/>
          </a:p>
        </p:txBody>
      </p:sp>
      <p:sp>
        <p:nvSpPr>
          <p:cNvPr id="4" name="Номер слайда 3"/>
          <p:cNvSpPr>
            <a:spLocks noGrp="1"/>
          </p:cNvSpPr>
          <p:nvPr>
            <p:ph type="sldNum" sz="quarter" idx="12"/>
          </p:nvPr>
        </p:nvSpPr>
        <p:spPr/>
        <p:txBody>
          <a:bodyPr/>
          <a:lstStyle/>
          <a:p>
            <a:fld id="{4645AE61-8772-4D22-BDD3-BBA15E86968B}" type="slidenum">
              <a:rPr lang="en-US" smtClean="0"/>
              <a:pPr/>
              <a:t>‹#›</a:t>
            </a:fld>
            <a:endParaRPr lang="en-US"/>
          </a:p>
        </p:txBody>
      </p:sp>
    </p:spTree>
    <p:extLst>
      <p:ext uri="{BB962C8B-B14F-4D97-AF65-F5344CB8AC3E}">
        <p14:creationId xmlns:p14="http://schemas.microsoft.com/office/powerpoint/2010/main" val="580709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28600"/>
            <a:ext cx="7863840" cy="1173480"/>
          </a:xfrm>
        </p:spPr>
        <p:txBody>
          <a:bodyPr wrap="square" anchor="b"/>
          <a:lstStyle>
            <a:lvl1pPr algn="l">
              <a:buNone/>
              <a:defRPr lang="en-US" sz="2400" baseline="0" smtClean="0"/>
            </a:lvl1pPr>
            <a:extLst/>
          </a:lstStyle>
          <a:p>
            <a:r>
              <a:rPr kumimoji="0" lang="ru-RU"/>
              <a:t>Образец заголовка</a:t>
            </a:r>
            <a:endParaRPr kumimoji="0" lang="en-US"/>
          </a:p>
        </p:txBody>
      </p:sp>
      <p:sp>
        <p:nvSpPr>
          <p:cNvPr id="3" name="Текст 2"/>
          <p:cNvSpPr>
            <a:spLocks noGrp="1"/>
          </p:cNvSpPr>
          <p:nvPr>
            <p:ph type="body" idx="2"/>
          </p:nvPr>
        </p:nvSpPr>
        <p:spPr>
          <a:xfrm>
            <a:off x="609600" y="1497416"/>
            <a:ext cx="786384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a:t>Образец текста</a:t>
            </a:r>
          </a:p>
        </p:txBody>
      </p:sp>
      <p:sp>
        <p:nvSpPr>
          <p:cNvPr id="4" name="Содержимое 3"/>
          <p:cNvSpPr>
            <a:spLocks noGrp="1"/>
          </p:cNvSpPr>
          <p:nvPr>
            <p:ph sz="half" idx="1"/>
          </p:nvPr>
        </p:nvSpPr>
        <p:spPr>
          <a:xfrm>
            <a:off x="609600" y="2133600"/>
            <a:ext cx="9652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AA578FBC-3CA6-4784-A9B8-1F4D0E544F39}" type="datetimeFigureOut">
              <a:rPr lang="en-US" smtClean="0"/>
              <a:pPr/>
              <a:t>4/23/2020</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4645AE61-8772-4D22-BDD3-BBA15E86968B}" type="slidenum">
              <a:rPr lang="en-US" smtClean="0"/>
              <a:pPr/>
              <a:t>‹#›</a:t>
            </a:fld>
            <a:endParaRPr lang="en-US"/>
          </a:p>
        </p:txBody>
      </p:sp>
    </p:spTree>
    <p:extLst>
      <p:ext uri="{BB962C8B-B14F-4D97-AF65-F5344CB8AC3E}">
        <p14:creationId xmlns:p14="http://schemas.microsoft.com/office/powerpoint/2010/main" val="2293216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797292" y="1004669"/>
            <a:ext cx="5759369"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Прямоугольник 8"/>
          <p:cNvSpPr/>
          <p:nvPr/>
        </p:nvSpPr>
        <p:spPr>
          <a:xfrm rot="21420000">
            <a:off x="795609" y="998817"/>
            <a:ext cx="5759369"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Заголовок 1"/>
          <p:cNvSpPr>
            <a:spLocks noGrp="1"/>
          </p:cNvSpPr>
          <p:nvPr>
            <p:ph type="title"/>
          </p:nvPr>
        </p:nvSpPr>
        <p:spPr>
          <a:xfrm>
            <a:off x="7185464" y="1143000"/>
            <a:ext cx="4572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a:t>Образец заголовка</a:t>
            </a:r>
            <a:endParaRPr kumimoji="0" lang="en-US" dirty="0"/>
          </a:p>
        </p:txBody>
      </p:sp>
      <p:sp>
        <p:nvSpPr>
          <p:cNvPr id="4" name="Текст 3"/>
          <p:cNvSpPr>
            <a:spLocks noGrp="1"/>
          </p:cNvSpPr>
          <p:nvPr>
            <p:ph type="body" sz="half" idx="2"/>
          </p:nvPr>
        </p:nvSpPr>
        <p:spPr>
          <a:xfrm>
            <a:off x="7185464" y="3283634"/>
            <a:ext cx="4572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a:t>Образец текста</a:t>
            </a:r>
          </a:p>
        </p:txBody>
      </p:sp>
      <p:sp>
        <p:nvSpPr>
          <p:cNvPr id="5" name="Дата 4"/>
          <p:cNvSpPr>
            <a:spLocks noGrp="1"/>
          </p:cNvSpPr>
          <p:nvPr>
            <p:ph type="dt" sz="half" idx="10"/>
          </p:nvPr>
        </p:nvSpPr>
        <p:spPr/>
        <p:txBody>
          <a:bodyPr/>
          <a:lstStyle/>
          <a:p>
            <a:fld id="{AA578FBC-3CA6-4784-A9B8-1F4D0E544F39}" type="datetimeFigureOut">
              <a:rPr lang="en-US" smtClean="0"/>
              <a:pPr/>
              <a:t>4/23/2020</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4645AE61-8772-4D22-BDD3-BBA15E86968B}" type="slidenum">
              <a:rPr lang="en-US" smtClean="0"/>
              <a:pPr/>
              <a:t>‹#›</a:t>
            </a:fld>
            <a:endParaRPr lang="en-US"/>
          </a:p>
        </p:txBody>
      </p:sp>
      <p:sp>
        <p:nvSpPr>
          <p:cNvPr id="10" name="Рисунок 9"/>
          <p:cNvSpPr>
            <a:spLocks noGrp="1"/>
          </p:cNvSpPr>
          <p:nvPr>
            <p:ph type="pic" idx="1"/>
          </p:nvPr>
        </p:nvSpPr>
        <p:spPr>
          <a:xfrm>
            <a:off x="884909" y="1041002"/>
            <a:ext cx="560832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a:t>Вставка рисунка</a:t>
            </a:r>
            <a:endParaRPr kumimoji="0" lang="en-US" dirty="0"/>
          </a:p>
        </p:txBody>
      </p:sp>
    </p:spTree>
    <p:extLst>
      <p:ext uri="{BB962C8B-B14F-4D97-AF65-F5344CB8AC3E}">
        <p14:creationId xmlns:p14="http://schemas.microsoft.com/office/powerpoint/2010/main" val="298398450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10871200" y="0"/>
            <a:ext cx="13208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 name="Заголовок 2"/>
          <p:cNvSpPr>
            <a:spLocks noGrp="1"/>
          </p:cNvSpPr>
          <p:nvPr>
            <p:ph type="title"/>
          </p:nvPr>
        </p:nvSpPr>
        <p:spPr>
          <a:xfrm>
            <a:off x="609600" y="320040"/>
            <a:ext cx="9652000" cy="1143000"/>
          </a:xfrm>
          <a:prstGeom prst="rect">
            <a:avLst/>
          </a:prstGeom>
        </p:spPr>
        <p:txBody>
          <a:bodyPr vert="horz" lIns="45720" tIns="0" rIns="45720" bIns="0" anchor="b" anchorCtr="0">
            <a:normAutofit/>
          </a:bodyPr>
          <a:lstStyle/>
          <a:p>
            <a:r>
              <a:rPr kumimoji="0" lang="ru-RU"/>
              <a:t>Образец заголовка</a:t>
            </a:r>
            <a:endParaRPr kumimoji="0" lang="en-US"/>
          </a:p>
        </p:txBody>
      </p:sp>
      <p:sp>
        <p:nvSpPr>
          <p:cNvPr id="31" name="Текст 30"/>
          <p:cNvSpPr>
            <a:spLocks noGrp="1"/>
          </p:cNvSpPr>
          <p:nvPr>
            <p:ph type="body" idx="1"/>
          </p:nvPr>
        </p:nvSpPr>
        <p:spPr>
          <a:xfrm>
            <a:off x="609600" y="1609416"/>
            <a:ext cx="9652000" cy="4846320"/>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27" name="Дата 26"/>
          <p:cNvSpPr>
            <a:spLocks noGrp="1"/>
          </p:cNvSpPr>
          <p:nvPr>
            <p:ph type="dt" sz="half" idx="2"/>
          </p:nvPr>
        </p:nvSpPr>
        <p:spPr>
          <a:xfrm>
            <a:off x="5661248" y="6557946"/>
            <a:ext cx="2669952" cy="226902"/>
          </a:xfrm>
          <a:prstGeom prst="rect">
            <a:avLst/>
          </a:prstGeom>
        </p:spPr>
        <p:txBody>
          <a:bodyPr vert="horz" tIns="0" bIns="0" anchor="b"/>
          <a:lstStyle>
            <a:lvl1pPr algn="l" eaLnBrk="1" latinLnBrk="0" hangingPunct="1">
              <a:defRPr kumimoji="0" sz="1000">
                <a:solidFill>
                  <a:schemeClr val="tx2"/>
                </a:solidFill>
              </a:defRPr>
            </a:lvl1pPr>
            <a:extLst/>
          </a:lstStyle>
          <a:p>
            <a:fld id="{AA578FBC-3CA6-4784-A9B8-1F4D0E544F39}" type="datetimeFigureOut">
              <a:rPr lang="en-US" smtClean="0"/>
              <a:pPr/>
              <a:t>4/23/2020</a:t>
            </a:fld>
            <a:endParaRPr lang="en-US"/>
          </a:p>
        </p:txBody>
      </p:sp>
      <p:sp>
        <p:nvSpPr>
          <p:cNvPr id="4" name="Нижний колонтитул 3"/>
          <p:cNvSpPr>
            <a:spLocks noGrp="1"/>
          </p:cNvSpPr>
          <p:nvPr>
            <p:ph type="ftr" sz="quarter" idx="3"/>
          </p:nvPr>
        </p:nvSpPr>
        <p:spPr>
          <a:xfrm>
            <a:off x="609600" y="6557946"/>
            <a:ext cx="48768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Номер слайда 15"/>
          <p:cNvSpPr>
            <a:spLocks noGrp="1"/>
          </p:cNvSpPr>
          <p:nvPr>
            <p:ph type="sldNum" sz="quarter" idx="4"/>
          </p:nvPr>
        </p:nvSpPr>
        <p:spPr>
          <a:xfrm>
            <a:off x="8335264" y="6556248"/>
            <a:ext cx="784448"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4645AE61-8772-4D22-BDD3-BBA15E86968B}" type="slidenum">
              <a:rPr lang="en-US" smtClean="0"/>
              <a:pPr/>
              <a:t>‹#›</a:t>
            </a:fld>
            <a:endParaRPr lang="en-US"/>
          </a:p>
        </p:txBody>
      </p:sp>
    </p:spTree>
    <p:extLst>
      <p:ext uri="{BB962C8B-B14F-4D97-AF65-F5344CB8AC3E}">
        <p14:creationId xmlns:p14="http://schemas.microsoft.com/office/powerpoint/2010/main" val="4807683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ti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7.t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t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liconism.ru/knizhnaya-polka-bookshelf/1341-magnus-margaret-2001-what-s-in-a-word-studies-in-phonosemantics.html"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010024" y="685800"/>
            <a:ext cx="7210425" cy="1676400"/>
          </a:xfrm>
        </p:spPr>
        <p:txBody>
          <a:bodyPr>
            <a:noAutofit/>
          </a:bodyPr>
          <a:lstStyle/>
          <a:p>
            <a:r>
              <a:rPr lang="ru-RU" sz="4800" dirty="0">
                <a:solidFill>
                  <a:schemeClr val="bg1"/>
                </a:solidFill>
              </a:rPr>
              <a:t>Фоносемантический</a:t>
            </a:r>
            <a:br>
              <a:rPr lang="ru-RU" sz="4800" dirty="0">
                <a:solidFill>
                  <a:schemeClr val="bg1"/>
                </a:solidFill>
              </a:rPr>
            </a:br>
            <a:r>
              <a:rPr lang="ru-RU" sz="4800" dirty="0">
                <a:solidFill>
                  <a:schemeClr val="bg1"/>
                </a:solidFill>
              </a:rPr>
              <a:t> анализ ТЕКСТА</a:t>
            </a:r>
            <a:endParaRPr lang="en-US" sz="4800" dirty="0">
              <a:solidFill>
                <a:schemeClr val="bg1"/>
              </a:solidFill>
            </a:endParaRPr>
          </a:p>
        </p:txBody>
      </p:sp>
      <p:sp>
        <p:nvSpPr>
          <p:cNvPr id="3" name="Подзаголовок 2"/>
          <p:cNvSpPr>
            <a:spLocks noGrp="1"/>
          </p:cNvSpPr>
          <p:nvPr>
            <p:ph type="subTitle" idx="1"/>
          </p:nvPr>
        </p:nvSpPr>
        <p:spPr/>
        <p:txBody>
          <a:bodyPr/>
          <a:lstStyle/>
          <a:p>
            <a:pPr algn="r"/>
            <a:r>
              <a:rPr lang="ru-RU" i="1" dirty="0"/>
              <a:t>проф. И.Ю. Павловская, </a:t>
            </a:r>
            <a:r>
              <a:rPr lang="ru-RU" i="1" dirty="0" err="1"/>
              <a:t>СПьГУ</a:t>
            </a:r>
            <a:endParaRPr lang="ru-RU" i="1" dirty="0"/>
          </a:p>
          <a:p>
            <a:pPr algn="r"/>
            <a:r>
              <a:rPr lang="ru-RU" i="1" dirty="0"/>
              <a:t>Симферополь 2020</a:t>
            </a:r>
            <a:endParaRPr lang="en-US" i="1" dirty="0"/>
          </a:p>
        </p:txBody>
      </p:sp>
    </p:spTree>
  </p:cSld>
  <p:clrMapOvr>
    <a:masterClrMapping/>
  </p:clrMapOvr>
  <p:transition>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Заголовок 22"/>
          <p:cNvSpPr>
            <a:spLocks noGrp="1"/>
          </p:cNvSpPr>
          <p:nvPr>
            <p:ph type="title"/>
          </p:nvPr>
        </p:nvSpPr>
        <p:spPr>
          <a:xfrm>
            <a:off x="1524000" y="0"/>
            <a:ext cx="8229600" cy="1143000"/>
          </a:xfrm>
        </p:spPr>
        <p:txBody>
          <a:bodyPr>
            <a:normAutofit/>
          </a:bodyPr>
          <a:lstStyle/>
          <a:p>
            <a:r>
              <a:rPr lang="ru-RU" sz="2400" dirty="0">
                <a:solidFill>
                  <a:srgbClr val="FF0000"/>
                </a:solidFill>
              </a:rPr>
              <a:t>Вычисление фонетического значения по </a:t>
            </a:r>
            <a:br>
              <a:rPr lang="ru-RU" sz="2400" dirty="0">
                <a:solidFill>
                  <a:srgbClr val="FF0000"/>
                </a:solidFill>
              </a:rPr>
            </a:br>
            <a:r>
              <a:rPr lang="ru-RU" sz="2400" dirty="0">
                <a:solidFill>
                  <a:srgbClr val="FF0000"/>
                </a:solidFill>
              </a:rPr>
              <a:t>А.П. Журавлеву</a:t>
            </a:r>
            <a:endParaRPr lang="en-US" sz="2400" dirty="0">
              <a:solidFill>
                <a:srgbClr val="FF0000"/>
              </a:solidFill>
            </a:endParaRPr>
          </a:p>
        </p:txBody>
      </p:sp>
      <p:sp>
        <p:nvSpPr>
          <p:cNvPr id="24" name="Содержимое 23"/>
          <p:cNvSpPr>
            <a:spLocks noGrp="1"/>
          </p:cNvSpPr>
          <p:nvPr>
            <p:ph idx="1"/>
          </p:nvPr>
        </p:nvSpPr>
        <p:spPr>
          <a:xfrm>
            <a:off x="1524000" y="1143000"/>
            <a:ext cx="8229600" cy="5562600"/>
          </a:xfrm>
        </p:spPr>
        <p:txBody>
          <a:bodyPr>
            <a:normAutofit fontScale="32500" lnSpcReduction="20000"/>
          </a:bodyPr>
          <a:lstStyle/>
          <a:p>
            <a:pPr marL="0">
              <a:spcBef>
                <a:spcPts val="0"/>
              </a:spcBef>
              <a:buNone/>
            </a:pPr>
            <a:r>
              <a:rPr lang="ru-RU" sz="4900" dirty="0">
                <a:latin typeface="Times New Roman"/>
                <a:ea typeface="Times New Roman"/>
              </a:rPr>
              <a:t>Так, если частотность любого (</a:t>
            </a:r>
            <a:r>
              <a:rPr lang="en-US" sz="4900" dirty="0" err="1">
                <a:latin typeface="Times New Roman"/>
                <a:ea typeface="Times New Roman"/>
              </a:rPr>
              <a:t>i</a:t>
            </a:r>
            <a:r>
              <a:rPr lang="ru-RU" sz="4900" dirty="0">
                <a:latin typeface="Times New Roman"/>
                <a:ea typeface="Times New Roman"/>
              </a:rPr>
              <a:t>-того) звука обозначить как </a:t>
            </a:r>
            <a:r>
              <a:rPr lang="en-US" sz="4900" i="1" dirty="0">
                <a:latin typeface="Times New Roman"/>
                <a:ea typeface="Times New Roman"/>
              </a:rPr>
              <a:t>Pi</a:t>
            </a:r>
            <a:r>
              <a:rPr lang="ru-RU" sz="4900" i="1" dirty="0">
                <a:latin typeface="Times New Roman"/>
                <a:ea typeface="Times New Roman"/>
              </a:rPr>
              <a:t>, </a:t>
            </a:r>
            <a:r>
              <a:rPr lang="ru-RU" sz="4900" dirty="0">
                <a:latin typeface="Times New Roman"/>
                <a:ea typeface="Times New Roman"/>
              </a:rPr>
              <a:t>а максимальную частотность звука в данном слове как </a:t>
            </a:r>
            <a:r>
              <a:rPr lang="en-US" sz="4900" dirty="0" err="1">
                <a:latin typeface="Times New Roman"/>
                <a:ea typeface="Times New Roman"/>
              </a:rPr>
              <a:t>P</a:t>
            </a:r>
            <a:r>
              <a:rPr lang="en-US" sz="4900" baseline="-25000" dirty="0" err="1">
                <a:latin typeface="Times New Roman"/>
                <a:ea typeface="Times New Roman"/>
              </a:rPr>
              <a:t>max</a:t>
            </a:r>
            <a:r>
              <a:rPr lang="ru-RU" sz="4900" dirty="0">
                <a:latin typeface="Times New Roman"/>
                <a:ea typeface="Times New Roman"/>
              </a:rPr>
              <a:t> то коэффициент, учитывающий разницу частотностей звуков слова (</a:t>
            </a:r>
            <a:r>
              <a:rPr lang="en-US" sz="4900" i="1" dirty="0" err="1">
                <a:latin typeface="Times New Roman"/>
                <a:ea typeface="Times New Roman"/>
              </a:rPr>
              <a:t>k</a:t>
            </a:r>
            <a:r>
              <a:rPr lang="en-US" sz="4900" i="1" baseline="-25000" dirty="0" err="1">
                <a:latin typeface="Times New Roman"/>
                <a:ea typeface="Times New Roman"/>
              </a:rPr>
              <a:t>i</a:t>
            </a:r>
            <a:r>
              <a:rPr lang="ru-RU" sz="4900" dirty="0">
                <a:latin typeface="Times New Roman"/>
                <a:ea typeface="Times New Roman"/>
              </a:rPr>
              <a:t>,), можно вычислить как отношение:</a:t>
            </a:r>
          </a:p>
          <a:p>
            <a:pPr marL="0">
              <a:spcBef>
                <a:spcPts val="0"/>
              </a:spcBef>
              <a:buNone/>
            </a:pPr>
            <a:endParaRPr lang="ru-RU" dirty="0">
              <a:latin typeface="Times New Roman"/>
              <a:ea typeface="Times New Roman"/>
            </a:endParaRPr>
          </a:p>
          <a:p>
            <a:pPr marL="0">
              <a:spcBef>
                <a:spcPts val="0"/>
              </a:spcBef>
              <a:buNone/>
            </a:pPr>
            <a:endParaRPr lang="ru-RU" dirty="0">
              <a:latin typeface="Times New Roman"/>
              <a:ea typeface="Times New Roman"/>
            </a:endParaRPr>
          </a:p>
          <a:p>
            <a:pPr marL="0">
              <a:spcBef>
                <a:spcPts val="0"/>
              </a:spcBef>
              <a:buNone/>
            </a:pPr>
            <a:endParaRPr lang="ru-RU" dirty="0">
              <a:latin typeface="Times New Roman"/>
              <a:ea typeface="Times New Roman"/>
            </a:endParaRPr>
          </a:p>
          <a:p>
            <a:pPr marL="0">
              <a:spcBef>
                <a:spcPts val="0"/>
              </a:spcBef>
            </a:pPr>
            <a:endParaRPr lang="en-US" sz="2400" dirty="0">
              <a:latin typeface="Times New Roman"/>
              <a:ea typeface="Times New Roman"/>
            </a:endParaRPr>
          </a:p>
          <a:p>
            <a:pPr marL="0">
              <a:spcBef>
                <a:spcPts val="0"/>
              </a:spcBef>
            </a:pPr>
            <a:endParaRPr lang="en-US" dirty="0">
              <a:latin typeface="Times New Roman"/>
              <a:ea typeface="Times New Roman"/>
            </a:endParaRPr>
          </a:p>
          <a:p>
            <a:pPr marL="0">
              <a:spcBef>
                <a:spcPts val="0"/>
              </a:spcBef>
            </a:pPr>
            <a:r>
              <a:rPr lang="ru-RU" sz="5500" dirty="0">
                <a:latin typeface="Times New Roman"/>
                <a:ea typeface="Times New Roman"/>
              </a:rPr>
              <a:t>Теперь нужно учесть место каждого звука в слове. Для этого коэффициент первого звука слова </a:t>
            </a:r>
            <a:r>
              <a:rPr lang="ru-RU" sz="5500" i="1" dirty="0">
                <a:latin typeface="Times New Roman"/>
                <a:ea typeface="Times New Roman"/>
              </a:rPr>
              <a:t>(</a:t>
            </a:r>
            <a:r>
              <a:rPr lang="en-US" sz="5500" i="1" dirty="0" err="1">
                <a:latin typeface="Times New Roman"/>
                <a:ea typeface="Times New Roman"/>
              </a:rPr>
              <a:t>k</a:t>
            </a:r>
            <a:r>
              <a:rPr lang="en-US" sz="5500" i="1" baseline="-25000" dirty="0" err="1">
                <a:latin typeface="Times New Roman"/>
                <a:ea typeface="Times New Roman"/>
              </a:rPr>
              <a:t>i</a:t>
            </a:r>
            <a:r>
              <a:rPr lang="ru-RU" sz="5500" i="1" dirty="0">
                <a:latin typeface="Times New Roman"/>
                <a:ea typeface="Times New Roman"/>
              </a:rPr>
              <a:t>) </a:t>
            </a:r>
            <a:r>
              <a:rPr lang="ru-RU" sz="5500" dirty="0">
                <a:latin typeface="Times New Roman"/>
                <a:ea typeface="Times New Roman"/>
              </a:rPr>
              <a:t>увеличим в четыре раза:</a:t>
            </a:r>
          </a:p>
          <a:p>
            <a:pPr marL="0">
              <a:spcBef>
                <a:spcPts val="0"/>
              </a:spcBef>
            </a:pPr>
            <a:endParaRPr lang="ru-RU" sz="5500" dirty="0">
              <a:latin typeface="Times New Roman"/>
              <a:ea typeface="Times New Roman"/>
            </a:endParaRPr>
          </a:p>
          <a:p>
            <a:pPr marL="0">
              <a:spcBef>
                <a:spcPts val="0"/>
              </a:spcBef>
            </a:pPr>
            <a:endParaRPr lang="ru-RU" sz="5500" dirty="0">
              <a:latin typeface="Times New Roman"/>
              <a:ea typeface="Times New Roman"/>
            </a:endParaRPr>
          </a:p>
          <a:p>
            <a:pPr marL="0">
              <a:spcBef>
                <a:spcPts val="0"/>
              </a:spcBef>
            </a:pPr>
            <a:endParaRPr lang="ru-RU" sz="5500" dirty="0">
              <a:latin typeface="Times New Roman"/>
              <a:ea typeface="Times New Roman"/>
            </a:endParaRPr>
          </a:p>
          <a:p>
            <a:pPr marL="0">
              <a:spcBef>
                <a:spcPts val="0"/>
              </a:spcBef>
            </a:pPr>
            <a:r>
              <a:rPr lang="ru-RU" sz="5500" dirty="0">
                <a:latin typeface="Times New Roman"/>
                <a:ea typeface="Times New Roman"/>
              </a:rPr>
              <a:t>а для ударного </a:t>
            </a:r>
            <a:r>
              <a:rPr lang="ru-RU" sz="5500" i="1" dirty="0">
                <a:latin typeface="Times New Roman"/>
                <a:ea typeface="Times New Roman"/>
              </a:rPr>
              <a:t>(</a:t>
            </a:r>
            <a:r>
              <a:rPr lang="en-US" sz="5500" i="1" dirty="0" err="1">
                <a:latin typeface="Times New Roman"/>
                <a:ea typeface="Times New Roman"/>
              </a:rPr>
              <a:t>k</a:t>
            </a:r>
            <a:r>
              <a:rPr lang="en-US" sz="5500" i="1" baseline="-25000" dirty="0" err="1">
                <a:latin typeface="Times New Roman"/>
                <a:ea typeface="Times New Roman"/>
              </a:rPr>
              <a:t>y</a:t>
            </a:r>
            <a:r>
              <a:rPr lang="ru-RU" sz="5500" i="1" baseline="-25000" dirty="0" err="1">
                <a:latin typeface="Times New Roman"/>
                <a:ea typeface="Times New Roman"/>
              </a:rPr>
              <a:t>д</a:t>
            </a:r>
            <a:r>
              <a:rPr lang="ru-RU" sz="5500" i="1" dirty="0">
                <a:latin typeface="Times New Roman"/>
                <a:ea typeface="Times New Roman"/>
              </a:rPr>
              <a:t>) </a:t>
            </a:r>
            <a:r>
              <a:rPr lang="ru-RU" sz="5500" dirty="0">
                <a:latin typeface="Times New Roman"/>
                <a:ea typeface="Times New Roman"/>
              </a:rPr>
              <a:t>— в два раза:</a:t>
            </a:r>
          </a:p>
          <a:p>
            <a:pPr marL="0">
              <a:spcBef>
                <a:spcPts val="0"/>
              </a:spcBef>
            </a:pPr>
            <a:endParaRPr lang="ru-RU" sz="5500" dirty="0">
              <a:latin typeface="Times New Roman"/>
              <a:ea typeface="Times New Roman"/>
            </a:endParaRPr>
          </a:p>
          <a:p>
            <a:pPr marL="0">
              <a:spcBef>
                <a:spcPts val="0"/>
              </a:spcBef>
            </a:pPr>
            <a:endParaRPr lang="ru-RU" sz="5500" dirty="0">
              <a:latin typeface="Times New Roman"/>
              <a:ea typeface="Times New Roman"/>
            </a:endParaRPr>
          </a:p>
          <a:p>
            <a:pPr marL="0">
              <a:spcBef>
                <a:spcPts val="0"/>
              </a:spcBef>
            </a:pPr>
            <a:endParaRPr lang="en-US" sz="5500" dirty="0">
              <a:latin typeface="Times New Roman"/>
              <a:ea typeface="Times New Roman"/>
            </a:endParaRPr>
          </a:p>
          <a:p>
            <a:pPr marL="0">
              <a:spcBef>
                <a:spcPts val="0"/>
              </a:spcBef>
            </a:pPr>
            <a:r>
              <a:rPr lang="ru-RU" sz="5500" dirty="0">
                <a:latin typeface="Times New Roman"/>
                <a:ea typeface="Times New Roman"/>
              </a:rPr>
              <a:t>После всех этих приготовлений можно сконструировать формулу для теоретического расчета фонетической значимости слова:</a:t>
            </a:r>
          </a:p>
          <a:p>
            <a:pPr marL="0">
              <a:spcBef>
                <a:spcPts val="0"/>
              </a:spcBef>
            </a:pPr>
            <a:endParaRPr lang="ru-RU" dirty="0">
              <a:latin typeface="Times New Roman"/>
              <a:ea typeface="Times New Roman"/>
            </a:endParaRPr>
          </a:p>
          <a:p>
            <a:pPr marL="0">
              <a:spcBef>
                <a:spcPts val="0"/>
              </a:spcBef>
            </a:pPr>
            <a:endParaRPr lang="ru-RU" dirty="0">
              <a:latin typeface="Times New Roman"/>
              <a:ea typeface="Times New Roman"/>
            </a:endParaRPr>
          </a:p>
          <a:p>
            <a:pPr marL="0">
              <a:spcBef>
                <a:spcPts val="0"/>
              </a:spcBef>
            </a:pPr>
            <a:endParaRPr lang="ru-RU" dirty="0">
              <a:latin typeface="Times New Roman"/>
              <a:ea typeface="Times New Roman"/>
            </a:endParaRPr>
          </a:p>
          <a:p>
            <a:pPr marL="0">
              <a:spcBef>
                <a:spcPts val="0"/>
              </a:spcBef>
            </a:pPr>
            <a:endParaRPr lang="ru-RU" sz="2400" dirty="0">
              <a:latin typeface="Times New Roman"/>
              <a:ea typeface="Times New Roman"/>
            </a:endParaRPr>
          </a:p>
          <a:p>
            <a:pPr marL="0">
              <a:spcBef>
                <a:spcPts val="0"/>
              </a:spcBef>
            </a:pPr>
            <a:endParaRPr lang="ru-RU" sz="2400" dirty="0">
              <a:latin typeface="Times New Roman"/>
              <a:ea typeface="Times New Roman"/>
            </a:endParaRPr>
          </a:p>
          <a:p>
            <a:pPr marL="0">
              <a:spcBef>
                <a:spcPts val="0"/>
              </a:spcBef>
            </a:pPr>
            <a:endParaRPr lang="en-US" sz="2400" dirty="0">
              <a:latin typeface="Times New Roman"/>
              <a:ea typeface="Times New Roman"/>
            </a:endParaRPr>
          </a:p>
          <a:p>
            <a:pPr marL="0">
              <a:spcBef>
                <a:spcPts val="0"/>
              </a:spcBef>
            </a:pPr>
            <a:endParaRPr lang="en-US" sz="5500" dirty="0">
              <a:latin typeface="Times New Roman"/>
              <a:ea typeface="Times New Roman"/>
            </a:endParaRPr>
          </a:p>
          <a:p>
            <a:pPr marL="0">
              <a:spcBef>
                <a:spcPts val="0"/>
              </a:spcBef>
            </a:pPr>
            <a:endParaRPr lang="en-US" sz="5500" dirty="0">
              <a:latin typeface="Times New Roman"/>
              <a:ea typeface="Times New Roman"/>
            </a:endParaRPr>
          </a:p>
          <a:p>
            <a:pPr marL="0">
              <a:spcBef>
                <a:spcPts val="0"/>
              </a:spcBef>
            </a:pPr>
            <a:r>
              <a:rPr lang="ru-RU" sz="5500" dirty="0">
                <a:latin typeface="Times New Roman"/>
                <a:ea typeface="Times New Roman"/>
              </a:rPr>
              <a:t>где </a:t>
            </a:r>
            <a:r>
              <a:rPr lang="en-US" sz="5500" i="1" dirty="0">
                <a:latin typeface="Times New Roman"/>
                <a:ea typeface="Times New Roman"/>
              </a:rPr>
              <a:t>F </a:t>
            </a:r>
            <a:r>
              <a:rPr lang="ru-RU" sz="5500" dirty="0">
                <a:latin typeface="Times New Roman"/>
                <a:ea typeface="Times New Roman"/>
              </a:rPr>
              <a:t>— фонетическая значимость слова; </a:t>
            </a:r>
            <a:r>
              <a:rPr lang="en-US" sz="5500" dirty="0" err="1">
                <a:latin typeface="Times New Roman"/>
                <a:ea typeface="Times New Roman"/>
              </a:rPr>
              <a:t>f</a:t>
            </a:r>
            <a:r>
              <a:rPr lang="en-US" sz="5500" baseline="-25000" dirty="0" err="1">
                <a:latin typeface="Times New Roman"/>
                <a:ea typeface="Times New Roman"/>
              </a:rPr>
              <a:t>i</a:t>
            </a:r>
            <a:r>
              <a:rPr lang="ru-RU" sz="5500" dirty="0">
                <a:latin typeface="Times New Roman"/>
                <a:ea typeface="Times New Roman"/>
              </a:rPr>
              <a:t>, — фонетическая значимость очередного (</a:t>
            </a:r>
            <a:r>
              <a:rPr lang="en-US" sz="5500" dirty="0" err="1">
                <a:latin typeface="Times New Roman"/>
                <a:ea typeface="Times New Roman"/>
              </a:rPr>
              <a:t>i</a:t>
            </a:r>
            <a:r>
              <a:rPr lang="ru-RU" sz="5500" dirty="0">
                <a:latin typeface="Times New Roman"/>
                <a:ea typeface="Times New Roman"/>
              </a:rPr>
              <a:t>-того) звука слова; </a:t>
            </a:r>
            <a:r>
              <a:rPr lang="en-US" sz="5500" i="1" dirty="0" err="1">
                <a:latin typeface="Times New Roman"/>
                <a:ea typeface="Times New Roman"/>
              </a:rPr>
              <a:t>k</a:t>
            </a:r>
            <a:r>
              <a:rPr lang="en-US" sz="5500" i="1" baseline="-25000" dirty="0" err="1">
                <a:latin typeface="Times New Roman"/>
                <a:ea typeface="Times New Roman"/>
              </a:rPr>
              <a:t>i</a:t>
            </a:r>
            <a:r>
              <a:rPr lang="ru-RU" sz="5500" dirty="0">
                <a:latin typeface="Times New Roman"/>
                <a:ea typeface="Times New Roman"/>
              </a:rPr>
              <a:t> — коэффициент для очередного (</a:t>
            </a:r>
            <a:r>
              <a:rPr lang="en-US" sz="5500" dirty="0" err="1">
                <a:latin typeface="Times New Roman"/>
                <a:ea typeface="Times New Roman"/>
              </a:rPr>
              <a:t>i</a:t>
            </a:r>
            <a:r>
              <a:rPr lang="ru-RU" sz="5500" dirty="0">
                <a:latin typeface="Times New Roman"/>
                <a:ea typeface="Times New Roman"/>
              </a:rPr>
              <a:t>-того) звука; ∑ — знак суммы.</a:t>
            </a:r>
            <a:endParaRPr lang="en-US" sz="5500" dirty="0">
              <a:latin typeface="Times New Roman"/>
              <a:ea typeface="Times New Roman"/>
            </a:endParaRPr>
          </a:p>
          <a:p>
            <a:endParaRPr lang="en-US" sz="4200" dirty="0"/>
          </a:p>
        </p:txBody>
      </p:sp>
      <p:pic>
        <p:nvPicPr>
          <p:cNvPr id="27" name="Picture 4"/>
          <p:cNvPicPr>
            <a:picLocks noChangeAspect="1" noChangeArrowheads="1"/>
          </p:cNvPicPr>
          <p:nvPr/>
        </p:nvPicPr>
        <p:blipFill>
          <a:blip r:embed="rId2">
            <a:extLst>
              <a:ext uri="{BEBA8EAE-BF5A-486C-A8C5-ECC9F3942E4B}">
                <a14:imgProps xmlns:a14="http://schemas.microsoft.com/office/drawing/2010/main">
                  <a14:imgLayer r:embed="rId3">
                    <a14:imgEffect>
                      <a14:saturation sat="400000"/>
                    </a14:imgEffect>
                    <a14:imgEffect>
                      <a14:brightnessContrast contrast="-20000"/>
                    </a14:imgEffect>
                  </a14:imgLayer>
                </a14:imgProps>
              </a:ext>
            </a:extLst>
          </a:blip>
          <a:srcRect/>
          <a:stretch>
            <a:fillRect/>
          </a:stretch>
        </p:blipFill>
        <p:spPr bwMode="auto">
          <a:xfrm>
            <a:off x="5638800" y="1594485"/>
            <a:ext cx="1600200" cy="609600"/>
          </a:xfrm>
          <a:prstGeom prst="rect">
            <a:avLst/>
          </a:prstGeom>
          <a:noFill/>
        </p:spPr>
      </p:pic>
      <p:pic>
        <p:nvPicPr>
          <p:cNvPr id="28" name="Picture 3"/>
          <p:cNvPicPr>
            <a:picLocks noChangeAspect="1" noChangeArrowheads="1"/>
          </p:cNvPicPr>
          <p:nvPr/>
        </p:nvPicPr>
        <p:blipFill>
          <a:blip r:embed="rId4"/>
          <a:srcRect/>
          <a:stretch>
            <a:fillRect/>
          </a:stretch>
        </p:blipFill>
        <p:spPr bwMode="auto">
          <a:xfrm>
            <a:off x="5196840" y="2775586"/>
            <a:ext cx="1600200" cy="409575"/>
          </a:xfrm>
          <a:prstGeom prst="rect">
            <a:avLst/>
          </a:prstGeom>
          <a:noFill/>
        </p:spPr>
      </p:pic>
      <p:pic>
        <p:nvPicPr>
          <p:cNvPr id="29" name="Picture 2"/>
          <p:cNvPicPr>
            <a:picLocks noChangeAspect="1" noChangeArrowheads="1"/>
          </p:cNvPicPr>
          <p:nvPr/>
        </p:nvPicPr>
        <p:blipFill>
          <a:blip r:embed="rId5"/>
          <a:srcRect/>
          <a:stretch>
            <a:fillRect/>
          </a:stretch>
        </p:blipFill>
        <p:spPr bwMode="auto">
          <a:xfrm>
            <a:off x="5196840" y="3625760"/>
            <a:ext cx="1676400" cy="421821"/>
          </a:xfrm>
          <a:prstGeom prst="rect">
            <a:avLst/>
          </a:prstGeom>
          <a:noFill/>
        </p:spPr>
      </p:pic>
      <p:pic>
        <p:nvPicPr>
          <p:cNvPr id="32" name="Picture 10"/>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50000"/>
                    </a14:imgEffect>
                    <a14:imgEffect>
                      <a14:brightnessContrast contrast="-40000"/>
                    </a14:imgEffect>
                  </a14:imgLayer>
                </a14:imgProps>
              </a:ext>
            </a:extLst>
          </a:blip>
          <a:srcRect/>
          <a:stretch>
            <a:fillRect/>
          </a:stretch>
        </p:blipFill>
        <p:spPr bwMode="auto">
          <a:xfrm>
            <a:off x="6903720" y="4648200"/>
            <a:ext cx="2362200" cy="919300"/>
          </a:xfrm>
          <a:prstGeom prst="rect">
            <a:avLst/>
          </a:prstGeom>
          <a:noFill/>
          <a:ln w="9525">
            <a:noFill/>
            <a:miter lim="800000"/>
            <a:headEnd/>
            <a:tailEnd/>
          </a:ln>
        </p:spPr>
      </p:pic>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solidFill>
                  <a:schemeClr val="bg2">
                    <a:lumMod val="25000"/>
                  </a:schemeClr>
                </a:solidFill>
              </a:rPr>
              <a:t>Фонетическое значение на шкале</a:t>
            </a:r>
            <a:endParaRPr lang="en-US" dirty="0">
              <a:solidFill>
                <a:schemeClr val="bg2">
                  <a:lumMod val="25000"/>
                </a:schemeClr>
              </a:solidFill>
            </a:endParaRPr>
          </a:p>
        </p:txBody>
      </p:sp>
      <p:pic>
        <p:nvPicPr>
          <p:cNvPr id="19458" name="Picture 2"/>
          <p:cNvPicPr>
            <a:picLocks noGrp="1" noChangeAspect="1" noChangeArrowheads="1"/>
          </p:cNvPicPr>
          <p:nvPr>
            <p:ph idx="1"/>
          </p:nvPr>
        </p:nvPicPr>
        <p:blipFill>
          <a:blip r:embed="rId2"/>
          <a:stretch>
            <a:fillRect/>
          </a:stretch>
        </p:blipFill>
        <p:spPr bwMode="auto">
          <a:xfrm>
            <a:off x="1905001" y="2286001"/>
            <a:ext cx="6934199" cy="2195063"/>
          </a:xfrm>
          <a:prstGeom prst="rect">
            <a:avLst/>
          </a:prstGeom>
          <a:noFill/>
          <a:ln w="9525">
            <a:noFill/>
            <a:miter lim="800000"/>
            <a:headEnd/>
            <a:tailEnd/>
          </a:ln>
        </p:spPr>
      </p:pic>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2590800" y="-8"/>
          <a:ext cx="6477001" cy="5756386"/>
        </p:xfrm>
        <a:graphic>
          <a:graphicData uri="http://schemas.openxmlformats.org/drawingml/2006/table">
            <a:tbl>
              <a:tblPr/>
              <a:tblGrid>
                <a:gridCol w="2486803">
                  <a:extLst>
                    <a:ext uri="{9D8B030D-6E8A-4147-A177-3AD203B41FA5}">
                      <a16:colId xmlns:a16="http://schemas.microsoft.com/office/drawing/2014/main" val="20000"/>
                    </a:ext>
                  </a:extLst>
                </a:gridCol>
                <a:gridCol w="501458">
                  <a:extLst>
                    <a:ext uri="{9D8B030D-6E8A-4147-A177-3AD203B41FA5}">
                      <a16:colId xmlns:a16="http://schemas.microsoft.com/office/drawing/2014/main" val="20001"/>
                    </a:ext>
                  </a:extLst>
                </a:gridCol>
                <a:gridCol w="491702">
                  <a:extLst>
                    <a:ext uri="{9D8B030D-6E8A-4147-A177-3AD203B41FA5}">
                      <a16:colId xmlns:a16="http://schemas.microsoft.com/office/drawing/2014/main" val="20002"/>
                    </a:ext>
                  </a:extLst>
                </a:gridCol>
                <a:gridCol w="496579">
                  <a:extLst>
                    <a:ext uri="{9D8B030D-6E8A-4147-A177-3AD203B41FA5}">
                      <a16:colId xmlns:a16="http://schemas.microsoft.com/office/drawing/2014/main" val="20003"/>
                    </a:ext>
                  </a:extLst>
                </a:gridCol>
                <a:gridCol w="505360">
                  <a:extLst>
                    <a:ext uri="{9D8B030D-6E8A-4147-A177-3AD203B41FA5}">
                      <a16:colId xmlns:a16="http://schemas.microsoft.com/office/drawing/2014/main" val="20004"/>
                    </a:ext>
                  </a:extLst>
                </a:gridCol>
                <a:gridCol w="491702">
                  <a:extLst>
                    <a:ext uri="{9D8B030D-6E8A-4147-A177-3AD203B41FA5}">
                      <a16:colId xmlns:a16="http://schemas.microsoft.com/office/drawing/2014/main" val="20005"/>
                    </a:ext>
                  </a:extLst>
                </a:gridCol>
                <a:gridCol w="501458">
                  <a:extLst>
                    <a:ext uri="{9D8B030D-6E8A-4147-A177-3AD203B41FA5}">
                      <a16:colId xmlns:a16="http://schemas.microsoft.com/office/drawing/2014/main" val="20006"/>
                    </a:ext>
                  </a:extLst>
                </a:gridCol>
                <a:gridCol w="496579">
                  <a:extLst>
                    <a:ext uri="{9D8B030D-6E8A-4147-A177-3AD203B41FA5}">
                      <a16:colId xmlns:a16="http://schemas.microsoft.com/office/drawing/2014/main" val="20007"/>
                    </a:ext>
                  </a:extLst>
                </a:gridCol>
                <a:gridCol w="505360">
                  <a:extLst>
                    <a:ext uri="{9D8B030D-6E8A-4147-A177-3AD203B41FA5}">
                      <a16:colId xmlns:a16="http://schemas.microsoft.com/office/drawing/2014/main" val="20008"/>
                    </a:ext>
                  </a:extLst>
                </a:gridCol>
              </a:tblGrid>
              <a:tr h="275405">
                <a:tc>
                  <a:txBody>
                    <a:bodyPr/>
                    <a:lstStyle/>
                    <a:p>
                      <a:pPr marL="0" marR="0">
                        <a:spcBef>
                          <a:spcPts val="0"/>
                        </a:spcBef>
                        <a:spcAft>
                          <a:spcPts val="0"/>
                        </a:spcAft>
                      </a:pPr>
                      <a:endParaRPr lang="ru-RU" sz="1100" dirty="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spcBef>
                          <a:spcPts val="0"/>
                        </a:spcBef>
                        <a:spcAft>
                          <a:spcPts val="0"/>
                        </a:spcAft>
                      </a:pPr>
                      <a:endParaRPr lang="ru-RU" sz="11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ru-RU" sz="1100">
                        <a:latin typeface="Times New Roman"/>
                        <a:ea typeface="Times New Roman"/>
                        <a:cs typeface="Times New Roman"/>
                      </a:endParaRPr>
                    </a:p>
                  </a:txBody>
                  <a:tcPr marL="23850" marR="238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ru-RU" sz="1100">
                        <a:latin typeface="Times New Roman"/>
                        <a:ea typeface="Times New Roman"/>
                        <a:cs typeface="Times New Roman"/>
                      </a:endParaRPr>
                    </a:p>
                  </a:txBody>
                  <a:tcPr marL="23850" marR="238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marL="0" marR="0">
                        <a:spcBef>
                          <a:spcPts val="0"/>
                        </a:spcBef>
                        <a:spcAft>
                          <a:spcPts val="0"/>
                        </a:spcAft>
                      </a:pPr>
                      <a:r>
                        <a:rPr lang="ru-RU" sz="800">
                          <a:latin typeface="Times New Roman"/>
                          <a:ea typeface="Times New Roman"/>
                          <a:cs typeface="Times New Roman"/>
                        </a:rPr>
                        <a:t>Звуки</a:t>
                      </a:r>
                      <a:endParaRPr lang="en-US" sz="900">
                        <a:latin typeface="Times New Roman"/>
                        <a:ea typeface="Times New Roman"/>
                        <a:cs typeface="Times New Roman"/>
                      </a:endParaRPr>
                    </a:p>
                  </a:txBody>
                  <a:tcPr marL="23850" marR="238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marL="0" marR="0">
                        <a:spcBef>
                          <a:spcPts val="0"/>
                        </a:spcBef>
                        <a:spcAft>
                          <a:spcPts val="0"/>
                        </a:spcAft>
                      </a:pPr>
                      <a:endParaRPr lang="ru-RU" sz="1100">
                        <a:latin typeface="Times New Roman"/>
                        <a:ea typeface="Times New Roman"/>
                        <a:cs typeface="Times New Roman"/>
                      </a:endParaRPr>
                    </a:p>
                  </a:txBody>
                  <a:tcPr marL="23850" marR="238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ru-RU" sz="1100">
                        <a:latin typeface="Times New Roman"/>
                        <a:ea typeface="Times New Roman"/>
                        <a:cs typeface="Times New Roman"/>
                      </a:endParaRPr>
                    </a:p>
                  </a:txBody>
                  <a:tcPr marL="23850" marR="238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ru-RU" sz="1100">
                        <a:latin typeface="Times New Roman"/>
                        <a:ea typeface="Times New Roman"/>
                        <a:cs typeface="Times New Roman"/>
                      </a:endParaRPr>
                    </a:p>
                  </a:txBody>
                  <a:tcPr marL="23850" marR="2385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403545">
                <a:tc>
                  <a:txBody>
                    <a:bodyPr/>
                    <a:lstStyle/>
                    <a:p>
                      <a:pPr marL="0" marR="0">
                        <a:spcBef>
                          <a:spcPts val="0"/>
                        </a:spcBef>
                        <a:spcAft>
                          <a:spcPts val="0"/>
                        </a:spcAft>
                      </a:pPr>
                      <a:r>
                        <a:rPr lang="ru-RU" sz="800" dirty="0">
                          <a:latin typeface="Times New Roman"/>
                          <a:ea typeface="Times New Roman"/>
                          <a:cs typeface="Times New Roman"/>
                        </a:rPr>
                        <a:t>Признаки</a:t>
                      </a:r>
                      <a:endParaRPr lang="en-US" sz="900" dirty="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ru-RU" sz="1200" b="1">
                          <a:latin typeface="Times New Roman"/>
                          <a:ea typeface="Times New Roman"/>
                          <a:cs typeface="Times New Roman"/>
                        </a:rPr>
                        <a:t>д</a:t>
                      </a:r>
                      <a:endParaRPr lang="en-US" sz="9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ru-RU" sz="800">
                          <a:latin typeface="Times New Roman"/>
                          <a:ea typeface="Times New Roman"/>
                          <a:cs typeface="Times New Roman"/>
                        </a:rPr>
                        <a:t>А</a:t>
                      </a:r>
                      <a:endParaRPr lang="en-US" sz="9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800">
                          <a:latin typeface="Times New Roman"/>
                          <a:ea typeface="Times New Roman"/>
                          <a:cs typeface="Times New Roman"/>
                        </a:rPr>
                        <a:t>X'</a:t>
                      </a:r>
                      <a:endParaRPr lang="en-US" sz="9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ru-RU" sz="800">
                          <a:latin typeface="Times New Roman"/>
                          <a:ea typeface="Times New Roman"/>
                          <a:cs typeface="Times New Roman"/>
                        </a:rPr>
                        <a:t>Ф</a:t>
                      </a:r>
                      <a:endParaRPr lang="en-US" sz="9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ru-RU" sz="800">
                          <a:latin typeface="Times New Roman"/>
                          <a:ea typeface="Times New Roman"/>
                          <a:cs typeface="Times New Roman"/>
                        </a:rPr>
                        <a:t>М</a:t>
                      </a:r>
                      <a:endParaRPr lang="en-US" sz="9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ru-RU" sz="800">
                          <a:latin typeface="Times New Roman"/>
                          <a:ea typeface="Times New Roman"/>
                          <a:cs typeface="Times New Roman"/>
                        </a:rPr>
                        <a:t>О</a:t>
                      </a:r>
                      <a:endParaRPr lang="en-US" sz="9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ru-RU" sz="800">
                          <a:latin typeface="Times New Roman"/>
                          <a:ea typeface="Times New Roman"/>
                          <a:cs typeface="Times New Roman"/>
                        </a:rPr>
                        <a:t>Ф'</a:t>
                      </a:r>
                      <a:endParaRPr lang="en-US" sz="9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ru-RU" sz="800">
                          <a:latin typeface="Times New Roman"/>
                          <a:ea typeface="Times New Roman"/>
                          <a:cs typeface="Times New Roman"/>
                        </a:rPr>
                        <a:t>Ю</a:t>
                      </a:r>
                      <a:endParaRPr lang="en-US" sz="9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39067">
                <a:tc>
                  <a:txBody>
                    <a:bodyPr/>
                    <a:lstStyle/>
                    <a:p>
                      <a:pPr marL="0" marR="0">
                        <a:spcBef>
                          <a:spcPts val="0"/>
                        </a:spcBef>
                        <a:spcAft>
                          <a:spcPts val="0"/>
                        </a:spcAft>
                      </a:pPr>
                      <a:r>
                        <a:rPr lang="ru-RU" sz="1200" dirty="0">
                          <a:latin typeface="Times New Roman"/>
                          <a:ea typeface="Times New Roman"/>
                          <a:cs typeface="Times New Roman"/>
                        </a:rPr>
                        <a:t>1. Хороший — плохой</a:t>
                      </a:r>
                      <a:endParaRPr lang="en-US" sz="1200" dirty="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2,5</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1,5</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4,3</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4,1</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2,5</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1,8</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4,2</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1,8</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2"/>
                  </a:ext>
                </a:extLst>
              </a:tr>
              <a:tr h="195538">
                <a:tc>
                  <a:txBody>
                    <a:bodyPr/>
                    <a:lstStyle/>
                    <a:p>
                      <a:pPr marL="0" marR="0">
                        <a:spcBef>
                          <a:spcPts val="0"/>
                        </a:spcBef>
                        <a:spcAft>
                          <a:spcPts val="0"/>
                        </a:spcAft>
                      </a:pPr>
                      <a:r>
                        <a:rPr lang="ru-RU" sz="1200" dirty="0">
                          <a:latin typeface="Times New Roman"/>
                          <a:ea typeface="Times New Roman"/>
                          <a:cs typeface="Times New Roman"/>
                        </a:rPr>
                        <a:t>2. Большой — маленький</a:t>
                      </a:r>
                      <a:endParaRPr lang="en-US" sz="1200" dirty="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2,0</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1,7</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4,0</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2,6</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2,6</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1,3</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4,0</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3,5</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3"/>
                  </a:ext>
                </a:extLst>
              </a:tr>
              <a:tr h="195538">
                <a:tc>
                  <a:txBody>
                    <a:bodyPr/>
                    <a:lstStyle/>
                    <a:p>
                      <a:pPr marL="0" marR="0">
                        <a:spcBef>
                          <a:spcPts val="0"/>
                        </a:spcBef>
                        <a:spcAft>
                          <a:spcPts val="0"/>
                        </a:spcAft>
                      </a:pPr>
                      <a:r>
                        <a:rPr lang="ru-RU" sz="1200" dirty="0">
                          <a:latin typeface="Times New Roman"/>
                          <a:ea typeface="Times New Roman"/>
                          <a:cs typeface="Times New Roman"/>
                        </a:rPr>
                        <a:t>3. Нежный — грубый</a:t>
                      </a:r>
                      <a:endParaRPr lang="en-US" sz="1200" dirty="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4,4</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2,8</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2,9</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3,6</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2,8</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3,0</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2,5</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dirty="0">
                          <a:latin typeface="Times New Roman"/>
                          <a:ea typeface="Times New Roman"/>
                          <a:cs typeface="Times New Roman"/>
                        </a:rPr>
                        <a:t>1,9</a:t>
                      </a:r>
                      <a:endParaRPr lang="en-US" sz="1200" dirty="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4"/>
                  </a:ext>
                </a:extLst>
              </a:tr>
              <a:tr h="195538">
                <a:tc>
                  <a:txBody>
                    <a:bodyPr/>
                    <a:lstStyle/>
                    <a:p>
                      <a:pPr marL="0" marR="0">
                        <a:spcBef>
                          <a:spcPts val="0"/>
                        </a:spcBef>
                        <a:spcAft>
                          <a:spcPts val="0"/>
                        </a:spcAft>
                      </a:pPr>
                      <a:r>
                        <a:rPr lang="ru-RU" sz="1200" dirty="0">
                          <a:latin typeface="Times New Roman"/>
                          <a:ea typeface="Times New Roman"/>
                          <a:cs typeface="Times New Roman"/>
                        </a:rPr>
                        <a:t>4. Женственный-мужественный</a:t>
                      </a:r>
                      <a:endParaRPr lang="en-US" sz="1200" dirty="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dirty="0">
                          <a:latin typeface="Times New Roman"/>
                          <a:ea typeface="Times New Roman"/>
                          <a:cs typeface="Times New Roman"/>
                        </a:rPr>
                        <a:t>4,4</a:t>
                      </a:r>
                      <a:endParaRPr lang="en-US" sz="1200" dirty="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3,5</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2,5</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3,4</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3,3</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3,5</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2,4</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dirty="0">
                          <a:latin typeface="Times New Roman"/>
                          <a:ea typeface="Times New Roman"/>
                          <a:cs typeface="Times New Roman"/>
                        </a:rPr>
                        <a:t>1,6</a:t>
                      </a:r>
                      <a:endParaRPr lang="en-US" sz="1200" dirty="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6"/>
                  </a:ext>
                </a:extLst>
              </a:tr>
              <a:tr h="195538">
                <a:tc>
                  <a:txBody>
                    <a:bodyPr/>
                    <a:lstStyle/>
                    <a:p>
                      <a:pPr marL="0" marR="0">
                        <a:spcBef>
                          <a:spcPts val="0"/>
                        </a:spcBef>
                        <a:spcAft>
                          <a:spcPts val="0"/>
                        </a:spcAft>
                      </a:pPr>
                      <a:r>
                        <a:rPr lang="ru-RU" sz="1200" dirty="0">
                          <a:latin typeface="Times New Roman"/>
                          <a:ea typeface="Times New Roman"/>
                          <a:cs typeface="Times New Roman"/>
                        </a:rPr>
                        <a:t>5. Светлый — темный</a:t>
                      </a:r>
                      <a:endParaRPr lang="en-US" sz="1200" dirty="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3,2</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2,5</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3,5</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4,0</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3,3</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1,9</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3,5</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2,2</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7"/>
                  </a:ext>
                </a:extLst>
              </a:tr>
              <a:tr h="195538">
                <a:tc>
                  <a:txBody>
                    <a:bodyPr/>
                    <a:lstStyle/>
                    <a:p>
                      <a:pPr marL="0" marR="0">
                        <a:spcBef>
                          <a:spcPts val="0"/>
                        </a:spcBef>
                        <a:spcAft>
                          <a:spcPts val="0"/>
                        </a:spcAft>
                      </a:pPr>
                      <a:r>
                        <a:rPr lang="ru-RU" sz="1200" dirty="0">
                          <a:latin typeface="Times New Roman"/>
                          <a:ea typeface="Times New Roman"/>
                          <a:cs typeface="Times New Roman"/>
                        </a:rPr>
                        <a:t>6. Активный — пассивный</a:t>
                      </a:r>
                      <a:endParaRPr lang="en-US" sz="1200" dirty="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2,2</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2,1</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4,2</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4,1</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3,6</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2,2</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4,0</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3,0</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8"/>
                  </a:ext>
                </a:extLst>
              </a:tr>
              <a:tr h="195538">
                <a:tc>
                  <a:txBody>
                    <a:bodyPr/>
                    <a:lstStyle/>
                    <a:p>
                      <a:pPr marL="0" marR="0">
                        <a:spcBef>
                          <a:spcPts val="0"/>
                        </a:spcBef>
                        <a:spcAft>
                          <a:spcPts val="0"/>
                        </a:spcAft>
                      </a:pPr>
                      <a:r>
                        <a:rPr lang="ru-RU" sz="1200" dirty="0">
                          <a:latin typeface="Times New Roman"/>
                          <a:ea typeface="Times New Roman"/>
                          <a:cs typeface="Times New Roman"/>
                        </a:rPr>
                        <a:t>7. Простой — сложный</a:t>
                      </a:r>
                      <a:endParaRPr lang="en-US" sz="1200" dirty="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2,6</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1,4</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3,8</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3,3</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3,1</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1,2</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3,9</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2,6</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9"/>
                  </a:ext>
                </a:extLst>
              </a:tr>
              <a:tr h="195538">
                <a:tc>
                  <a:txBody>
                    <a:bodyPr/>
                    <a:lstStyle/>
                    <a:p>
                      <a:pPr marL="0" marR="0">
                        <a:spcBef>
                          <a:spcPts val="0"/>
                        </a:spcBef>
                        <a:spcAft>
                          <a:spcPts val="0"/>
                        </a:spcAft>
                      </a:pPr>
                      <a:r>
                        <a:rPr lang="ru-RU" sz="1200" dirty="0">
                          <a:latin typeface="Times New Roman"/>
                          <a:ea typeface="Times New Roman"/>
                          <a:cs typeface="Times New Roman"/>
                        </a:rPr>
                        <a:t>8. Сильный — слабый</a:t>
                      </a:r>
                      <a:endParaRPr lang="en-US" sz="1200" dirty="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2,0</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2,4</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4,5</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3,3</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3,0</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1,9</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4,1</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3,7</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10"/>
                  </a:ext>
                </a:extLst>
              </a:tr>
              <a:tr h="195538">
                <a:tc>
                  <a:txBody>
                    <a:bodyPr/>
                    <a:lstStyle/>
                    <a:p>
                      <a:pPr marL="0" marR="0">
                        <a:spcBef>
                          <a:spcPts val="0"/>
                        </a:spcBef>
                        <a:spcAft>
                          <a:spcPts val="0"/>
                        </a:spcAft>
                      </a:pPr>
                      <a:r>
                        <a:rPr lang="ru-RU" sz="1200" dirty="0">
                          <a:latin typeface="Times New Roman"/>
                          <a:ea typeface="Times New Roman"/>
                          <a:cs typeface="Times New Roman"/>
                        </a:rPr>
                        <a:t>9. Горячий — холодный</a:t>
                      </a:r>
                      <a:endParaRPr lang="en-US" sz="1200" dirty="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3,6</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3,2</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2,4</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3,2</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3,8</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3,7</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2,4</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2,8</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11"/>
                  </a:ext>
                </a:extLst>
              </a:tr>
              <a:tr h="261128">
                <a:tc>
                  <a:txBody>
                    <a:bodyPr/>
                    <a:lstStyle/>
                    <a:p>
                      <a:pPr marL="0" marR="0">
                        <a:spcBef>
                          <a:spcPts val="0"/>
                        </a:spcBef>
                        <a:spcAft>
                          <a:spcPts val="0"/>
                        </a:spcAft>
                      </a:pPr>
                      <a:r>
                        <a:rPr lang="ru-RU" sz="1200" dirty="0">
                          <a:latin typeface="Times New Roman"/>
                          <a:ea typeface="Times New Roman"/>
                          <a:cs typeface="Times New Roman"/>
                        </a:rPr>
                        <a:t>10. Быстрый — медленный</a:t>
                      </a:r>
                      <a:endParaRPr lang="en-US" sz="1200" dirty="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dirty="0">
                          <a:latin typeface="Times New Roman"/>
                          <a:ea typeface="Times New Roman"/>
                          <a:cs typeface="Times New Roman"/>
                        </a:rPr>
                        <a:t>2,4</a:t>
                      </a:r>
                      <a:endParaRPr lang="en-US" sz="1200" dirty="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3,4</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3,5</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3,4</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3,7</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3,5</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3,7</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3,4</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12"/>
                  </a:ext>
                </a:extLst>
              </a:tr>
              <a:tr h="195538">
                <a:tc>
                  <a:txBody>
                    <a:bodyPr/>
                    <a:lstStyle/>
                    <a:p>
                      <a:pPr marL="0" marR="0">
                        <a:spcBef>
                          <a:spcPts val="0"/>
                        </a:spcBef>
                        <a:spcAft>
                          <a:spcPts val="0"/>
                        </a:spcAft>
                      </a:pPr>
                      <a:r>
                        <a:rPr lang="ru-RU" sz="1200" dirty="0">
                          <a:latin typeface="Times New Roman"/>
                          <a:ea typeface="Times New Roman"/>
                          <a:cs typeface="Times New Roman"/>
                        </a:rPr>
                        <a:t>11. Красивый-отталкивающий</a:t>
                      </a:r>
                      <a:endParaRPr lang="en-US" sz="1200" dirty="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2,4</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2,2</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4,1</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3,9</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3,0</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2,0</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3,1</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1,6</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14"/>
                  </a:ext>
                </a:extLst>
              </a:tr>
              <a:tr h="195538">
                <a:tc>
                  <a:txBody>
                    <a:bodyPr/>
                    <a:lstStyle/>
                    <a:p>
                      <a:pPr marL="0" marR="0">
                        <a:spcBef>
                          <a:spcPts val="0"/>
                        </a:spcBef>
                        <a:spcAft>
                          <a:spcPts val="0"/>
                        </a:spcAft>
                      </a:pPr>
                      <a:r>
                        <a:rPr lang="ru-RU" sz="1200" dirty="0">
                          <a:latin typeface="Times New Roman"/>
                          <a:ea typeface="Times New Roman"/>
                          <a:cs typeface="Times New Roman"/>
                        </a:rPr>
                        <a:t>12. Гладкий — шероховатый</a:t>
                      </a:r>
                      <a:endParaRPr lang="en-US" sz="1200" dirty="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3,1</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1,7</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4,2</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4,2</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2,7</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1,6</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3,8</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2,4</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15"/>
                  </a:ext>
                </a:extLst>
              </a:tr>
              <a:tr h="195538">
                <a:tc>
                  <a:txBody>
                    <a:bodyPr/>
                    <a:lstStyle/>
                    <a:p>
                      <a:pPr marL="0" marR="0">
                        <a:spcBef>
                          <a:spcPts val="0"/>
                        </a:spcBef>
                        <a:spcAft>
                          <a:spcPts val="0"/>
                        </a:spcAft>
                      </a:pPr>
                      <a:r>
                        <a:rPr lang="ru-RU" sz="1200" dirty="0">
                          <a:latin typeface="Times New Roman"/>
                          <a:ea typeface="Times New Roman"/>
                          <a:cs typeface="Times New Roman"/>
                        </a:rPr>
                        <a:t>13. Легкий — тяжелый</a:t>
                      </a:r>
                      <a:endParaRPr lang="en-US" sz="1200" dirty="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3,5</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2,5</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3,2</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3,7</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3,5</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2,4</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2,8</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2,3</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16"/>
                  </a:ext>
                </a:extLst>
              </a:tr>
              <a:tr h="195538">
                <a:tc>
                  <a:txBody>
                    <a:bodyPr/>
                    <a:lstStyle/>
                    <a:p>
                      <a:pPr marL="0" marR="0">
                        <a:spcBef>
                          <a:spcPts val="0"/>
                        </a:spcBef>
                        <a:spcAft>
                          <a:spcPts val="0"/>
                        </a:spcAft>
                      </a:pPr>
                      <a:r>
                        <a:rPr lang="ru-RU" sz="1200" dirty="0">
                          <a:latin typeface="Times New Roman"/>
                          <a:ea typeface="Times New Roman"/>
                          <a:cs typeface="Times New Roman"/>
                        </a:rPr>
                        <a:t>14. Веселый — грустный</a:t>
                      </a:r>
                      <a:endParaRPr lang="en-US" sz="1200" dirty="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2,9</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2,7</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3,4</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3,8</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3,6</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2,9</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3,2</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2,5</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17"/>
                  </a:ext>
                </a:extLst>
              </a:tr>
              <a:tr h="195538">
                <a:tc>
                  <a:txBody>
                    <a:bodyPr/>
                    <a:lstStyle/>
                    <a:p>
                      <a:pPr marL="0" marR="0">
                        <a:spcBef>
                          <a:spcPts val="0"/>
                        </a:spcBef>
                        <a:spcAft>
                          <a:spcPts val="0"/>
                        </a:spcAft>
                      </a:pPr>
                      <a:r>
                        <a:rPr lang="ru-RU" sz="1200" dirty="0">
                          <a:latin typeface="Times New Roman"/>
                          <a:ea typeface="Times New Roman"/>
                          <a:cs typeface="Times New Roman"/>
                        </a:rPr>
                        <a:t>15. Безопасный —- страшный</a:t>
                      </a:r>
                      <a:endParaRPr lang="en-US" sz="1200" dirty="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2,6</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2,5</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3,7</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4,3</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2,5</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2,6</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3,0</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2,0</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18"/>
                  </a:ext>
                </a:extLst>
              </a:tr>
              <a:tr h="195538">
                <a:tc>
                  <a:txBody>
                    <a:bodyPr/>
                    <a:lstStyle/>
                    <a:p>
                      <a:pPr marL="0" marR="0">
                        <a:spcBef>
                          <a:spcPts val="0"/>
                        </a:spcBef>
                        <a:spcAft>
                          <a:spcPts val="0"/>
                        </a:spcAft>
                      </a:pPr>
                      <a:r>
                        <a:rPr lang="ru-RU" sz="1200" dirty="0">
                          <a:latin typeface="Times New Roman"/>
                          <a:ea typeface="Times New Roman"/>
                          <a:cs typeface="Times New Roman"/>
                        </a:rPr>
                        <a:t>16. Величественный -низменный</a:t>
                      </a:r>
                      <a:endParaRPr lang="en-US" sz="1200" dirty="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2,4</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2,2</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4,5</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3,4</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3,0</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1,6</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4,3</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2,9</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20"/>
                  </a:ext>
                </a:extLst>
              </a:tr>
              <a:tr h="195538">
                <a:tc>
                  <a:txBody>
                    <a:bodyPr/>
                    <a:lstStyle/>
                    <a:p>
                      <a:pPr marL="0" marR="0">
                        <a:spcBef>
                          <a:spcPts val="0"/>
                        </a:spcBef>
                        <a:spcAft>
                          <a:spcPts val="0"/>
                        </a:spcAft>
                      </a:pPr>
                      <a:r>
                        <a:rPr lang="ru-RU" sz="1200" dirty="0">
                          <a:latin typeface="Times New Roman"/>
                          <a:ea typeface="Times New Roman"/>
                          <a:cs typeface="Times New Roman"/>
                        </a:rPr>
                        <a:t>17. Яркий — тусклый</a:t>
                      </a:r>
                      <a:endParaRPr lang="en-US" sz="1200" dirty="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2,1</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2,0</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4,3</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4,4</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3,5</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1,8</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4,2</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2,4</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21"/>
                  </a:ext>
                </a:extLst>
              </a:tr>
              <a:tr h="195538">
                <a:tc>
                  <a:txBody>
                    <a:bodyPr/>
                    <a:lstStyle/>
                    <a:p>
                      <a:pPr marL="0" marR="0">
                        <a:spcBef>
                          <a:spcPts val="0"/>
                        </a:spcBef>
                        <a:spcAft>
                          <a:spcPts val="0"/>
                        </a:spcAft>
                      </a:pPr>
                      <a:r>
                        <a:rPr lang="ru-RU" sz="1200" dirty="0">
                          <a:latin typeface="Times New Roman"/>
                          <a:ea typeface="Times New Roman"/>
                          <a:cs typeface="Times New Roman"/>
                        </a:rPr>
                        <a:t>18. Округлый — угловатый</a:t>
                      </a:r>
                      <a:endParaRPr lang="en-US" sz="1200" dirty="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3,6</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1,7</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3,2</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3,4</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2,6</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1,3</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3,1</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2,0</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22"/>
                  </a:ext>
                </a:extLst>
              </a:tr>
              <a:tr h="195538">
                <a:tc>
                  <a:txBody>
                    <a:bodyPr/>
                    <a:lstStyle/>
                    <a:p>
                      <a:pPr marL="0" marR="0">
                        <a:spcBef>
                          <a:spcPts val="0"/>
                        </a:spcBef>
                        <a:spcAft>
                          <a:spcPts val="0"/>
                        </a:spcAft>
                      </a:pPr>
                      <a:r>
                        <a:rPr lang="ru-RU" sz="1200" dirty="0">
                          <a:latin typeface="Times New Roman"/>
                          <a:ea typeface="Times New Roman"/>
                          <a:cs typeface="Times New Roman"/>
                        </a:rPr>
                        <a:t>19. Радостный — печальный</a:t>
                      </a:r>
                      <a:endParaRPr lang="en-US" sz="1200" dirty="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2,3</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2,5</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3,6</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3,9</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2,8</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2,6</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3,7</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2,4</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23"/>
                  </a:ext>
                </a:extLst>
              </a:tr>
              <a:tr h="195538">
                <a:tc>
                  <a:txBody>
                    <a:bodyPr/>
                    <a:lstStyle/>
                    <a:p>
                      <a:pPr marL="0" marR="0">
                        <a:spcBef>
                          <a:spcPts val="0"/>
                        </a:spcBef>
                        <a:spcAft>
                          <a:spcPts val="0"/>
                        </a:spcAft>
                      </a:pPr>
                      <a:r>
                        <a:rPr lang="ru-RU" sz="1200" dirty="0">
                          <a:latin typeface="Times New Roman"/>
                          <a:ea typeface="Times New Roman"/>
                          <a:cs typeface="Times New Roman"/>
                        </a:rPr>
                        <a:t>20. Громкий — тихий</a:t>
                      </a:r>
                      <a:endParaRPr lang="en-US" sz="1200" dirty="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2,3</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1,6</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4,7</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4,7</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3,1</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1,4</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4,4</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3,2</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24"/>
                  </a:ext>
                </a:extLst>
              </a:tr>
              <a:tr h="195538">
                <a:tc>
                  <a:txBody>
                    <a:bodyPr/>
                    <a:lstStyle/>
                    <a:p>
                      <a:pPr marL="0" marR="0">
                        <a:spcBef>
                          <a:spcPts val="0"/>
                        </a:spcBef>
                        <a:spcAft>
                          <a:spcPts val="0"/>
                        </a:spcAft>
                      </a:pPr>
                      <a:r>
                        <a:rPr lang="ru-RU" sz="1200" dirty="0">
                          <a:latin typeface="Times New Roman"/>
                          <a:ea typeface="Times New Roman"/>
                          <a:cs typeface="Times New Roman"/>
                        </a:rPr>
                        <a:t>21. Длинный — короткий</a:t>
                      </a:r>
                      <a:endParaRPr lang="en-US" sz="1200" dirty="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3,5</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1,8</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4,0</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3,4</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3,3</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1,7</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3,9</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2,6</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25"/>
                  </a:ext>
                </a:extLst>
              </a:tr>
              <a:tr h="195538">
                <a:tc>
                  <a:txBody>
                    <a:bodyPr/>
                    <a:lstStyle/>
                    <a:p>
                      <a:pPr marL="0" marR="0">
                        <a:spcBef>
                          <a:spcPts val="0"/>
                        </a:spcBef>
                        <a:spcAft>
                          <a:spcPts val="0"/>
                        </a:spcAft>
                      </a:pPr>
                      <a:r>
                        <a:rPr lang="ru-RU" sz="1200" dirty="0">
                          <a:latin typeface="Times New Roman"/>
                          <a:ea typeface="Times New Roman"/>
                          <a:cs typeface="Times New Roman"/>
                        </a:rPr>
                        <a:t>22. Храбрый — трусливый</a:t>
                      </a:r>
                      <a:endParaRPr lang="en-US" sz="1200" dirty="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2,0</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1,8</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4,0</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3,5</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3,3</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1,8</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4,2</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2,8</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26"/>
                  </a:ext>
                </a:extLst>
              </a:tr>
              <a:tr h="195538">
                <a:tc>
                  <a:txBody>
                    <a:bodyPr/>
                    <a:lstStyle/>
                    <a:p>
                      <a:pPr marL="0" marR="0">
                        <a:spcBef>
                          <a:spcPts val="0"/>
                        </a:spcBef>
                        <a:spcAft>
                          <a:spcPts val="0"/>
                        </a:spcAft>
                      </a:pPr>
                      <a:r>
                        <a:rPr lang="ru-RU" sz="1200" dirty="0">
                          <a:latin typeface="Times New Roman"/>
                          <a:ea typeface="Times New Roman"/>
                          <a:cs typeface="Times New Roman"/>
                        </a:rPr>
                        <a:t>23. Добрый — злой</a:t>
                      </a:r>
                      <a:endParaRPr lang="en-US" sz="1200" dirty="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2,6</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2,2</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3,5</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3,8</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2,5</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2,5</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3,2</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2,4</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27"/>
                  </a:ext>
                </a:extLst>
              </a:tr>
              <a:tr h="195538">
                <a:tc>
                  <a:txBody>
                    <a:bodyPr/>
                    <a:lstStyle/>
                    <a:p>
                      <a:pPr marL="0" marR="0">
                        <a:spcBef>
                          <a:spcPts val="0"/>
                        </a:spcBef>
                        <a:spcAft>
                          <a:spcPts val="0"/>
                        </a:spcAft>
                      </a:pPr>
                      <a:r>
                        <a:rPr lang="ru-RU" sz="1200" dirty="0">
                          <a:latin typeface="Times New Roman"/>
                          <a:ea typeface="Times New Roman"/>
                          <a:cs typeface="Times New Roman"/>
                        </a:rPr>
                        <a:t>24. Могучий — хилый</a:t>
                      </a:r>
                      <a:endParaRPr lang="en-US" sz="1200" dirty="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2,2</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1,9</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4,5</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3,6</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2,2</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1,7</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3,9</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3,4</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28"/>
                  </a:ext>
                </a:extLst>
              </a:tr>
              <a:tr h="275405">
                <a:tc>
                  <a:txBody>
                    <a:bodyPr/>
                    <a:lstStyle/>
                    <a:p>
                      <a:pPr marL="0" marR="0">
                        <a:spcBef>
                          <a:spcPts val="0"/>
                        </a:spcBef>
                        <a:spcAft>
                          <a:spcPts val="0"/>
                        </a:spcAft>
                      </a:pPr>
                      <a:r>
                        <a:rPr lang="ru-RU" sz="1200" dirty="0">
                          <a:latin typeface="Times New Roman"/>
                          <a:ea typeface="Times New Roman"/>
                          <a:cs typeface="Times New Roman"/>
                        </a:rPr>
                        <a:t>25. Подвижный-медлительный</a:t>
                      </a:r>
                      <a:endParaRPr lang="en-US" sz="1200" dirty="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ru-RU" sz="1200" dirty="0">
                          <a:latin typeface="Times New Roman"/>
                          <a:ea typeface="Times New Roman"/>
                          <a:cs typeface="Times New Roman"/>
                        </a:rPr>
                        <a:t>2,2</a:t>
                      </a:r>
                      <a:endParaRPr lang="en-US" sz="1200" dirty="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2,9</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3,5</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ru-RU" sz="1200">
                          <a:latin typeface="Times New Roman"/>
                          <a:ea typeface="Times New Roman"/>
                          <a:cs typeface="Times New Roman"/>
                        </a:rPr>
                        <a:t>3,9</a:t>
                      </a:r>
                      <a:endParaRPr lang="en-US" sz="120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ru-RU" sz="1200" dirty="0">
                          <a:latin typeface="Times New Roman"/>
                          <a:ea typeface="Times New Roman"/>
                          <a:cs typeface="Times New Roman"/>
                        </a:rPr>
                        <a:t>3,9</a:t>
                      </a:r>
                      <a:endParaRPr lang="en-US" sz="1200" dirty="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ru-RU" sz="1200" dirty="0">
                          <a:latin typeface="Times New Roman"/>
                          <a:ea typeface="Times New Roman"/>
                          <a:cs typeface="Times New Roman"/>
                        </a:rPr>
                        <a:t>2,7</a:t>
                      </a:r>
                      <a:endParaRPr lang="en-US" sz="1200" dirty="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ru-RU" sz="1200" dirty="0">
                          <a:latin typeface="Times New Roman"/>
                          <a:ea typeface="Times New Roman"/>
                          <a:cs typeface="Times New Roman"/>
                        </a:rPr>
                        <a:t>4,0</a:t>
                      </a:r>
                      <a:endParaRPr lang="en-US" sz="1200" dirty="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ru-RU" sz="1200" dirty="0">
                          <a:latin typeface="Times New Roman"/>
                          <a:ea typeface="Times New Roman"/>
                          <a:cs typeface="Times New Roman"/>
                        </a:rPr>
                        <a:t>2,5</a:t>
                      </a:r>
                      <a:endParaRPr lang="en-US" sz="1200" dirty="0">
                        <a:latin typeface="Times New Roman"/>
                        <a:ea typeface="Times New Roman"/>
                        <a:cs typeface="Times New Roman"/>
                      </a:endParaRPr>
                    </a:p>
                  </a:txBody>
                  <a:tcPr marL="23850" marR="23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30"/>
                  </a:ext>
                </a:extLst>
              </a:tr>
            </a:tbl>
          </a:graphicData>
        </a:graphic>
      </p:graphicFrame>
      <p:sp>
        <p:nvSpPr>
          <p:cNvPr id="20481" name="Rectangle 1"/>
          <p:cNvSpPr>
            <a:spLocks noChangeArrowheads="1"/>
          </p:cNvSpPr>
          <p:nvPr/>
        </p:nvSpPr>
        <p:spPr bwMode="auto">
          <a:xfrm>
            <a:off x="1524001" y="-276999"/>
            <a:ext cx="184731" cy="55399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br>
              <a:rPr lang="ru-RU" sz="1200">
                <a:latin typeface="Arial" pitchFamily="34" charset="0"/>
                <a:ea typeface="Times New Roman" pitchFamily="18" charset="0"/>
                <a:cs typeface="Arial" pitchFamily="34" charset="0"/>
              </a:rPr>
            </a:br>
            <a:endParaRPr lang="ru-RU">
              <a:latin typeface="Arial" pitchFamily="34" charset="0"/>
              <a:cs typeface="Arial" pitchFamily="34" charset="0"/>
            </a:endParaRPr>
          </a:p>
        </p:txBody>
      </p:sp>
    </p:spTree>
    <p:extLst>
      <p:ext uri="{BB962C8B-B14F-4D97-AF65-F5344CB8AC3E}">
        <p14:creationId xmlns:p14="http://schemas.microsoft.com/office/powerpoint/2010/main" val="3293915743"/>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sp>
        <p:nvSpPr>
          <p:cNvPr id="3" name="Содержимое 2"/>
          <p:cNvSpPr>
            <a:spLocks noGrp="1"/>
          </p:cNvSpPr>
          <p:nvPr>
            <p:ph idx="1"/>
          </p:nvPr>
        </p:nvSpPr>
        <p:spPr>
          <a:xfrm>
            <a:off x="1981200" y="381000"/>
            <a:ext cx="8229600" cy="6477000"/>
          </a:xfrm>
        </p:spPr>
        <p:txBody>
          <a:bodyPr>
            <a:normAutofit fontScale="47500" lnSpcReduction="20000"/>
          </a:bodyPr>
          <a:lstStyle/>
          <a:p>
            <a:r>
              <a:rPr lang="ru-RU" sz="3600" b="1" dirty="0"/>
              <a:t>Окрик         </a:t>
            </a:r>
            <a:r>
              <a:rPr lang="ru-RU" sz="3600" dirty="0"/>
              <a:t>— громкий.</a:t>
            </a:r>
            <a:endParaRPr lang="en-US" sz="3600" dirty="0"/>
          </a:p>
          <a:p>
            <a:r>
              <a:rPr lang="ru-RU" sz="3600" b="1" dirty="0"/>
              <a:t>Писк </a:t>
            </a:r>
            <a:r>
              <a:rPr lang="ru-RU" sz="3600" dirty="0"/>
              <a:t>— маленький, слабый, тихий.</a:t>
            </a:r>
            <a:endParaRPr lang="en-US" sz="3600" dirty="0"/>
          </a:p>
          <a:p>
            <a:r>
              <a:rPr lang="ru-RU" sz="3600" b="1" dirty="0"/>
              <a:t>Рев              </a:t>
            </a:r>
            <a:r>
              <a:rPr lang="ru-RU" sz="3600" dirty="0"/>
              <a:t>— громкий.</a:t>
            </a:r>
            <a:endParaRPr lang="en-US" sz="3600" dirty="0"/>
          </a:p>
          <a:p>
            <a:r>
              <a:rPr lang="ru-RU" sz="3600" b="1" dirty="0"/>
              <a:t>Рокот </a:t>
            </a:r>
            <a:r>
              <a:rPr lang="ru-RU" sz="3600" dirty="0"/>
              <a:t>— большой, грубый, активный, сильный, тяжелый, страшный, громкий.</a:t>
            </a:r>
            <a:endParaRPr lang="en-US" sz="3600" dirty="0"/>
          </a:p>
          <a:p>
            <a:r>
              <a:rPr lang="ru-RU" sz="3600" b="1" dirty="0"/>
              <a:t>Рык </a:t>
            </a:r>
            <a:r>
              <a:rPr lang="ru-RU" sz="3600" dirty="0"/>
              <a:t>— грубый, сильный, страшный.</a:t>
            </a:r>
            <a:endParaRPr lang="en-US" sz="3600" dirty="0"/>
          </a:p>
          <a:p>
            <a:r>
              <a:rPr lang="ru-RU" sz="3600" b="1" dirty="0"/>
              <a:t>Свирель      </a:t>
            </a:r>
            <a:r>
              <a:rPr lang="ru-RU" sz="3600" dirty="0"/>
              <a:t>— светлый.</a:t>
            </a:r>
            <a:endParaRPr lang="en-US" sz="3600" dirty="0"/>
          </a:p>
          <a:p>
            <a:r>
              <a:rPr lang="ru-RU" sz="3600" b="1" dirty="0"/>
              <a:t>Скрежет     </a:t>
            </a:r>
            <a:r>
              <a:rPr lang="ru-RU" sz="3600" dirty="0"/>
              <a:t>— шероховатый.</a:t>
            </a:r>
            <a:endParaRPr lang="en-US" sz="3600" dirty="0"/>
          </a:p>
          <a:p>
            <a:r>
              <a:rPr lang="ru-RU" sz="3600" b="1" dirty="0"/>
              <a:t>Тишь           </a:t>
            </a:r>
            <a:r>
              <a:rPr lang="ru-RU" sz="3600" dirty="0"/>
              <a:t>— тихий.</a:t>
            </a:r>
            <a:endParaRPr lang="en-US" sz="3600" dirty="0"/>
          </a:p>
          <a:p>
            <a:r>
              <a:rPr lang="ru-RU" sz="3600" b="1" dirty="0"/>
              <a:t>Трель </a:t>
            </a:r>
            <a:r>
              <a:rPr lang="ru-RU" sz="3600" dirty="0"/>
              <a:t>— хороший, радостный.</a:t>
            </a:r>
            <a:endParaRPr lang="en-US" sz="3600" dirty="0"/>
          </a:p>
          <a:p>
            <a:r>
              <a:rPr lang="ru-RU" sz="3600" b="1" dirty="0"/>
              <a:t>Треск </a:t>
            </a:r>
            <a:r>
              <a:rPr lang="ru-RU" sz="3600" dirty="0"/>
              <a:t>— шероховатый, угловатый.</a:t>
            </a:r>
            <a:endParaRPr lang="en-US" sz="3600" dirty="0"/>
          </a:p>
          <a:p>
            <a:r>
              <a:rPr lang="ru-RU" sz="3600" b="1" dirty="0" err="1"/>
              <a:t>Фырчание</a:t>
            </a:r>
            <a:r>
              <a:rPr lang="ru-RU" sz="3600" b="1" dirty="0"/>
              <a:t> </a:t>
            </a:r>
            <a:r>
              <a:rPr lang="ru-RU" sz="3600" dirty="0"/>
              <a:t>— плохой, шероховатый, устрашающий, злой.</a:t>
            </a:r>
            <a:endParaRPr lang="en-US" sz="3600" dirty="0"/>
          </a:p>
          <a:p>
            <a:r>
              <a:rPr lang="ru-RU" sz="3600" b="1" dirty="0"/>
              <a:t>Храп </a:t>
            </a:r>
            <a:r>
              <a:rPr lang="ru-RU" sz="3600" dirty="0"/>
              <a:t>— плохой, грубый, шероховатый.</a:t>
            </a:r>
            <a:endParaRPr lang="en-US" sz="3600" dirty="0"/>
          </a:p>
          <a:p>
            <a:r>
              <a:rPr lang="ru-RU" sz="3600" b="1" dirty="0"/>
              <a:t>Хрип </a:t>
            </a:r>
            <a:r>
              <a:rPr lang="ru-RU" sz="3600" dirty="0"/>
              <a:t>— плохой, шероховатый, страшный, тихий.</a:t>
            </a:r>
            <a:endParaRPr lang="en-US" sz="3600" dirty="0"/>
          </a:p>
          <a:p>
            <a:r>
              <a:rPr lang="ru-RU" sz="3600" b="1" dirty="0"/>
              <a:t>Шелест </a:t>
            </a:r>
            <a:r>
              <a:rPr lang="ru-RU" sz="3600" dirty="0"/>
              <a:t>— шероховатый, тихий.</a:t>
            </a:r>
            <a:endParaRPr lang="en-US" sz="3600" dirty="0"/>
          </a:p>
          <a:p>
            <a:r>
              <a:rPr lang="ru-RU" sz="3600" b="1" dirty="0"/>
              <a:t>Шепот        </a:t>
            </a:r>
            <a:r>
              <a:rPr lang="ru-RU" sz="3600" dirty="0"/>
              <a:t>—тихий.</a:t>
            </a:r>
            <a:endParaRPr lang="en-US" sz="3600" dirty="0"/>
          </a:p>
          <a:p>
            <a:r>
              <a:rPr lang="ru-RU" sz="3600" b="1" dirty="0"/>
              <a:t>Шептун </a:t>
            </a:r>
            <a:r>
              <a:rPr lang="ru-RU" sz="3600" dirty="0"/>
              <a:t>— плохой, низменный, тихий.</a:t>
            </a:r>
            <a:endParaRPr lang="en-US" sz="3600" dirty="0"/>
          </a:p>
          <a:p>
            <a:r>
              <a:rPr lang="ru-RU" sz="3600" b="1" dirty="0"/>
              <a:t>Шипение </a:t>
            </a:r>
            <a:r>
              <a:rPr lang="ru-RU" sz="3600" dirty="0"/>
              <a:t>— шероховатый, тихий.</a:t>
            </a:r>
            <a:endParaRPr lang="en-US" sz="3600" dirty="0"/>
          </a:p>
          <a:p>
            <a:r>
              <a:rPr lang="ru-RU" sz="3600" b="1" dirty="0"/>
              <a:t>Шорох </a:t>
            </a:r>
            <a:r>
              <a:rPr lang="ru-RU" sz="3600" dirty="0"/>
              <a:t>— шероховатый, тихий.</a:t>
            </a:r>
            <a:endParaRPr lang="en-US" sz="3600" dirty="0"/>
          </a:p>
          <a:p>
            <a:r>
              <a:rPr lang="ru-RU" sz="3600" b="1" dirty="0"/>
              <a:t>Шуршание </a:t>
            </a:r>
            <a:r>
              <a:rPr lang="ru-RU" sz="3600" dirty="0"/>
              <a:t>— шероховатый, тихий.</a:t>
            </a:r>
            <a:endParaRPr lang="en-US" sz="3600" dirty="0"/>
          </a:p>
          <a:p>
            <a:r>
              <a:rPr lang="ru-RU" sz="3600" b="1" dirty="0"/>
              <a:t>Эхо              </a:t>
            </a:r>
            <a:r>
              <a:rPr lang="ru-RU" sz="3600" dirty="0"/>
              <a:t>— громкий.</a:t>
            </a:r>
            <a:endParaRPr lang="en-US" sz="3600" dirty="0"/>
          </a:p>
          <a:p>
            <a:endParaRPr lang="en-US" dirty="0"/>
          </a:p>
        </p:txBody>
      </p:sp>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286001" y="1524000"/>
          <a:ext cx="6858001" cy="4213860"/>
        </p:xfrm>
        <a:graphic>
          <a:graphicData uri="http://schemas.openxmlformats.org/drawingml/2006/table">
            <a:tbl>
              <a:tblPr/>
              <a:tblGrid>
                <a:gridCol w="612699">
                  <a:extLst>
                    <a:ext uri="{9D8B030D-6E8A-4147-A177-3AD203B41FA5}">
                      <a16:colId xmlns:a16="http://schemas.microsoft.com/office/drawing/2014/main" val="20000"/>
                    </a:ext>
                  </a:extLst>
                </a:gridCol>
                <a:gridCol w="612699">
                  <a:extLst>
                    <a:ext uri="{9D8B030D-6E8A-4147-A177-3AD203B41FA5}">
                      <a16:colId xmlns:a16="http://schemas.microsoft.com/office/drawing/2014/main" val="20001"/>
                    </a:ext>
                  </a:extLst>
                </a:gridCol>
                <a:gridCol w="612699">
                  <a:extLst>
                    <a:ext uri="{9D8B030D-6E8A-4147-A177-3AD203B41FA5}">
                      <a16:colId xmlns:a16="http://schemas.microsoft.com/office/drawing/2014/main" val="20002"/>
                    </a:ext>
                  </a:extLst>
                </a:gridCol>
                <a:gridCol w="612699">
                  <a:extLst>
                    <a:ext uri="{9D8B030D-6E8A-4147-A177-3AD203B41FA5}">
                      <a16:colId xmlns:a16="http://schemas.microsoft.com/office/drawing/2014/main" val="20003"/>
                    </a:ext>
                  </a:extLst>
                </a:gridCol>
                <a:gridCol w="612699">
                  <a:extLst>
                    <a:ext uri="{9D8B030D-6E8A-4147-A177-3AD203B41FA5}">
                      <a16:colId xmlns:a16="http://schemas.microsoft.com/office/drawing/2014/main" val="20004"/>
                    </a:ext>
                  </a:extLst>
                </a:gridCol>
                <a:gridCol w="613403">
                  <a:extLst>
                    <a:ext uri="{9D8B030D-6E8A-4147-A177-3AD203B41FA5}">
                      <a16:colId xmlns:a16="http://schemas.microsoft.com/office/drawing/2014/main" val="20005"/>
                    </a:ext>
                  </a:extLst>
                </a:gridCol>
                <a:gridCol w="613403">
                  <a:extLst>
                    <a:ext uri="{9D8B030D-6E8A-4147-A177-3AD203B41FA5}">
                      <a16:colId xmlns:a16="http://schemas.microsoft.com/office/drawing/2014/main" val="20006"/>
                    </a:ext>
                  </a:extLst>
                </a:gridCol>
                <a:gridCol w="613403">
                  <a:extLst>
                    <a:ext uri="{9D8B030D-6E8A-4147-A177-3AD203B41FA5}">
                      <a16:colId xmlns:a16="http://schemas.microsoft.com/office/drawing/2014/main" val="20007"/>
                    </a:ext>
                  </a:extLst>
                </a:gridCol>
                <a:gridCol w="613403">
                  <a:extLst>
                    <a:ext uri="{9D8B030D-6E8A-4147-A177-3AD203B41FA5}">
                      <a16:colId xmlns:a16="http://schemas.microsoft.com/office/drawing/2014/main" val="20008"/>
                    </a:ext>
                  </a:extLst>
                </a:gridCol>
                <a:gridCol w="121693">
                  <a:extLst>
                    <a:ext uri="{9D8B030D-6E8A-4147-A177-3AD203B41FA5}">
                      <a16:colId xmlns:a16="http://schemas.microsoft.com/office/drawing/2014/main" val="20009"/>
                    </a:ext>
                  </a:extLst>
                </a:gridCol>
                <a:gridCol w="491710">
                  <a:extLst>
                    <a:ext uri="{9D8B030D-6E8A-4147-A177-3AD203B41FA5}">
                      <a16:colId xmlns:a16="http://schemas.microsoft.com/office/drawing/2014/main" val="20010"/>
                    </a:ext>
                  </a:extLst>
                </a:gridCol>
                <a:gridCol w="727491">
                  <a:extLst>
                    <a:ext uri="{9D8B030D-6E8A-4147-A177-3AD203B41FA5}">
                      <a16:colId xmlns:a16="http://schemas.microsoft.com/office/drawing/2014/main" val="20011"/>
                    </a:ext>
                  </a:extLst>
                </a:gridCol>
              </a:tblGrid>
              <a:tr h="693420">
                <a:tc>
                  <a:txBody>
                    <a:bodyPr/>
                    <a:lstStyle/>
                    <a:p>
                      <a:pPr marL="0" marR="0" algn="ctr">
                        <a:spcBef>
                          <a:spcPts val="0"/>
                        </a:spcBef>
                        <a:spcAft>
                          <a:spcPts val="0"/>
                        </a:spcAft>
                      </a:pPr>
                      <a:r>
                        <a:rPr lang="ru-RU" sz="3600" dirty="0">
                          <a:highlight>
                            <a:srgbClr val="FF0000"/>
                          </a:highlight>
                          <a:latin typeface="Calibri"/>
                          <a:ea typeface="Calibri"/>
                          <a:cs typeface="Times New Roman"/>
                          <a:sym typeface="SILDoulosIPA"/>
                        </a:rPr>
                        <a:t></a:t>
                      </a:r>
                      <a:r>
                        <a:rPr lang="en-US" sz="3600" dirty="0">
                          <a:highlight>
                            <a:srgbClr val="FF0000"/>
                          </a:highlight>
                          <a:latin typeface="Calibri"/>
                          <a:ea typeface="Calibri"/>
                          <a:cs typeface="Times New Roman"/>
                        </a:rPr>
                        <a:t>:</a:t>
                      </a:r>
                      <a:endParaRPr lang="en-US" sz="3600" dirty="0">
                        <a:latin typeface="Calibri"/>
                        <a:ea typeface="Calibri"/>
                        <a:cs typeface="Times New Roman"/>
                      </a:endParaRPr>
                    </a:p>
                  </a:txBody>
                  <a:tcPr marL="67608" marR="67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spcBef>
                          <a:spcPts val="0"/>
                        </a:spcBef>
                        <a:spcAft>
                          <a:spcPts val="0"/>
                        </a:spcAft>
                      </a:pPr>
                      <a:r>
                        <a:rPr lang="ru-RU" sz="3600" dirty="0">
                          <a:latin typeface="Calibri"/>
                          <a:ea typeface="Calibri"/>
                          <a:cs typeface="Times New Roman"/>
                          <a:sym typeface="SILDoulosIPA"/>
                        </a:rPr>
                        <a:t></a:t>
                      </a:r>
                      <a:endParaRPr lang="en-US" sz="3600" dirty="0">
                        <a:latin typeface="Calibri"/>
                        <a:ea typeface="Calibri"/>
                        <a:cs typeface="Times New Roman"/>
                      </a:endParaRPr>
                    </a:p>
                  </a:txBody>
                  <a:tcPr marL="67608" marR="67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C80"/>
                    </a:solidFill>
                  </a:tcPr>
                </a:tc>
                <a:tc>
                  <a:txBody>
                    <a:bodyPr/>
                    <a:lstStyle/>
                    <a:p>
                      <a:pPr marL="0" marR="0" algn="ctr">
                        <a:spcBef>
                          <a:spcPts val="0"/>
                        </a:spcBef>
                        <a:spcAft>
                          <a:spcPts val="0"/>
                        </a:spcAft>
                      </a:pPr>
                      <a:r>
                        <a:rPr lang="ru-RU" sz="3600" dirty="0">
                          <a:latin typeface="Calibri"/>
                          <a:ea typeface="Calibri"/>
                          <a:cs typeface="Times New Roman"/>
                          <a:sym typeface="SILDoulosIPA"/>
                        </a:rPr>
                        <a:t></a:t>
                      </a:r>
                      <a:endParaRPr lang="en-US" sz="3600" dirty="0">
                        <a:latin typeface="Calibri"/>
                        <a:ea typeface="Calibri"/>
                        <a:cs typeface="Times New Roman"/>
                      </a:endParaRPr>
                    </a:p>
                  </a:txBody>
                  <a:tcPr marL="67608" marR="67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marL="0" marR="0" algn="ctr">
                        <a:spcBef>
                          <a:spcPts val="0"/>
                        </a:spcBef>
                        <a:spcAft>
                          <a:spcPts val="0"/>
                        </a:spcAft>
                      </a:pPr>
                      <a:r>
                        <a:rPr lang="ru-RU" sz="3600" dirty="0">
                          <a:latin typeface="Calibri"/>
                          <a:ea typeface="Calibri"/>
                          <a:cs typeface="Times New Roman"/>
                          <a:sym typeface="SILDoulosIPA"/>
                        </a:rPr>
                        <a:t></a:t>
                      </a:r>
                      <a:endParaRPr lang="en-US" sz="3600" dirty="0">
                        <a:latin typeface="Calibri"/>
                        <a:ea typeface="Calibri"/>
                        <a:cs typeface="Times New Roman"/>
                      </a:endParaRPr>
                    </a:p>
                  </a:txBody>
                  <a:tcPr marL="67608" marR="67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L="0" marR="0" algn="ctr">
                        <a:spcBef>
                          <a:spcPts val="0"/>
                        </a:spcBef>
                        <a:spcAft>
                          <a:spcPts val="0"/>
                        </a:spcAft>
                      </a:pPr>
                      <a:r>
                        <a:rPr lang="ru-RU" sz="3600" dirty="0">
                          <a:latin typeface="Calibri"/>
                          <a:ea typeface="Calibri"/>
                          <a:cs typeface="Times New Roman"/>
                          <a:sym typeface="SILDoulosIPA"/>
                        </a:rPr>
                        <a:t></a:t>
                      </a:r>
                      <a:r>
                        <a:rPr lang="en-US" sz="3600" dirty="0">
                          <a:latin typeface="Calibri"/>
                          <a:ea typeface="Calibri"/>
                          <a:cs typeface="Times New Roman"/>
                        </a:rPr>
                        <a:t>:</a:t>
                      </a:r>
                    </a:p>
                  </a:txBody>
                  <a:tcPr marL="67608" marR="67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ru-RU" sz="3600" dirty="0">
                          <a:latin typeface="Calibri"/>
                          <a:ea typeface="Calibri"/>
                          <a:cs typeface="Times New Roman"/>
                          <a:sym typeface="SILDoulosIPA"/>
                        </a:rPr>
                        <a:t></a:t>
                      </a:r>
                      <a:endParaRPr lang="en-US" sz="3600" dirty="0">
                        <a:latin typeface="Calibri"/>
                        <a:ea typeface="Calibri"/>
                        <a:cs typeface="Times New Roman"/>
                      </a:endParaRPr>
                    </a:p>
                  </a:txBody>
                  <a:tcPr marL="67608" marR="67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ctr">
                        <a:spcBef>
                          <a:spcPts val="0"/>
                        </a:spcBef>
                        <a:spcAft>
                          <a:spcPts val="0"/>
                        </a:spcAft>
                      </a:pPr>
                      <a:r>
                        <a:rPr lang="ru-RU" sz="3600" dirty="0">
                          <a:latin typeface="Calibri"/>
                          <a:ea typeface="Calibri"/>
                          <a:cs typeface="Times New Roman"/>
                          <a:sym typeface="SILDoulosIPA"/>
                        </a:rPr>
                        <a:t></a:t>
                      </a:r>
                      <a:r>
                        <a:rPr lang="en-US" sz="3600" dirty="0">
                          <a:latin typeface="Calibri"/>
                          <a:ea typeface="Calibri"/>
                          <a:cs typeface="Times New Roman"/>
                        </a:rPr>
                        <a:t>:</a:t>
                      </a:r>
                    </a:p>
                  </a:txBody>
                  <a:tcPr marL="67608" marR="67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33"/>
                    </a:solidFill>
                  </a:tcPr>
                </a:tc>
                <a:tc>
                  <a:txBody>
                    <a:bodyPr/>
                    <a:lstStyle/>
                    <a:p>
                      <a:pPr marL="0" marR="0" algn="ctr">
                        <a:spcBef>
                          <a:spcPts val="0"/>
                        </a:spcBef>
                        <a:spcAft>
                          <a:spcPts val="0"/>
                        </a:spcAft>
                      </a:pPr>
                      <a:r>
                        <a:rPr lang="ru-RU" sz="3600" dirty="0">
                          <a:latin typeface="Calibri"/>
                          <a:ea typeface="Calibri"/>
                          <a:cs typeface="Times New Roman"/>
                          <a:sym typeface="SILDoulosIPA"/>
                        </a:rPr>
                        <a:t></a:t>
                      </a:r>
                      <a:endParaRPr lang="en-US" sz="3600" dirty="0">
                        <a:latin typeface="Calibri"/>
                        <a:ea typeface="Calibri"/>
                        <a:cs typeface="Times New Roman"/>
                      </a:endParaRPr>
                    </a:p>
                  </a:txBody>
                  <a:tcPr marL="67608" marR="67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marL="0" marR="0" algn="ctr">
                        <a:spcBef>
                          <a:spcPts val="0"/>
                        </a:spcBef>
                        <a:spcAft>
                          <a:spcPts val="0"/>
                        </a:spcAft>
                      </a:pPr>
                      <a:r>
                        <a:rPr lang="en-US" sz="3600" dirty="0">
                          <a:latin typeface="Calibri"/>
                          <a:ea typeface="Calibri"/>
                          <a:cs typeface="Times New Roman"/>
                          <a:sym typeface="SILDoulosIPA"/>
                        </a:rPr>
                        <a:t></a:t>
                      </a:r>
                      <a:r>
                        <a:rPr lang="en-US" sz="3600" dirty="0">
                          <a:latin typeface="Calibri"/>
                          <a:ea typeface="Calibri"/>
                          <a:cs typeface="Times New Roman"/>
                        </a:rPr>
                        <a:t>:</a:t>
                      </a:r>
                    </a:p>
                  </a:txBody>
                  <a:tcPr marL="67608" marR="67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gridSpan="2">
                  <a:txBody>
                    <a:bodyPr/>
                    <a:lstStyle/>
                    <a:p>
                      <a:pPr marL="0" marR="0" algn="ctr">
                        <a:spcBef>
                          <a:spcPts val="0"/>
                        </a:spcBef>
                        <a:spcAft>
                          <a:spcPts val="0"/>
                        </a:spcAft>
                      </a:pPr>
                      <a:r>
                        <a:rPr lang="ru-RU" sz="3600" dirty="0">
                          <a:latin typeface="Calibri"/>
                          <a:ea typeface="Calibri"/>
                          <a:cs typeface="Times New Roman"/>
                          <a:sym typeface="SILDoulosIPA"/>
                        </a:rPr>
                        <a:t></a:t>
                      </a:r>
                      <a:endParaRPr lang="en-US" sz="3600" dirty="0">
                        <a:latin typeface="Calibri"/>
                        <a:ea typeface="Calibri"/>
                        <a:cs typeface="Times New Roman"/>
                      </a:endParaRPr>
                    </a:p>
                  </a:txBody>
                  <a:tcPr marL="67608" marR="67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hMerge="1">
                  <a:txBody>
                    <a:bodyPr/>
                    <a:lstStyle/>
                    <a:p>
                      <a:endParaRPr lang="en-US"/>
                    </a:p>
                  </a:txBody>
                  <a:tcPr/>
                </a:tc>
                <a:tc>
                  <a:txBody>
                    <a:bodyPr/>
                    <a:lstStyle/>
                    <a:p>
                      <a:pPr marL="0" marR="0" algn="ctr">
                        <a:spcBef>
                          <a:spcPts val="0"/>
                        </a:spcBef>
                        <a:spcAft>
                          <a:spcPts val="0"/>
                        </a:spcAft>
                      </a:pPr>
                      <a:r>
                        <a:rPr lang="ru-RU" sz="3600" dirty="0">
                          <a:latin typeface="Calibri"/>
                          <a:ea typeface="Calibri"/>
                          <a:cs typeface="Times New Roman"/>
                          <a:sym typeface="SILDoulosIPA"/>
                        </a:rPr>
                        <a:t></a:t>
                      </a:r>
                      <a:r>
                        <a:rPr lang="en-US" sz="3600" dirty="0">
                          <a:latin typeface="Calibri"/>
                          <a:ea typeface="Calibri"/>
                          <a:cs typeface="Times New Roman"/>
                        </a:rPr>
                        <a:t>:</a:t>
                      </a:r>
                    </a:p>
                  </a:txBody>
                  <a:tcPr marL="67608" marR="67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6633"/>
                    </a:solidFill>
                  </a:tcPr>
                </a:tc>
                <a:extLst>
                  <a:ext uri="{0D108BD9-81ED-4DB2-BD59-A6C34878D82A}">
                    <a16:rowId xmlns:a16="http://schemas.microsoft.com/office/drawing/2014/main" val="10000"/>
                  </a:ext>
                </a:extLst>
              </a:tr>
              <a:tr h="693420">
                <a:tc gridSpan="12">
                  <a:txBody>
                    <a:bodyPr/>
                    <a:lstStyle/>
                    <a:p>
                      <a:pPr marL="0" marR="0" algn="ctr">
                        <a:spcBef>
                          <a:spcPts val="0"/>
                        </a:spcBef>
                        <a:spcAft>
                          <a:spcPts val="0"/>
                        </a:spcAft>
                      </a:pPr>
                      <a:endParaRPr lang="ru-RU" sz="2000" dirty="0">
                        <a:latin typeface="Calibri"/>
                        <a:ea typeface="Calibri"/>
                        <a:cs typeface="Times New Roman"/>
                      </a:endParaRPr>
                    </a:p>
                    <a:p>
                      <a:pPr marL="0" marR="0" algn="ctr">
                        <a:spcBef>
                          <a:spcPts val="0"/>
                        </a:spcBef>
                        <a:spcAft>
                          <a:spcPts val="0"/>
                        </a:spcAft>
                      </a:pPr>
                      <a:r>
                        <a:rPr lang="ru-RU" sz="2000" dirty="0" err="1">
                          <a:latin typeface="Calibri"/>
                          <a:ea typeface="Calibri"/>
                          <a:cs typeface="Times New Roman"/>
                        </a:rPr>
                        <a:t>Цвето-звуковые</a:t>
                      </a:r>
                      <a:r>
                        <a:rPr lang="ru-RU" sz="2000" dirty="0">
                          <a:latin typeface="Calibri"/>
                          <a:ea typeface="Calibri"/>
                          <a:cs typeface="Times New Roman"/>
                        </a:rPr>
                        <a:t> ассоциации англичан и американцев</a:t>
                      </a:r>
                      <a:endParaRPr lang="en-US" sz="2000" dirty="0">
                        <a:latin typeface="Calibri"/>
                        <a:ea typeface="Calibri"/>
                        <a:cs typeface="Times New Roman"/>
                      </a:endParaRPr>
                    </a:p>
                  </a:txBody>
                  <a:tcPr marL="67608" marR="67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693420">
                <a:tc>
                  <a:txBody>
                    <a:bodyPr/>
                    <a:lstStyle/>
                    <a:p>
                      <a:pPr marL="0" marR="0" algn="ctr">
                        <a:spcBef>
                          <a:spcPts val="0"/>
                        </a:spcBef>
                        <a:spcAft>
                          <a:spcPts val="0"/>
                        </a:spcAft>
                      </a:pPr>
                      <a:r>
                        <a:rPr lang="ru-RU" sz="2800" dirty="0">
                          <a:highlight>
                            <a:srgbClr val="FF0000"/>
                          </a:highlight>
                          <a:latin typeface="Calibri"/>
                          <a:ea typeface="Calibri"/>
                          <a:cs typeface="Times New Roman"/>
                          <a:sym typeface="SILDoulosIPA"/>
                        </a:rPr>
                        <a:t></a:t>
                      </a:r>
                      <a:r>
                        <a:rPr lang="en-US" sz="2800" dirty="0">
                          <a:highlight>
                            <a:srgbClr val="FF0000"/>
                          </a:highlight>
                          <a:latin typeface="Calibri"/>
                          <a:ea typeface="Calibri"/>
                          <a:cs typeface="Times New Roman"/>
                        </a:rPr>
                        <a:t>:</a:t>
                      </a:r>
                      <a:r>
                        <a:rPr lang="ru-RU" sz="2800" dirty="0">
                          <a:highlight>
                            <a:srgbClr val="FF0000"/>
                          </a:highlight>
                          <a:latin typeface="Calibri"/>
                          <a:ea typeface="Calibri"/>
                          <a:cs typeface="Times New Roman"/>
                        </a:rPr>
                        <a:t>, </a:t>
                      </a:r>
                      <a:r>
                        <a:rPr lang="en-US" sz="2800" dirty="0">
                          <a:highlight>
                            <a:srgbClr val="FF0000"/>
                          </a:highlight>
                          <a:latin typeface="Calibri"/>
                          <a:ea typeface="Calibri"/>
                          <a:cs typeface="Times New Roman"/>
                        </a:rPr>
                        <a:t>r</a:t>
                      </a:r>
                      <a:r>
                        <a:rPr lang="ru-RU" sz="2800" dirty="0">
                          <a:highlight>
                            <a:srgbClr val="FF0000"/>
                          </a:highlight>
                          <a:latin typeface="Calibri"/>
                          <a:ea typeface="Calibri"/>
                          <a:cs typeface="Times New Roman"/>
                        </a:rPr>
                        <a:t>,</a:t>
                      </a:r>
                      <a:r>
                        <a:rPr lang="ru-RU" sz="2800" dirty="0">
                          <a:latin typeface="Calibri"/>
                          <a:ea typeface="Calibri"/>
                          <a:cs typeface="Times New Roman"/>
                        </a:rPr>
                        <a:t> </a:t>
                      </a:r>
                      <a:r>
                        <a:rPr lang="ru-RU" sz="2800" dirty="0">
                          <a:latin typeface="Calibri"/>
                          <a:ea typeface="Calibri"/>
                          <a:cs typeface="Times New Roman"/>
                          <a:sym typeface="SILDoulosIPA"/>
                        </a:rPr>
                        <a:t></a:t>
                      </a:r>
                      <a:r>
                        <a:rPr lang="en-US" sz="2800" dirty="0">
                          <a:latin typeface="Calibri"/>
                          <a:ea typeface="Calibri"/>
                          <a:cs typeface="Times New Roman"/>
                        </a:rPr>
                        <a:t>:</a:t>
                      </a:r>
                    </a:p>
                  </a:txBody>
                  <a:tcPr marL="67608" marR="67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spcBef>
                          <a:spcPts val="0"/>
                        </a:spcBef>
                        <a:spcAft>
                          <a:spcPts val="0"/>
                        </a:spcAft>
                      </a:pPr>
                      <a:r>
                        <a:rPr lang="ru-RU" sz="2800" dirty="0">
                          <a:latin typeface="Calibri"/>
                          <a:ea typeface="Calibri"/>
                          <a:cs typeface="Times New Roman"/>
                          <a:sym typeface="SILDoulosIPA"/>
                        </a:rPr>
                        <a:t></a:t>
                      </a:r>
                      <a:endParaRPr lang="en-US" sz="2800" dirty="0">
                        <a:latin typeface="Calibri"/>
                        <a:ea typeface="Calibri"/>
                        <a:cs typeface="Times New Roman"/>
                      </a:endParaRPr>
                    </a:p>
                  </a:txBody>
                  <a:tcPr marL="67608" marR="67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spcBef>
                          <a:spcPts val="0"/>
                        </a:spcBef>
                        <a:spcAft>
                          <a:spcPts val="0"/>
                        </a:spcAft>
                      </a:pPr>
                      <a:r>
                        <a:rPr lang="ru-RU" sz="2800" dirty="0">
                          <a:latin typeface="Calibri"/>
                          <a:ea typeface="Calibri"/>
                          <a:cs typeface="Times New Roman"/>
                          <a:sym typeface="SILDoulosIPA"/>
                        </a:rPr>
                        <a:t></a:t>
                      </a:r>
                      <a:endParaRPr lang="en-US" sz="2800" dirty="0">
                        <a:latin typeface="Calibri"/>
                        <a:ea typeface="Calibri"/>
                        <a:cs typeface="Times New Roman"/>
                      </a:endParaRPr>
                    </a:p>
                  </a:txBody>
                  <a:tcPr marL="67608" marR="67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spcBef>
                          <a:spcPts val="0"/>
                        </a:spcBef>
                        <a:spcAft>
                          <a:spcPts val="0"/>
                        </a:spcAft>
                      </a:pPr>
                      <a:r>
                        <a:rPr lang="ru-RU" sz="2800" dirty="0">
                          <a:latin typeface="Calibri"/>
                          <a:ea typeface="Calibri"/>
                          <a:cs typeface="Times New Roman"/>
                          <a:sym typeface="SILDoulosIPA"/>
                        </a:rPr>
                        <a:t></a:t>
                      </a:r>
                      <a:endParaRPr lang="en-US" sz="2800" dirty="0">
                        <a:latin typeface="Calibri"/>
                        <a:ea typeface="Calibri"/>
                        <a:cs typeface="Times New Roman"/>
                      </a:endParaRPr>
                    </a:p>
                  </a:txBody>
                  <a:tcPr marL="67608" marR="67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ru-RU" sz="2800" dirty="0">
                          <a:latin typeface="Calibri"/>
                          <a:ea typeface="Calibri"/>
                          <a:cs typeface="Times New Roman"/>
                          <a:sym typeface="SILDoulosIPA"/>
                        </a:rPr>
                        <a:t></a:t>
                      </a:r>
                      <a:r>
                        <a:rPr lang="en-US" sz="2800" dirty="0">
                          <a:latin typeface="Calibri"/>
                          <a:ea typeface="Calibri"/>
                          <a:cs typeface="Times New Roman"/>
                        </a:rPr>
                        <a:t>:</a:t>
                      </a:r>
                      <a:r>
                        <a:rPr lang="ru-RU" sz="2800" dirty="0">
                          <a:latin typeface="Calibri"/>
                          <a:ea typeface="Calibri"/>
                          <a:cs typeface="Times New Roman"/>
                        </a:rPr>
                        <a:t>, </a:t>
                      </a:r>
                      <a:r>
                        <a:rPr lang="ru-RU" sz="2800" dirty="0">
                          <a:latin typeface="Calibri"/>
                          <a:ea typeface="Calibri"/>
                          <a:cs typeface="Times New Roman"/>
                          <a:sym typeface="SILDoulosIPA"/>
                        </a:rPr>
                        <a:t></a:t>
                      </a:r>
                      <a:endParaRPr lang="en-US" sz="2800" dirty="0">
                        <a:latin typeface="Calibri"/>
                        <a:ea typeface="Calibri"/>
                        <a:cs typeface="Times New Roman"/>
                      </a:endParaRPr>
                    </a:p>
                  </a:txBody>
                  <a:tcPr marL="67608" marR="67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800" dirty="0">
                          <a:latin typeface="Calibri"/>
                          <a:ea typeface="Calibri"/>
                          <a:cs typeface="Times New Roman"/>
                        </a:rPr>
                        <a:t>j</a:t>
                      </a:r>
                    </a:p>
                  </a:txBody>
                  <a:tcPr marL="67608" marR="67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ctr">
                        <a:spcBef>
                          <a:spcPts val="0"/>
                        </a:spcBef>
                        <a:spcAft>
                          <a:spcPts val="0"/>
                        </a:spcAft>
                      </a:pPr>
                      <a:r>
                        <a:rPr lang="en-US" sz="2800" dirty="0">
                          <a:latin typeface="Calibri"/>
                          <a:ea typeface="Calibri"/>
                          <a:cs typeface="Times New Roman"/>
                        </a:rPr>
                        <a:t>g</a:t>
                      </a:r>
                    </a:p>
                  </a:txBody>
                  <a:tcPr marL="67608" marR="67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33"/>
                    </a:solidFill>
                  </a:tcPr>
                </a:tc>
                <a:tc>
                  <a:txBody>
                    <a:bodyPr/>
                    <a:lstStyle/>
                    <a:p>
                      <a:pPr marL="0" marR="0" algn="ctr">
                        <a:spcBef>
                          <a:spcPts val="0"/>
                        </a:spcBef>
                        <a:spcAft>
                          <a:spcPts val="0"/>
                        </a:spcAft>
                      </a:pPr>
                      <a:r>
                        <a:rPr lang="ru-RU" sz="2800" dirty="0">
                          <a:latin typeface="Calibri"/>
                          <a:ea typeface="Calibri"/>
                          <a:cs typeface="Times New Roman"/>
                          <a:sym typeface="SILDoulosIPA"/>
                        </a:rPr>
                        <a:t></a:t>
                      </a:r>
                      <a:r>
                        <a:rPr lang="ru-RU" sz="2800" dirty="0">
                          <a:latin typeface="Calibri"/>
                          <a:ea typeface="Calibri"/>
                          <a:cs typeface="Times New Roman"/>
                        </a:rPr>
                        <a:t>, </a:t>
                      </a:r>
                      <a:r>
                        <a:rPr lang="ru-RU" sz="2800" dirty="0">
                          <a:latin typeface="Calibri"/>
                          <a:ea typeface="Calibri"/>
                          <a:cs typeface="Times New Roman"/>
                          <a:sym typeface="SILDoulosIPA"/>
                        </a:rPr>
                        <a:t></a:t>
                      </a:r>
                      <a:endParaRPr lang="en-US" sz="2800" dirty="0">
                        <a:latin typeface="Calibri"/>
                        <a:ea typeface="Calibri"/>
                        <a:cs typeface="Times New Roman"/>
                      </a:endParaRPr>
                    </a:p>
                  </a:txBody>
                  <a:tcPr marL="67608" marR="67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c>
                  <a:txBody>
                    <a:bodyPr/>
                    <a:lstStyle/>
                    <a:p>
                      <a:pPr marL="0" marR="0" algn="ctr">
                        <a:spcBef>
                          <a:spcPts val="0"/>
                        </a:spcBef>
                        <a:spcAft>
                          <a:spcPts val="0"/>
                        </a:spcAft>
                      </a:pPr>
                      <a:r>
                        <a:rPr lang="en-US" sz="2800" dirty="0">
                          <a:latin typeface="Calibri"/>
                          <a:ea typeface="Calibri"/>
                          <a:cs typeface="Times New Roman"/>
                        </a:rPr>
                        <a:t>W</a:t>
                      </a:r>
                    </a:p>
                  </a:txBody>
                  <a:tcPr marL="67608" marR="67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gridSpan="2">
                  <a:txBody>
                    <a:bodyPr/>
                    <a:lstStyle/>
                    <a:p>
                      <a:pPr marL="0" marR="0" algn="ctr">
                        <a:spcBef>
                          <a:spcPts val="0"/>
                        </a:spcBef>
                        <a:spcAft>
                          <a:spcPts val="0"/>
                        </a:spcAft>
                      </a:pPr>
                      <a:r>
                        <a:rPr lang="ru-RU" sz="2800" dirty="0">
                          <a:latin typeface="Calibri"/>
                          <a:ea typeface="Calibri"/>
                          <a:cs typeface="Times New Roman"/>
                          <a:sym typeface="SILDoulosIPA"/>
                        </a:rPr>
                        <a:t></a:t>
                      </a:r>
                      <a:endParaRPr lang="en-US" sz="2800" dirty="0">
                        <a:latin typeface="Calibri"/>
                        <a:ea typeface="Calibri"/>
                        <a:cs typeface="Times New Roman"/>
                      </a:endParaRPr>
                    </a:p>
                  </a:txBody>
                  <a:tcPr marL="67608" marR="67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B2B2"/>
                    </a:solidFill>
                  </a:tcPr>
                </a:tc>
                <a:tc hMerge="1">
                  <a:txBody>
                    <a:bodyPr/>
                    <a:lstStyle/>
                    <a:p>
                      <a:endParaRPr lang="en-US"/>
                    </a:p>
                  </a:txBody>
                  <a:tcPr/>
                </a:tc>
                <a:tc>
                  <a:txBody>
                    <a:bodyPr/>
                    <a:lstStyle/>
                    <a:p>
                      <a:pPr marL="0" marR="0" algn="ctr">
                        <a:spcBef>
                          <a:spcPts val="0"/>
                        </a:spcBef>
                        <a:spcAft>
                          <a:spcPts val="0"/>
                        </a:spcAft>
                      </a:pPr>
                      <a:r>
                        <a:rPr lang="en-US" sz="2800" dirty="0">
                          <a:latin typeface="Calibri"/>
                          <a:ea typeface="Calibri"/>
                          <a:cs typeface="Times New Roman"/>
                          <a:sym typeface="SILDoulosIPA"/>
                        </a:rPr>
                        <a:t></a:t>
                      </a:r>
                      <a:r>
                        <a:rPr lang="en-US" sz="2800" dirty="0">
                          <a:latin typeface="Calibri"/>
                          <a:ea typeface="Calibri"/>
                          <a:cs typeface="Times New Roman"/>
                        </a:rPr>
                        <a:t>:</a:t>
                      </a:r>
                      <a:r>
                        <a:rPr lang="ru-RU" sz="2800" dirty="0">
                          <a:latin typeface="Calibri"/>
                          <a:ea typeface="Calibri"/>
                          <a:cs typeface="Times New Roman"/>
                        </a:rPr>
                        <a:t>, </a:t>
                      </a:r>
                      <a:r>
                        <a:rPr lang="ru-RU" sz="2800" dirty="0">
                          <a:latin typeface="Calibri"/>
                          <a:ea typeface="Calibri"/>
                          <a:cs typeface="Times New Roman"/>
                          <a:sym typeface="SILDoulosIPA"/>
                        </a:rPr>
                        <a:t></a:t>
                      </a:r>
                      <a:r>
                        <a:rPr lang="ru-RU" sz="2800" dirty="0">
                          <a:latin typeface="Calibri"/>
                          <a:ea typeface="Calibri"/>
                          <a:cs typeface="Times New Roman"/>
                        </a:rPr>
                        <a:t>,</a:t>
                      </a:r>
                      <a:r>
                        <a:rPr lang="ru-RU" sz="2800" dirty="0">
                          <a:latin typeface="Calibri"/>
                          <a:ea typeface="Calibri"/>
                          <a:cs typeface="Times New Roman"/>
                          <a:sym typeface="SILDoulosIPA"/>
                        </a:rPr>
                        <a:t></a:t>
                      </a:r>
                      <a:r>
                        <a:rPr lang="ru-RU" sz="2800" dirty="0">
                          <a:latin typeface="Calibri"/>
                          <a:ea typeface="Calibri"/>
                          <a:cs typeface="Times New Roman"/>
                        </a:rPr>
                        <a:t>,</a:t>
                      </a:r>
                      <a:r>
                        <a:rPr lang="ru-RU" sz="2800" dirty="0">
                          <a:latin typeface="Calibri"/>
                          <a:ea typeface="Calibri"/>
                          <a:cs typeface="Times New Roman"/>
                          <a:sym typeface="SILDoulosIPA"/>
                        </a:rPr>
                        <a:t></a:t>
                      </a:r>
                      <a:r>
                        <a:rPr lang="en-US" sz="2800" dirty="0">
                          <a:latin typeface="Calibri"/>
                          <a:ea typeface="Calibri"/>
                          <a:cs typeface="Times New Roman"/>
                        </a:rPr>
                        <a:t>:</a:t>
                      </a:r>
                    </a:p>
                  </a:txBody>
                  <a:tcPr marL="67608" marR="67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6633"/>
                    </a:solidFill>
                  </a:tcPr>
                </a:tc>
                <a:extLst>
                  <a:ext uri="{0D108BD9-81ED-4DB2-BD59-A6C34878D82A}">
                    <a16:rowId xmlns:a16="http://schemas.microsoft.com/office/drawing/2014/main" val="10002"/>
                  </a:ext>
                </a:extLst>
              </a:tr>
              <a:tr h="693420">
                <a:tc gridSpan="12">
                  <a:txBody>
                    <a:bodyPr/>
                    <a:lstStyle/>
                    <a:p>
                      <a:pPr marL="0" marR="0" algn="ctr">
                        <a:spcBef>
                          <a:spcPts val="0"/>
                        </a:spcBef>
                        <a:spcAft>
                          <a:spcPts val="0"/>
                        </a:spcAft>
                      </a:pPr>
                      <a:r>
                        <a:rPr lang="ru-RU" sz="2000" dirty="0" err="1">
                          <a:latin typeface="Calibri"/>
                          <a:ea typeface="Calibri"/>
                          <a:cs typeface="Times New Roman"/>
                        </a:rPr>
                        <a:t>Цвето-звуковые</a:t>
                      </a:r>
                      <a:r>
                        <a:rPr lang="ru-RU" sz="2000" dirty="0">
                          <a:latin typeface="Calibri"/>
                          <a:ea typeface="Calibri"/>
                          <a:cs typeface="Times New Roman"/>
                        </a:rPr>
                        <a:t> ассоциации русских</a:t>
                      </a:r>
                      <a:endParaRPr lang="en-US" sz="2000" dirty="0">
                        <a:latin typeface="Calibri"/>
                        <a:ea typeface="Calibri"/>
                        <a:cs typeface="Times New Roman"/>
                      </a:endParaRPr>
                    </a:p>
                  </a:txBody>
                  <a:tcPr marL="67608" marR="67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693420">
                <a:tc>
                  <a:txBody>
                    <a:bodyPr/>
                    <a:lstStyle/>
                    <a:p>
                      <a:pPr marL="0" marR="0" algn="ctr">
                        <a:spcBef>
                          <a:spcPts val="0"/>
                        </a:spcBef>
                        <a:spcAft>
                          <a:spcPts val="0"/>
                        </a:spcAft>
                      </a:pPr>
                      <a:r>
                        <a:rPr lang="ru-RU" sz="2800" dirty="0">
                          <a:highlight>
                            <a:srgbClr val="FF0000"/>
                          </a:highlight>
                          <a:latin typeface="Calibri"/>
                          <a:ea typeface="Calibri"/>
                          <a:cs typeface="Times New Roman"/>
                        </a:rPr>
                        <a:t>А,Р</a:t>
                      </a:r>
                      <a:endParaRPr lang="en-US" sz="2800" dirty="0">
                        <a:latin typeface="Calibri"/>
                        <a:ea typeface="Calibri"/>
                        <a:cs typeface="Times New Roman"/>
                      </a:endParaRPr>
                    </a:p>
                  </a:txBody>
                  <a:tcPr marL="67608" marR="67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spcBef>
                          <a:spcPts val="0"/>
                        </a:spcBef>
                        <a:spcAft>
                          <a:spcPts val="0"/>
                        </a:spcAft>
                      </a:pPr>
                      <a:r>
                        <a:rPr lang="ru-RU" sz="2800" dirty="0">
                          <a:latin typeface="Calibri"/>
                          <a:ea typeface="Calibri"/>
                          <a:cs typeface="Times New Roman"/>
                        </a:rPr>
                        <a:t>Я</a:t>
                      </a:r>
                      <a:endParaRPr lang="en-US" sz="2800" dirty="0">
                        <a:latin typeface="Calibri"/>
                        <a:ea typeface="Calibri"/>
                        <a:cs typeface="Times New Roman"/>
                      </a:endParaRPr>
                    </a:p>
                  </a:txBody>
                  <a:tcPr marL="67608" marR="67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C80"/>
                    </a:solidFill>
                  </a:tcPr>
                </a:tc>
                <a:tc>
                  <a:txBody>
                    <a:bodyPr/>
                    <a:lstStyle/>
                    <a:p>
                      <a:pPr marL="0" marR="0" algn="ctr">
                        <a:spcBef>
                          <a:spcPts val="0"/>
                        </a:spcBef>
                        <a:spcAft>
                          <a:spcPts val="0"/>
                        </a:spcAft>
                      </a:pPr>
                      <a:endParaRPr lang="ru-RU" sz="2800" dirty="0">
                        <a:latin typeface="Calibri"/>
                        <a:ea typeface="Calibri"/>
                        <a:cs typeface="Times New Roman"/>
                      </a:endParaRPr>
                    </a:p>
                  </a:txBody>
                  <a:tcPr marL="67608" marR="67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ru-RU" sz="2800" dirty="0">
                          <a:latin typeface="Calibri"/>
                          <a:ea typeface="Calibri"/>
                          <a:cs typeface="Times New Roman"/>
                        </a:rPr>
                        <a:t>Э</a:t>
                      </a:r>
                      <a:endParaRPr lang="en-US" sz="2800" dirty="0">
                        <a:latin typeface="Calibri"/>
                        <a:ea typeface="Calibri"/>
                        <a:cs typeface="Times New Roman"/>
                      </a:endParaRPr>
                    </a:p>
                  </a:txBody>
                  <a:tcPr marL="67608" marR="67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33"/>
                    </a:solidFill>
                  </a:tcPr>
                </a:tc>
                <a:tc>
                  <a:txBody>
                    <a:bodyPr/>
                    <a:lstStyle/>
                    <a:p>
                      <a:pPr marL="0" marR="0" algn="ctr">
                        <a:spcBef>
                          <a:spcPts val="0"/>
                        </a:spcBef>
                        <a:spcAft>
                          <a:spcPts val="0"/>
                        </a:spcAft>
                      </a:pPr>
                      <a:endParaRPr lang="ru-RU" sz="2800" dirty="0">
                        <a:latin typeface="Calibri"/>
                        <a:ea typeface="Calibri"/>
                        <a:cs typeface="Times New Roman"/>
                      </a:endParaRPr>
                    </a:p>
                  </a:txBody>
                  <a:tcPr marL="67608" marR="67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ru-RU" sz="2800" dirty="0">
                          <a:latin typeface="Calibri"/>
                          <a:ea typeface="Calibri"/>
                          <a:cs typeface="Times New Roman"/>
                        </a:rPr>
                        <a:t>О</a:t>
                      </a:r>
                      <a:endParaRPr lang="en-US" sz="2800" dirty="0">
                        <a:latin typeface="Calibri"/>
                        <a:ea typeface="Calibri"/>
                        <a:cs typeface="Times New Roman"/>
                      </a:endParaRPr>
                    </a:p>
                  </a:txBody>
                  <a:tcPr marL="67608" marR="67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ctr">
                        <a:spcBef>
                          <a:spcPts val="0"/>
                        </a:spcBef>
                        <a:spcAft>
                          <a:spcPts val="0"/>
                        </a:spcAft>
                      </a:pPr>
                      <a:r>
                        <a:rPr lang="ru-RU" sz="2800" dirty="0">
                          <a:latin typeface="Calibri"/>
                          <a:ea typeface="Calibri"/>
                          <a:cs typeface="Times New Roman"/>
                        </a:rPr>
                        <a:t>Е</a:t>
                      </a:r>
                      <a:endParaRPr lang="en-US" sz="2800" dirty="0">
                        <a:latin typeface="Calibri"/>
                        <a:ea typeface="Calibri"/>
                        <a:cs typeface="Times New Roman"/>
                      </a:endParaRPr>
                    </a:p>
                  </a:txBody>
                  <a:tcPr marL="67608" marR="67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33"/>
                    </a:solidFill>
                  </a:tcPr>
                </a:tc>
                <a:tc>
                  <a:txBody>
                    <a:bodyPr/>
                    <a:lstStyle/>
                    <a:p>
                      <a:pPr marL="0" marR="0" algn="ctr">
                        <a:spcBef>
                          <a:spcPts val="0"/>
                        </a:spcBef>
                        <a:spcAft>
                          <a:spcPts val="0"/>
                        </a:spcAft>
                      </a:pPr>
                      <a:r>
                        <a:rPr lang="ru-RU" sz="2800" dirty="0">
                          <a:latin typeface="Calibri"/>
                          <a:ea typeface="Calibri"/>
                          <a:cs typeface="Times New Roman"/>
                        </a:rPr>
                        <a:t>Ё</a:t>
                      </a:r>
                      <a:endParaRPr lang="en-US" sz="2800" dirty="0">
                        <a:latin typeface="Calibri"/>
                        <a:ea typeface="Calibri"/>
                        <a:cs typeface="Times New Roman"/>
                      </a:endParaRPr>
                    </a:p>
                  </a:txBody>
                  <a:tcPr marL="67608" marR="67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c gridSpan="2">
                  <a:txBody>
                    <a:bodyPr/>
                    <a:lstStyle/>
                    <a:p>
                      <a:pPr marL="0" marR="0" algn="ctr">
                        <a:spcBef>
                          <a:spcPts val="0"/>
                        </a:spcBef>
                        <a:spcAft>
                          <a:spcPts val="0"/>
                        </a:spcAft>
                      </a:pPr>
                      <a:r>
                        <a:rPr lang="ru-RU" sz="2800" dirty="0">
                          <a:latin typeface="Calibri"/>
                          <a:ea typeface="Calibri"/>
                          <a:cs typeface="Times New Roman"/>
                        </a:rPr>
                        <a:t>И, У</a:t>
                      </a:r>
                      <a:endParaRPr lang="en-US" sz="2800" dirty="0">
                        <a:latin typeface="Calibri"/>
                        <a:ea typeface="Calibri"/>
                        <a:cs typeface="Times New Roman"/>
                      </a:endParaRPr>
                    </a:p>
                  </a:txBody>
                  <a:tcPr marL="67608" marR="67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CC"/>
                    </a:solidFill>
                  </a:tcPr>
                </a:tc>
                <a:tc hMerge="1">
                  <a:txBody>
                    <a:bodyPr/>
                    <a:lstStyle/>
                    <a:p>
                      <a:pPr marL="0" marR="0" algn="ctr">
                        <a:spcBef>
                          <a:spcPts val="0"/>
                        </a:spcBef>
                        <a:spcAft>
                          <a:spcPts val="0"/>
                        </a:spcAft>
                      </a:pPr>
                      <a:endParaRPr lang="en-US" sz="2800" dirty="0">
                        <a:latin typeface="Calibri"/>
                        <a:ea typeface="Calibri"/>
                        <a:cs typeface="Times New Roman"/>
                      </a:endParaRPr>
                    </a:p>
                  </a:txBody>
                  <a:tcPr marL="67608" marR="67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marL="0" marR="0" algn="ctr">
                        <a:spcBef>
                          <a:spcPts val="0"/>
                        </a:spcBef>
                        <a:spcAft>
                          <a:spcPts val="0"/>
                        </a:spcAft>
                      </a:pPr>
                      <a:r>
                        <a:rPr lang="ru-RU" sz="2800" dirty="0">
                          <a:latin typeface="Calibri"/>
                          <a:ea typeface="Calibri"/>
                          <a:cs typeface="Times New Roman"/>
                        </a:rPr>
                        <a:t>Ю</a:t>
                      </a:r>
                      <a:endParaRPr lang="en-US" sz="2800" dirty="0">
                        <a:latin typeface="Calibri"/>
                        <a:ea typeface="Calibri"/>
                        <a:cs typeface="Times New Roman"/>
                      </a:endParaRPr>
                    </a:p>
                  </a:txBody>
                  <a:tcPr marL="67608" marR="67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marL="0" marR="0" algn="ctr">
                        <a:spcBef>
                          <a:spcPts val="0"/>
                        </a:spcBef>
                        <a:spcAft>
                          <a:spcPts val="0"/>
                        </a:spcAft>
                      </a:pPr>
                      <a:r>
                        <a:rPr lang="ru-RU" sz="2800" dirty="0">
                          <a:latin typeface="Calibri"/>
                          <a:ea typeface="Calibri"/>
                          <a:cs typeface="Times New Roman"/>
                        </a:rPr>
                        <a:t>Ы</a:t>
                      </a:r>
                      <a:endParaRPr lang="en-US" sz="2800" dirty="0">
                        <a:latin typeface="Calibri"/>
                        <a:ea typeface="Calibri"/>
                        <a:cs typeface="Times New Roman"/>
                      </a:endParaRPr>
                    </a:p>
                  </a:txBody>
                  <a:tcPr marL="67608" marR="67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6633"/>
                    </a:solidFill>
                  </a:tcPr>
                </a:tc>
                <a:extLst>
                  <a:ext uri="{0D108BD9-81ED-4DB2-BD59-A6C34878D82A}">
                    <a16:rowId xmlns:a16="http://schemas.microsoft.com/office/drawing/2014/main" val="10004"/>
                  </a:ext>
                </a:extLst>
              </a:tr>
            </a:tbl>
          </a:graphicData>
        </a:graphic>
      </p:graphicFrame>
      <p:sp>
        <p:nvSpPr>
          <p:cNvPr id="43009" name="Rectangle 1"/>
          <p:cNvSpPr>
            <a:spLocks noChangeArrowheads="1"/>
          </p:cNvSpPr>
          <p:nvPr/>
        </p:nvSpPr>
        <p:spPr bwMode="auto">
          <a:xfrm>
            <a:off x="3733801" y="990600"/>
            <a:ext cx="4259243"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pPr>
            <a:r>
              <a:rPr lang="ru-RU" dirty="0" err="1">
                <a:latin typeface="Arial" pitchFamily="34" charset="0"/>
                <a:ea typeface="Times New Roman" pitchFamily="18" charset="0"/>
                <a:cs typeface="Times New Roman" pitchFamily="18" charset="0"/>
              </a:rPr>
              <a:t>Цвето-звуковые</a:t>
            </a:r>
            <a:r>
              <a:rPr lang="ru-RU" dirty="0">
                <a:latin typeface="Arial" pitchFamily="34" charset="0"/>
                <a:ea typeface="Times New Roman" pitchFamily="18" charset="0"/>
                <a:cs typeface="Times New Roman" pitchFamily="18" charset="0"/>
              </a:rPr>
              <a:t> ассоциации китайцев</a:t>
            </a:r>
            <a:endParaRPr lang="ru-RU" dirty="0">
              <a:latin typeface="Arial" pitchFamily="34" charset="0"/>
              <a:cs typeface="Arial" pitchFamily="34" charset="0"/>
            </a:endParaRPr>
          </a:p>
        </p:txBody>
      </p:sp>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524000" y="457200"/>
            <a:ext cx="8229600" cy="4025348"/>
          </a:xfrm>
          <a:prstGeom prst="rect">
            <a:avLst/>
          </a:prstGeom>
        </p:spPr>
      </p:pic>
      <p:pic>
        <p:nvPicPr>
          <p:cNvPr id="3" name="Рисунок 2" descr="00004">
            <a:extLst>
              <a:ext uri="{FF2B5EF4-FFF2-40B4-BE49-F238E27FC236}">
                <a16:creationId xmlns:a16="http://schemas.microsoft.com/office/drawing/2014/main" id="{00AEA673-8EB0-4AD6-B94A-6D9DBA483688}"/>
              </a:ext>
            </a:extLst>
          </p:cNvPr>
          <p:cNvPicPr/>
          <p:nvPr/>
        </p:nvPicPr>
        <p:blipFill>
          <a:blip r:embed="rId3"/>
          <a:srcRect b="38542"/>
          <a:stretch>
            <a:fillRect/>
          </a:stretch>
        </p:blipFill>
        <p:spPr bwMode="auto">
          <a:xfrm>
            <a:off x="1371600" y="4482548"/>
            <a:ext cx="8229600" cy="1282148"/>
          </a:xfrm>
          <a:prstGeom prst="rect">
            <a:avLst/>
          </a:prstGeom>
          <a:noFill/>
          <a:ln w="9525">
            <a:noFill/>
            <a:miter lim="800000"/>
            <a:headEnd/>
            <a:tailEnd/>
          </a:ln>
        </p:spPr>
      </p:pic>
    </p:spTree>
    <p:extLst>
      <p:ext uri="{BB962C8B-B14F-4D97-AF65-F5344CB8AC3E}">
        <p14:creationId xmlns:p14="http://schemas.microsoft.com/office/powerpoint/2010/main" val="2333969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524000" y="152400"/>
            <a:ext cx="876300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ru-RU" sz="2400" dirty="0">
                <a:solidFill>
                  <a:srgbClr val="FF0000"/>
                </a:solidFill>
                <a:latin typeface="Arial" pitchFamily="34" charset="0"/>
                <a:ea typeface="Times New Roman" pitchFamily="18" charset="0"/>
                <a:cs typeface="Arial" pitchFamily="34" charset="0"/>
              </a:rPr>
              <a:t>Техника компьютерной живописи по </a:t>
            </a:r>
            <a:r>
              <a:rPr lang="ru-RU" sz="2400" dirty="0" err="1">
                <a:solidFill>
                  <a:srgbClr val="FF0000"/>
                </a:solidFill>
                <a:latin typeface="Arial" pitchFamily="34" charset="0"/>
                <a:ea typeface="Times New Roman" pitchFamily="18" charset="0"/>
                <a:cs typeface="Arial" pitchFamily="34" charset="0"/>
              </a:rPr>
              <a:t>звуко-цветовым</a:t>
            </a:r>
            <a:r>
              <a:rPr lang="ru-RU" sz="2400" dirty="0">
                <a:solidFill>
                  <a:srgbClr val="FF0000"/>
                </a:solidFill>
                <a:latin typeface="Arial" pitchFamily="34" charset="0"/>
                <a:ea typeface="Times New Roman" pitchFamily="18" charset="0"/>
                <a:cs typeface="Arial" pitchFamily="34" charset="0"/>
              </a:rPr>
              <a:t> ассоциациям в стихотворениях (по А.П. Журавлеву)</a:t>
            </a:r>
          </a:p>
          <a:p>
            <a:pPr fontAlgn="base">
              <a:spcBef>
                <a:spcPct val="0"/>
              </a:spcBef>
              <a:spcAft>
                <a:spcPct val="0"/>
              </a:spcAft>
            </a:pPr>
            <a:endParaRPr lang="ru-RU" dirty="0">
              <a:latin typeface="Arial" pitchFamily="34" charset="0"/>
              <a:ea typeface="Times New Roman" pitchFamily="18" charset="0"/>
              <a:cs typeface="Arial" pitchFamily="34" charset="0"/>
            </a:endParaRPr>
          </a:p>
          <a:p>
            <a:pPr fontAlgn="base">
              <a:spcBef>
                <a:spcPct val="0"/>
              </a:spcBef>
              <a:spcAft>
                <a:spcPct val="0"/>
              </a:spcAft>
            </a:pPr>
            <a:r>
              <a:rPr lang="ru-RU" dirty="0">
                <a:latin typeface="Arial" pitchFamily="34" charset="0"/>
                <a:ea typeface="Times New Roman" pitchFamily="18" charset="0"/>
                <a:cs typeface="Arial" pitchFamily="34" charset="0"/>
              </a:rPr>
              <a:t>      На компьютере «просчитывается» текст стихотворения, и по частотам гласных машина находит доминирующие во всем тексте звуки</a:t>
            </a:r>
            <a:r>
              <a:rPr lang="en-US" dirty="0">
                <a:latin typeface="Arial" pitchFamily="34" charset="0"/>
                <a:ea typeface="Times New Roman" pitchFamily="18" charset="0"/>
                <a:cs typeface="Arial" pitchFamily="34" charset="0"/>
              </a:rPr>
              <a:t>.</a:t>
            </a:r>
            <a:r>
              <a:rPr lang="ru-RU" dirty="0">
                <a:latin typeface="Arial" pitchFamily="34" charset="0"/>
                <a:ea typeface="Times New Roman" pitchFamily="18" charset="0"/>
                <a:cs typeface="Arial" pitchFamily="34" charset="0"/>
              </a:rPr>
              <a:t> </a:t>
            </a:r>
            <a:r>
              <a:rPr lang="ru-RU" dirty="0" err="1">
                <a:latin typeface="Arial" pitchFamily="34" charset="0"/>
                <a:ea typeface="Times New Roman" pitchFamily="18" charset="0"/>
                <a:cs typeface="Arial" pitchFamily="34" charset="0"/>
              </a:rPr>
              <a:t>Характерис</a:t>
            </a:r>
            <a:r>
              <a:rPr lang="ru-RU" dirty="0">
                <a:latin typeface="Arial" pitchFamily="34" charset="0"/>
                <a:ea typeface="Times New Roman" pitchFamily="18" charset="0"/>
                <a:cs typeface="Arial" pitchFamily="34" charset="0"/>
              </a:rPr>
              <a:t>-</a:t>
            </a:r>
          </a:p>
          <a:p>
            <a:pPr fontAlgn="base">
              <a:spcBef>
                <a:spcPct val="0"/>
              </a:spcBef>
              <a:spcAft>
                <a:spcPct val="0"/>
              </a:spcAft>
            </a:pPr>
            <a:r>
              <a:rPr lang="ru-RU" dirty="0">
                <a:latin typeface="Arial" pitchFamily="34" charset="0"/>
                <a:ea typeface="Times New Roman" pitchFamily="18" charset="0"/>
                <a:cs typeface="Arial" pitchFamily="34" charset="0"/>
              </a:rPr>
              <a:t>тики доминирующих гласных определяют основную гамму и </a:t>
            </a:r>
            <a:r>
              <a:rPr lang="ru-RU" dirty="0" err="1">
                <a:latin typeface="Arial" pitchFamily="34" charset="0"/>
                <a:ea typeface="Times New Roman" pitchFamily="18" charset="0"/>
                <a:cs typeface="Arial" pitchFamily="34" charset="0"/>
              </a:rPr>
              <a:t>эмоциональ</a:t>
            </a:r>
            <a:r>
              <a:rPr lang="ru-RU" dirty="0">
                <a:latin typeface="Arial" pitchFamily="34" charset="0"/>
                <a:ea typeface="Times New Roman" pitchFamily="18" charset="0"/>
                <a:cs typeface="Arial" pitchFamily="34" charset="0"/>
              </a:rPr>
              <a:t>-</a:t>
            </a:r>
          </a:p>
          <a:p>
            <a:pPr fontAlgn="base">
              <a:spcBef>
                <a:spcPct val="0"/>
              </a:spcBef>
              <a:spcAft>
                <a:spcPct val="0"/>
              </a:spcAft>
            </a:pPr>
            <a:r>
              <a:rPr lang="ru-RU" dirty="0" err="1">
                <a:latin typeface="Arial" pitchFamily="34" charset="0"/>
                <a:ea typeface="Times New Roman" pitchFamily="18" charset="0"/>
                <a:cs typeface="Arial" pitchFamily="34" charset="0"/>
              </a:rPr>
              <a:t>ный</a:t>
            </a:r>
            <a:r>
              <a:rPr lang="ru-RU" dirty="0">
                <a:latin typeface="Arial" pitchFamily="34" charset="0"/>
                <a:ea typeface="Times New Roman" pitchFamily="18" charset="0"/>
                <a:cs typeface="Arial" pitchFamily="34" charset="0"/>
              </a:rPr>
              <a:t> тон всего стихотворения. </a:t>
            </a:r>
          </a:p>
          <a:p>
            <a:pPr lvl="1" fontAlgn="base">
              <a:spcBef>
                <a:spcPct val="0"/>
              </a:spcBef>
              <a:spcAft>
                <a:spcPct val="0"/>
              </a:spcAft>
              <a:buFont typeface="Wingdings" pitchFamily="2" charset="2"/>
              <a:buChar char="Ø"/>
            </a:pPr>
            <a:r>
              <a:rPr lang="ru-RU" dirty="0">
                <a:latin typeface="Arial" pitchFamily="34" charset="0"/>
                <a:ea typeface="Times New Roman" pitchFamily="18" charset="0"/>
                <a:cs typeface="Arial" pitchFamily="34" charset="0"/>
              </a:rPr>
              <a:t>Характеристики «громкий — тихий» и «яркий — тусклый» определяют интенсивность цвета.</a:t>
            </a:r>
            <a:endParaRPr lang="en-US" dirty="0">
              <a:latin typeface="Arial" pitchFamily="34" charset="0"/>
              <a:cs typeface="Arial" pitchFamily="34" charset="0"/>
            </a:endParaRPr>
          </a:p>
          <a:p>
            <a:pPr eaLnBrk="0" fontAlgn="base" hangingPunct="0">
              <a:spcBef>
                <a:spcPct val="0"/>
              </a:spcBef>
              <a:spcAft>
                <a:spcPct val="0"/>
              </a:spcAft>
            </a:pPr>
            <a:r>
              <a:rPr lang="ru-RU" dirty="0">
                <a:latin typeface="Arial" pitchFamily="34" charset="0"/>
                <a:ea typeface="Times New Roman" pitchFamily="18" charset="0"/>
                <a:cs typeface="Arial" pitchFamily="34" charset="0"/>
              </a:rPr>
              <a:t>     Если доминирует не один, а несколько гласных, то первый (с частотно-</a:t>
            </a:r>
          </a:p>
          <a:p>
            <a:pPr eaLnBrk="0" fontAlgn="base" hangingPunct="0">
              <a:spcBef>
                <a:spcPct val="0"/>
              </a:spcBef>
              <a:spcAft>
                <a:spcPct val="0"/>
              </a:spcAft>
            </a:pPr>
            <a:r>
              <a:rPr lang="ru-RU" dirty="0" err="1">
                <a:latin typeface="Arial" pitchFamily="34" charset="0"/>
                <a:ea typeface="Times New Roman" pitchFamily="18" charset="0"/>
                <a:cs typeface="Arial" pitchFamily="34" charset="0"/>
              </a:rPr>
              <a:t>стью</a:t>
            </a:r>
            <a:r>
              <a:rPr lang="ru-RU" dirty="0">
                <a:latin typeface="Arial" pitchFamily="34" charset="0"/>
                <a:ea typeface="Times New Roman" pitchFamily="18" charset="0"/>
                <a:cs typeface="Arial" pitchFamily="34" charset="0"/>
              </a:rPr>
              <a:t>, превышающей норму в наибольшей степени) задает цветовой тон верхней части экрана, второй — нижней. Интенсивность цвета каждого из </a:t>
            </a:r>
          </a:p>
          <a:p>
            <a:pPr eaLnBrk="0" fontAlgn="base" hangingPunct="0">
              <a:spcBef>
                <a:spcPct val="0"/>
              </a:spcBef>
              <a:spcAft>
                <a:spcPct val="0"/>
              </a:spcAft>
            </a:pPr>
            <a:r>
              <a:rPr lang="ru-RU" dirty="0">
                <a:latin typeface="Arial" pitchFamily="34" charset="0"/>
                <a:ea typeface="Times New Roman" pitchFamily="18" charset="0"/>
                <a:cs typeface="Arial" pitchFamily="34" charset="0"/>
              </a:rPr>
              <a:t>этих гласных пропорциональна величине отклонения его частотности от </a:t>
            </a:r>
          </a:p>
          <a:p>
            <a:pPr eaLnBrk="0" fontAlgn="base" hangingPunct="0">
              <a:spcBef>
                <a:spcPct val="0"/>
              </a:spcBef>
              <a:spcAft>
                <a:spcPct val="0"/>
              </a:spcAft>
            </a:pPr>
            <a:r>
              <a:rPr lang="ru-RU" dirty="0">
                <a:latin typeface="Arial" pitchFamily="34" charset="0"/>
                <a:ea typeface="Times New Roman" pitchFamily="18" charset="0"/>
                <a:cs typeface="Arial" pitchFamily="34" charset="0"/>
              </a:rPr>
              <a:t>нормы.</a:t>
            </a:r>
            <a:endParaRPr lang="ru-RU" dirty="0">
              <a:latin typeface="Arial" pitchFamily="34" charset="0"/>
              <a:cs typeface="Arial" pitchFamily="34" charset="0"/>
            </a:endParaRPr>
          </a:p>
        </p:txBody>
      </p:sp>
    </p:spTree>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азвание 3"/>
          <p:cNvSpPr>
            <a:spLocks noGrp="1"/>
          </p:cNvSpPr>
          <p:nvPr>
            <p:ph type="title"/>
          </p:nvPr>
        </p:nvSpPr>
        <p:spPr>
          <a:xfrm>
            <a:off x="1981200" y="-304800"/>
            <a:ext cx="8229600" cy="1143000"/>
          </a:xfrm>
        </p:spPr>
        <p:txBody>
          <a:bodyPr>
            <a:normAutofit/>
          </a:bodyPr>
          <a:lstStyle/>
          <a:p>
            <a:r>
              <a:rPr lang="ru-RU" dirty="0"/>
              <a:t> </a:t>
            </a:r>
            <a:r>
              <a:rPr lang="ru-RU" sz="2700" dirty="0">
                <a:solidFill>
                  <a:schemeClr val="bg2">
                    <a:lumMod val="10000"/>
                  </a:schemeClr>
                </a:solidFill>
              </a:rPr>
              <a:t>А. Тарковский. «Перед листопадом» </a:t>
            </a:r>
          </a:p>
        </p:txBody>
      </p:sp>
      <p:pic>
        <p:nvPicPr>
          <p:cNvPr id="6" name="Рисунок 3"/>
          <p:cNvPicPr>
            <a:picLocks noGrp="1"/>
          </p:cNvPicPr>
          <p:nvPr>
            <p:ph idx="1"/>
          </p:nvPr>
        </p:nvPicPr>
        <p:blipFill>
          <a:blip r:embed="rId2">
            <a:extLst>
              <a:ext uri="{28A0092B-C50C-407E-A947-70E740481C1C}">
                <a14:useLocalDpi xmlns:a14="http://schemas.microsoft.com/office/drawing/2010/main" val="0"/>
              </a:ext>
            </a:extLst>
          </a:blip>
          <a:srcRect t="31223" b="31223"/>
          <a:stretch>
            <a:fillRect/>
          </a:stretch>
        </p:blipFill>
        <p:spPr>
          <a:xfrm>
            <a:off x="1752600" y="3429000"/>
            <a:ext cx="4230624" cy="2332788"/>
          </a:xfrm>
        </p:spPr>
      </p:pic>
      <p:sp>
        <p:nvSpPr>
          <p:cNvPr id="7" name="TextBox 6"/>
          <p:cNvSpPr txBox="1"/>
          <p:nvPr/>
        </p:nvSpPr>
        <p:spPr>
          <a:xfrm>
            <a:off x="2286000" y="1143001"/>
            <a:ext cx="6934200" cy="2246769"/>
          </a:xfrm>
          <a:prstGeom prst="rect">
            <a:avLst/>
          </a:prstGeom>
          <a:noFill/>
        </p:spPr>
        <p:txBody>
          <a:bodyPr wrap="square" rtlCol="0">
            <a:spAutoFit/>
          </a:bodyPr>
          <a:lstStyle/>
          <a:p>
            <a:pPr algn="ctr">
              <a:lnSpc>
                <a:spcPts val="2400"/>
              </a:lnSpc>
            </a:pPr>
            <a:r>
              <a:rPr lang="ru-RU" sz="2000" dirty="0"/>
              <a:t>Все </a:t>
            </a:r>
            <a:r>
              <a:rPr lang="ru-RU" sz="2000" b="1" dirty="0">
                <a:solidFill>
                  <a:schemeClr val="accent6">
                    <a:lumMod val="50000"/>
                  </a:schemeClr>
                </a:solidFill>
              </a:rPr>
              <a:t>р</a:t>
            </a:r>
            <a:r>
              <a:rPr lang="ru-RU" sz="2000" dirty="0">
                <a:solidFill>
                  <a:srgbClr val="FF0000"/>
                </a:solidFill>
              </a:rPr>
              <a:t>а</a:t>
            </a:r>
            <a:r>
              <a:rPr lang="ru-RU" sz="2000" dirty="0"/>
              <a:t>з</a:t>
            </a:r>
            <a:r>
              <a:rPr lang="ru-RU" sz="2000" dirty="0">
                <a:solidFill>
                  <a:srgbClr val="FFC000"/>
                </a:solidFill>
              </a:rPr>
              <a:t>о</a:t>
            </a:r>
            <a:r>
              <a:rPr lang="ru-RU" sz="2000" dirty="0"/>
              <a:t>шлись. Н</a:t>
            </a:r>
            <a:r>
              <a:rPr lang="ru-RU" sz="2000" dirty="0">
                <a:solidFill>
                  <a:srgbClr val="FF0000"/>
                </a:solidFill>
              </a:rPr>
              <a:t>а</a:t>
            </a:r>
            <a:r>
              <a:rPr lang="ru-RU" sz="2000" dirty="0"/>
              <a:t> п</a:t>
            </a:r>
            <a:r>
              <a:rPr lang="ru-RU" sz="2000" b="1" dirty="0">
                <a:solidFill>
                  <a:schemeClr val="accent6">
                    <a:lumMod val="50000"/>
                  </a:schemeClr>
                </a:solidFill>
              </a:rPr>
              <a:t>р</a:t>
            </a:r>
            <a:r>
              <a:rPr lang="ru-RU" sz="2000" dirty="0">
                <a:solidFill>
                  <a:srgbClr val="FFC000"/>
                </a:solidFill>
              </a:rPr>
              <a:t>о</a:t>
            </a:r>
            <a:r>
              <a:rPr lang="ru-RU" sz="2000" dirty="0"/>
              <a:t>щ</a:t>
            </a:r>
            <a:r>
              <a:rPr lang="ru-RU" sz="2000" dirty="0">
                <a:solidFill>
                  <a:srgbClr val="FF0000"/>
                </a:solidFill>
              </a:rPr>
              <a:t>а</a:t>
            </a:r>
            <a:r>
              <a:rPr lang="ru-RU" sz="2000" dirty="0"/>
              <a:t>нье </a:t>
            </a:r>
            <a:r>
              <a:rPr lang="ru-RU" sz="2000" dirty="0">
                <a:solidFill>
                  <a:srgbClr val="FFC000"/>
                </a:solidFill>
              </a:rPr>
              <a:t>о</a:t>
            </a:r>
            <a:r>
              <a:rPr lang="ru-RU" sz="2000" dirty="0"/>
              <a:t>ст</a:t>
            </a:r>
            <a:r>
              <a:rPr lang="ru-RU" sz="2000" dirty="0">
                <a:solidFill>
                  <a:srgbClr val="FF0000"/>
                </a:solidFill>
              </a:rPr>
              <a:t>а</a:t>
            </a:r>
            <a:r>
              <a:rPr lang="ru-RU" sz="2000" dirty="0"/>
              <a:t>л</a:t>
            </a:r>
            <a:r>
              <a:rPr lang="ru-RU" sz="2000" dirty="0">
                <a:solidFill>
                  <a:srgbClr val="FF0000"/>
                </a:solidFill>
              </a:rPr>
              <a:t>а</a:t>
            </a:r>
            <a:r>
              <a:rPr lang="ru-RU" sz="2000" dirty="0"/>
              <a:t>сь </a:t>
            </a:r>
          </a:p>
          <a:p>
            <a:pPr algn="ctr">
              <a:lnSpc>
                <a:spcPts val="2400"/>
              </a:lnSpc>
            </a:pPr>
            <a:r>
              <a:rPr lang="ru-RU" sz="2000" dirty="0"/>
              <a:t> </a:t>
            </a:r>
          </a:p>
          <a:p>
            <a:pPr algn="ctr">
              <a:lnSpc>
                <a:spcPts val="2400"/>
              </a:lnSpc>
            </a:pPr>
            <a:r>
              <a:rPr lang="ru-RU" sz="2000" dirty="0">
                <a:solidFill>
                  <a:srgbClr val="FFC000"/>
                </a:solidFill>
              </a:rPr>
              <a:t>О</a:t>
            </a:r>
            <a:r>
              <a:rPr lang="ru-RU" sz="2000" dirty="0"/>
              <a:t>т</a:t>
            </a:r>
            <a:r>
              <a:rPr lang="ru-RU" sz="2000" dirty="0">
                <a:solidFill>
                  <a:srgbClr val="FFC000"/>
                </a:solidFill>
              </a:rPr>
              <a:t>о</a:t>
            </a:r>
            <a:r>
              <a:rPr lang="ru-RU" sz="2000" b="1" dirty="0">
                <a:solidFill>
                  <a:schemeClr val="accent6">
                    <a:lumMod val="50000"/>
                  </a:schemeClr>
                </a:solidFill>
              </a:rPr>
              <a:t>р</a:t>
            </a:r>
            <a:r>
              <a:rPr lang="ru-RU" sz="2000" dirty="0">
                <a:solidFill>
                  <a:srgbClr val="FFC000"/>
                </a:solidFill>
              </a:rPr>
              <a:t>о</a:t>
            </a:r>
            <a:r>
              <a:rPr lang="ru-RU" sz="2000" dirty="0"/>
              <a:t>пь ж</a:t>
            </a:r>
            <a:r>
              <a:rPr lang="ru-RU" sz="2000" dirty="0">
                <a:solidFill>
                  <a:srgbClr val="FFC000"/>
                </a:solidFill>
              </a:rPr>
              <a:t>ё</a:t>
            </a:r>
            <a:r>
              <a:rPr lang="ru-RU" sz="2000" dirty="0"/>
              <a:t>лт</a:t>
            </a:r>
            <a:r>
              <a:rPr lang="ru-RU" sz="2000" dirty="0">
                <a:solidFill>
                  <a:srgbClr val="FFC000"/>
                </a:solidFill>
              </a:rPr>
              <a:t>о</a:t>
            </a:r>
            <a:r>
              <a:rPr lang="ru-RU" sz="2000" dirty="0"/>
              <a:t>й листв</a:t>
            </a:r>
            <a:r>
              <a:rPr lang="ru-RU" sz="2000" dirty="0">
                <a:solidFill>
                  <a:schemeClr val="accent6">
                    <a:lumMod val="50000"/>
                  </a:schemeClr>
                </a:solidFill>
              </a:rPr>
              <a:t>ы</a:t>
            </a:r>
            <a:r>
              <a:rPr lang="ru-RU" sz="2000" dirty="0"/>
              <a:t> з</a:t>
            </a:r>
            <a:r>
              <a:rPr lang="ru-RU" sz="2000" dirty="0">
                <a:solidFill>
                  <a:srgbClr val="FF0000"/>
                </a:solidFill>
              </a:rPr>
              <a:t>а</a:t>
            </a:r>
            <a:r>
              <a:rPr lang="ru-RU" sz="2000" dirty="0"/>
              <a:t> окн</a:t>
            </a:r>
            <a:r>
              <a:rPr lang="ru-RU" sz="2000" dirty="0">
                <a:solidFill>
                  <a:srgbClr val="FFC000"/>
                </a:solidFill>
              </a:rPr>
              <a:t>о</a:t>
            </a:r>
            <a:r>
              <a:rPr lang="ru-RU" sz="2000" dirty="0"/>
              <a:t>м, </a:t>
            </a:r>
          </a:p>
          <a:p>
            <a:pPr algn="ctr">
              <a:lnSpc>
                <a:spcPts val="2400"/>
              </a:lnSpc>
            </a:pPr>
            <a:r>
              <a:rPr lang="ru-RU" sz="2000" dirty="0"/>
              <a:t> </a:t>
            </a:r>
          </a:p>
          <a:p>
            <a:pPr algn="ctr">
              <a:lnSpc>
                <a:spcPts val="2400"/>
              </a:lnSpc>
            </a:pPr>
            <a:r>
              <a:rPr lang="ru-RU" sz="2000" dirty="0"/>
              <a:t>В</a:t>
            </a:r>
            <a:r>
              <a:rPr lang="ru-RU" sz="2000" dirty="0">
                <a:solidFill>
                  <a:srgbClr val="FFC000"/>
                </a:solidFill>
              </a:rPr>
              <a:t>о</a:t>
            </a:r>
            <a:r>
              <a:rPr lang="ru-RU" sz="2000" dirty="0"/>
              <a:t>т и </a:t>
            </a:r>
            <a:r>
              <a:rPr lang="ru-RU" sz="2000" dirty="0">
                <a:solidFill>
                  <a:srgbClr val="FFC000"/>
                </a:solidFill>
              </a:rPr>
              <a:t>о</a:t>
            </a:r>
            <a:r>
              <a:rPr lang="ru-RU" sz="2000" dirty="0"/>
              <a:t>ст</a:t>
            </a:r>
            <a:r>
              <a:rPr lang="ru-RU" sz="2000" dirty="0">
                <a:solidFill>
                  <a:srgbClr val="FF0000"/>
                </a:solidFill>
              </a:rPr>
              <a:t>а</a:t>
            </a:r>
            <a:r>
              <a:rPr lang="ru-RU" sz="2000" dirty="0"/>
              <a:t>л</a:t>
            </a:r>
            <a:r>
              <a:rPr lang="ru-RU" sz="2000" dirty="0">
                <a:solidFill>
                  <a:srgbClr val="FF0000"/>
                </a:solidFill>
              </a:rPr>
              <a:t>а</a:t>
            </a:r>
            <a:r>
              <a:rPr lang="ru-RU" sz="2000" dirty="0"/>
              <a:t>сь мне с</a:t>
            </a:r>
            <a:r>
              <a:rPr lang="ru-RU" sz="2000" dirty="0">
                <a:solidFill>
                  <a:srgbClr val="FF0000"/>
                </a:solidFill>
              </a:rPr>
              <a:t>а</a:t>
            </a:r>
            <a:r>
              <a:rPr lang="ru-RU" sz="2000" dirty="0"/>
              <a:t>м</a:t>
            </a:r>
            <a:r>
              <a:rPr lang="ru-RU" sz="2000" dirty="0">
                <a:solidFill>
                  <a:srgbClr val="FF0000"/>
                </a:solidFill>
              </a:rPr>
              <a:t>ая</a:t>
            </a:r>
            <a:r>
              <a:rPr lang="ru-RU" sz="2000" dirty="0"/>
              <a:t> м</a:t>
            </a:r>
            <a:r>
              <a:rPr lang="ru-RU" sz="2000" dirty="0">
                <a:solidFill>
                  <a:srgbClr val="FF0000"/>
                </a:solidFill>
              </a:rPr>
              <a:t>а</a:t>
            </a:r>
            <a:r>
              <a:rPr lang="ru-RU" sz="2000" dirty="0"/>
              <a:t>л</a:t>
            </a:r>
            <a:r>
              <a:rPr lang="ru-RU" sz="2000" dirty="0">
                <a:solidFill>
                  <a:srgbClr val="FFC000"/>
                </a:solidFill>
              </a:rPr>
              <a:t>о</a:t>
            </a:r>
            <a:r>
              <a:rPr lang="ru-RU" sz="2000" dirty="0"/>
              <a:t>сть </a:t>
            </a:r>
          </a:p>
          <a:p>
            <a:pPr algn="ctr">
              <a:lnSpc>
                <a:spcPts val="2400"/>
              </a:lnSpc>
            </a:pPr>
            <a:r>
              <a:rPr lang="ru-RU" sz="2000" dirty="0"/>
              <a:t> </a:t>
            </a:r>
          </a:p>
          <a:p>
            <a:pPr algn="ctr">
              <a:lnSpc>
                <a:spcPts val="2400"/>
              </a:lnSpc>
            </a:pPr>
            <a:r>
              <a:rPr lang="ru-RU" sz="2000" dirty="0"/>
              <a:t>Шо</a:t>
            </a:r>
            <a:r>
              <a:rPr lang="ru-RU" sz="2000" dirty="0">
                <a:solidFill>
                  <a:schemeClr val="accent6">
                    <a:lumMod val="50000"/>
                  </a:schemeClr>
                </a:solidFill>
              </a:rPr>
              <a:t>р</a:t>
            </a:r>
            <a:r>
              <a:rPr lang="ru-RU" sz="2000" dirty="0">
                <a:solidFill>
                  <a:srgbClr val="FFC000"/>
                </a:solidFill>
              </a:rPr>
              <a:t>о</a:t>
            </a:r>
            <a:r>
              <a:rPr lang="ru-RU" sz="2000" dirty="0"/>
              <a:t>ха </a:t>
            </a:r>
            <a:r>
              <a:rPr lang="ru-RU" sz="2000" dirty="0">
                <a:solidFill>
                  <a:srgbClr val="FFC000"/>
                </a:solidFill>
              </a:rPr>
              <a:t>о</a:t>
            </a:r>
            <a:r>
              <a:rPr lang="ru-RU" sz="2000" dirty="0"/>
              <a:t>сени в д</a:t>
            </a:r>
            <a:r>
              <a:rPr lang="ru-RU" sz="2000" dirty="0">
                <a:solidFill>
                  <a:srgbClr val="FFC000"/>
                </a:solidFill>
              </a:rPr>
              <a:t>о</a:t>
            </a:r>
            <a:r>
              <a:rPr lang="ru-RU" sz="2000" dirty="0"/>
              <a:t>ме м</a:t>
            </a:r>
            <a:r>
              <a:rPr lang="ru-RU" sz="2000" dirty="0">
                <a:solidFill>
                  <a:srgbClr val="FFC000"/>
                </a:solidFill>
              </a:rPr>
              <a:t>оё</a:t>
            </a:r>
            <a:r>
              <a:rPr lang="ru-RU" sz="2000" dirty="0"/>
              <a:t>м</a:t>
            </a:r>
          </a:p>
        </p:txBody>
      </p:sp>
      <p:sp>
        <p:nvSpPr>
          <p:cNvPr id="5" name="Прямоугольник 4"/>
          <p:cNvSpPr/>
          <p:nvPr/>
        </p:nvSpPr>
        <p:spPr>
          <a:xfrm>
            <a:off x="6019800" y="3581400"/>
            <a:ext cx="3505200" cy="1754326"/>
          </a:xfrm>
          <a:prstGeom prst="rect">
            <a:avLst/>
          </a:prstGeom>
        </p:spPr>
        <p:txBody>
          <a:bodyPr wrap="square">
            <a:spAutoFit/>
          </a:bodyPr>
          <a:lstStyle/>
          <a:p>
            <a:r>
              <a:rPr lang="ru-RU" dirty="0"/>
              <a:t>В звуковой ткани стихотворения доминирует прежде всего О, затем Ы и дальше А - желто-коричнево-красная осенняя гамма цветов.</a:t>
            </a:r>
            <a:endParaRPr lang="en-US" dirty="0"/>
          </a:p>
        </p:txBody>
      </p:sp>
    </p:spTree>
    <p:extLst>
      <p:ext uri="{BB962C8B-B14F-4D97-AF65-F5344CB8AC3E}">
        <p14:creationId xmlns:p14="http://schemas.microsoft.com/office/powerpoint/2010/main" val="4220306019"/>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idx="4294967295"/>
          </p:nvPr>
        </p:nvSpPr>
        <p:spPr>
          <a:xfrm>
            <a:off x="1524000" y="838200"/>
            <a:ext cx="5486400" cy="457200"/>
          </a:xfrm>
        </p:spPr>
        <p:txBody>
          <a:bodyPr>
            <a:normAutofit fontScale="90000"/>
          </a:bodyPr>
          <a:lstStyle/>
          <a:p>
            <a:pPr algn="just"/>
            <a:r>
              <a:rPr lang="ru-RU" sz="4000" dirty="0">
                <a:solidFill>
                  <a:schemeClr val="bg2">
                    <a:lumMod val="10000"/>
                  </a:schemeClr>
                </a:solidFill>
              </a:rPr>
              <a:t>«Петровские казни»</a:t>
            </a:r>
            <a:br>
              <a:rPr lang="ru-RU" dirty="0">
                <a:solidFill>
                  <a:schemeClr val="bg2">
                    <a:lumMod val="10000"/>
                  </a:schemeClr>
                </a:solidFill>
              </a:rPr>
            </a:br>
            <a:r>
              <a:rPr lang="ru-RU" dirty="0"/>
              <a:t> </a:t>
            </a:r>
          </a:p>
        </p:txBody>
      </p:sp>
      <p:pic>
        <p:nvPicPr>
          <p:cNvPr id="4" name="Рисунок 1"/>
          <p:cNvPicPr>
            <a:picLocks noGrp="1"/>
          </p:cNvPicPr>
          <p:nvPr>
            <p:ph sz="quarter" idx="4294967295"/>
          </p:nvPr>
        </p:nvPicPr>
        <p:blipFill>
          <a:blip r:embed="rId2">
            <a:extLst>
              <a:ext uri="{28A0092B-C50C-407E-A947-70E740481C1C}">
                <a14:useLocalDpi xmlns:a14="http://schemas.microsoft.com/office/drawing/2010/main" val="0"/>
              </a:ext>
            </a:extLst>
          </a:blip>
          <a:srcRect t="2573" b="2573"/>
          <a:stretch>
            <a:fillRect/>
          </a:stretch>
        </p:blipFill>
        <p:spPr bwMode="auto">
          <a:xfrm>
            <a:off x="1524001" y="1752600"/>
            <a:ext cx="4900613" cy="3511550"/>
          </a:xfrm>
          <a:prstGeom prst="rect">
            <a:avLst/>
          </a:prstGeom>
          <a:noFill/>
          <a:ln>
            <a:noFill/>
          </a:ln>
        </p:spPr>
      </p:pic>
      <p:sp>
        <p:nvSpPr>
          <p:cNvPr id="5" name="TextBox 4"/>
          <p:cNvSpPr txBox="1"/>
          <p:nvPr/>
        </p:nvSpPr>
        <p:spPr>
          <a:xfrm>
            <a:off x="7162800" y="457201"/>
            <a:ext cx="2632618" cy="6186309"/>
          </a:xfrm>
          <a:prstGeom prst="rect">
            <a:avLst/>
          </a:prstGeom>
          <a:noFill/>
        </p:spPr>
        <p:txBody>
          <a:bodyPr wrap="square" rtlCol="0">
            <a:spAutoFit/>
          </a:bodyPr>
          <a:lstStyle/>
          <a:p>
            <a:r>
              <a:rPr lang="ru-RU" dirty="0"/>
              <a:t>Пе</a:t>
            </a:r>
            <a:r>
              <a:rPr lang="ru-RU" b="1" dirty="0">
                <a:solidFill>
                  <a:srgbClr val="FF0066"/>
                </a:solidFill>
              </a:rPr>
              <a:t>р</a:t>
            </a:r>
            <a:r>
              <a:rPr lang="ru-RU" dirty="0"/>
              <a:t>едо мною пл</a:t>
            </a:r>
            <a:r>
              <a:rPr lang="ru-RU" dirty="0">
                <a:solidFill>
                  <a:srgbClr val="FF0000"/>
                </a:solidFill>
              </a:rPr>
              <a:t>а</a:t>
            </a:r>
            <a:r>
              <a:rPr lang="ru-RU" dirty="0"/>
              <a:t>х</a:t>
            </a:r>
            <a:r>
              <a:rPr lang="ru-RU" dirty="0">
                <a:solidFill>
                  <a:srgbClr val="FF0000"/>
                </a:solidFill>
              </a:rPr>
              <a:t>а</a:t>
            </a:r>
            <a:br>
              <a:rPr lang="ru-RU" dirty="0"/>
            </a:br>
            <a:r>
              <a:rPr lang="ru-RU" dirty="0"/>
              <a:t>Н</a:t>
            </a:r>
            <a:r>
              <a:rPr lang="ru-RU" dirty="0">
                <a:solidFill>
                  <a:srgbClr val="FF0000"/>
                </a:solidFill>
              </a:rPr>
              <a:t>а</a:t>
            </a:r>
            <a:r>
              <a:rPr lang="ru-RU" dirty="0"/>
              <a:t> площ</a:t>
            </a:r>
            <a:r>
              <a:rPr lang="ru-RU" dirty="0">
                <a:solidFill>
                  <a:srgbClr val="FF0000"/>
                </a:solidFill>
              </a:rPr>
              <a:t>а</a:t>
            </a:r>
            <a:r>
              <a:rPr lang="ru-RU" dirty="0"/>
              <a:t>ди вст</a:t>
            </a:r>
            <a:r>
              <a:rPr lang="ru-RU" dirty="0">
                <a:solidFill>
                  <a:srgbClr val="FF0000"/>
                </a:solidFill>
              </a:rPr>
              <a:t>а</a:t>
            </a:r>
            <a:r>
              <a:rPr lang="ru-RU" dirty="0"/>
              <a:t>ет,</a:t>
            </a:r>
            <a:br>
              <a:rPr lang="ru-RU" dirty="0"/>
            </a:br>
            <a:r>
              <a:rPr lang="ru-RU" dirty="0"/>
              <a:t>Че</a:t>
            </a:r>
            <a:r>
              <a:rPr lang="ru-RU" b="1" dirty="0">
                <a:solidFill>
                  <a:srgbClr val="FF0066"/>
                </a:solidFill>
              </a:rPr>
              <a:t>р</a:t>
            </a:r>
            <a:r>
              <a:rPr lang="ru-RU" dirty="0"/>
              <a:t>вонн</a:t>
            </a:r>
            <a:r>
              <a:rPr lang="ru-RU" dirty="0">
                <a:solidFill>
                  <a:srgbClr val="FF0000"/>
                </a:solidFill>
              </a:rPr>
              <a:t>ая</a:t>
            </a:r>
            <a:r>
              <a:rPr lang="ru-RU" dirty="0"/>
              <a:t> </a:t>
            </a:r>
            <a:r>
              <a:rPr lang="ru-RU" b="1" dirty="0">
                <a:solidFill>
                  <a:srgbClr val="FF0066"/>
                </a:solidFill>
              </a:rPr>
              <a:t>р</a:t>
            </a:r>
            <a:r>
              <a:rPr lang="ru-RU" b="1" dirty="0"/>
              <a:t>у</a:t>
            </a:r>
            <a:r>
              <a:rPr lang="ru-RU" dirty="0"/>
              <a:t>б</a:t>
            </a:r>
            <a:r>
              <a:rPr lang="ru-RU" dirty="0">
                <a:solidFill>
                  <a:srgbClr val="FF0000"/>
                </a:solidFill>
              </a:rPr>
              <a:t>а</a:t>
            </a:r>
            <a:r>
              <a:rPr lang="ru-RU" dirty="0"/>
              <a:t>х</a:t>
            </a:r>
            <a:r>
              <a:rPr lang="ru-RU" dirty="0">
                <a:solidFill>
                  <a:srgbClr val="FF0000"/>
                </a:solidFill>
              </a:rPr>
              <a:t>а</a:t>
            </a:r>
            <a:br>
              <a:rPr lang="ru-RU" dirty="0"/>
            </a:br>
            <a:r>
              <a:rPr lang="ru-RU" dirty="0"/>
              <a:t>З</a:t>
            </a:r>
            <a:r>
              <a:rPr lang="ru-RU" dirty="0">
                <a:solidFill>
                  <a:srgbClr val="FF0000"/>
                </a:solidFill>
              </a:rPr>
              <a:t>а</a:t>
            </a:r>
            <a:r>
              <a:rPr lang="ru-RU" dirty="0"/>
              <a:t>быться не д</a:t>
            </a:r>
            <a:r>
              <a:rPr lang="ru-RU" dirty="0">
                <a:solidFill>
                  <a:srgbClr val="FF0000"/>
                </a:solidFill>
              </a:rPr>
              <a:t>а</a:t>
            </a:r>
            <a:r>
              <a:rPr lang="ru-RU" dirty="0"/>
              <a:t>ет.</a:t>
            </a:r>
          </a:p>
          <a:p>
            <a:endParaRPr lang="ru-RU" dirty="0"/>
          </a:p>
          <a:p>
            <a:r>
              <a:rPr lang="ru-RU" dirty="0"/>
              <a:t>По л</a:t>
            </a:r>
            <a:r>
              <a:rPr lang="ru-RU" b="1" dirty="0">
                <a:solidFill>
                  <a:srgbClr val="6600CC"/>
                </a:solidFill>
              </a:rPr>
              <a:t>у</a:t>
            </a:r>
            <a:r>
              <a:rPr lang="ru-RU" dirty="0"/>
              <a:t>г</a:t>
            </a:r>
            <a:r>
              <a:rPr lang="ru-RU" b="1" dirty="0">
                <a:solidFill>
                  <a:srgbClr val="6600CC"/>
                </a:solidFill>
              </a:rPr>
              <a:t>у</a:t>
            </a:r>
            <a:r>
              <a:rPr lang="ru-RU" dirty="0"/>
              <a:t> волю сл</a:t>
            </a:r>
            <a:r>
              <a:rPr lang="ru-RU" dirty="0">
                <a:solidFill>
                  <a:srgbClr val="FF0000"/>
                </a:solidFill>
              </a:rPr>
              <a:t>а</a:t>
            </a:r>
            <a:r>
              <a:rPr lang="ru-RU" dirty="0"/>
              <a:t>вить</a:t>
            </a:r>
            <a:br>
              <a:rPr lang="ru-RU" dirty="0"/>
            </a:br>
            <a:r>
              <a:rPr lang="ru-RU" dirty="0"/>
              <a:t>С косой идет кос</a:t>
            </a:r>
            <a:r>
              <a:rPr lang="ru-RU" dirty="0">
                <a:solidFill>
                  <a:srgbClr val="FF0000"/>
                </a:solidFill>
              </a:rPr>
              <a:t>а</a:t>
            </a:r>
            <a:r>
              <a:rPr lang="ru-RU" b="1" dirty="0">
                <a:solidFill>
                  <a:srgbClr val="FF0066"/>
                </a:solidFill>
              </a:rPr>
              <a:t>р</a:t>
            </a:r>
            <a:r>
              <a:rPr lang="ru-RU" dirty="0"/>
              <a:t>ь.</a:t>
            </a:r>
            <a:br>
              <a:rPr lang="ru-RU" dirty="0"/>
            </a:br>
            <a:r>
              <a:rPr lang="ru-RU" dirty="0"/>
              <a:t>Идет Москв</a:t>
            </a:r>
            <a:r>
              <a:rPr lang="ru-RU" b="1" dirty="0">
                <a:solidFill>
                  <a:srgbClr val="6600CC"/>
                </a:solidFill>
              </a:rPr>
              <a:t>у</a:t>
            </a:r>
            <a:r>
              <a:rPr lang="ru-RU" dirty="0"/>
              <a:t> к</a:t>
            </a:r>
            <a:r>
              <a:rPr lang="ru-RU" b="1" dirty="0">
                <a:solidFill>
                  <a:srgbClr val="FF0066"/>
                </a:solidFill>
              </a:rPr>
              <a:t>р</a:t>
            </a:r>
            <a:r>
              <a:rPr lang="ru-RU" dirty="0"/>
              <a:t>ов</a:t>
            </a:r>
            <a:r>
              <a:rPr lang="ru-RU" dirty="0">
                <a:solidFill>
                  <a:srgbClr val="FF0000"/>
                </a:solidFill>
              </a:rPr>
              <a:t>а</a:t>
            </a:r>
            <a:r>
              <a:rPr lang="ru-RU" dirty="0"/>
              <a:t>вить</a:t>
            </a:r>
            <a:br>
              <a:rPr lang="ru-RU" dirty="0"/>
            </a:br>
            <a:r>
              <a:rPr lang="ru-RU" dirty="0"/>
              <a:t>Московский гос</a:t>
            </a:r>
            <a:r>
              <a:rPr lang="ru-RU" b="1" dirty="0">
                <a:solidFill>
                  <a:srgbClr val="6600CC"/>
                </a:solidFill>
              </a:rPr>
              <a:t>у</a:t>
            </a:r>
            <a:r>
              <a:rPr lang="ru-RU" dirty="0"/>
              <a:t>д</a:t>
            </a:r>
            <a:r>
              <a:rPr lang="ru-RU" dirty="0">
                <a:solidFill>
                  <a:srgbClr val="FF0000"/>
                </a:solidFill>
              </a:rPr>
              <a:t>а</a:t>
            </a:r>
            <a:r>
              <a:rPr lang="ru-RU" b="1" dirty="0">
                <a:solidFill>
                  <a:srgbClr val="FF0066"/>
                </a:solidFill>
              </a:rPr>
              <a:t>р</a:t>
            </a:r>
            <a:r>
              <a:rPr lang="ru-RU" dirty="0"/>
              <a:t>ь.</a:t>
            </a:r>
          </a:p>
          <a:p>
            <a:endParaRPr lang="ru-RU" dirty="0"/>
          </a:p>
          <a:p>
            <a:r>
              <a:rPr lang="ru-RU" dirty="0"/>
              <a:t>Ст</a:t>
            </a:r>
            <a:r>
              <a:rPr lang="ru-RU" b="1" dirty="0">
                <a:solidFill>
                  <a:srgbClr val="FF0066"/>
                </a:solidFill>
              </a:rPr>
              <a:t>р</a:t>
            </a:r>
            <a:r>
              <a:rPr lang="ru-RU" dirty="0"/>
              <a:t>ельцы, г</a:t>
            </a:r>
            <a:r>
              <a:rPr lang="ru-RU" dirty="0">
                <a:solidFill>
                  <a:srgbClr val="FF0000"/>
                </a:solidFill>
              </a:rPr>
              <a:t>а</a:t>
            </a:r>
            <a:r>
              <a:rPr lang="ru-RU" dirty="0"/>
              <a:t>сите свечи!</a:t>
            </a:r>
            <a:br>
              <a:rPr lang="ru-RU" dirty="0"/>
            </a:br>
            <a:r>
              <a:rPr lang="ru-RU" dirty="0"/>
              <a:t>В</a:t>
            </a:r>
            <a:r>
              <a:rPr lang="ru-RU" dirty="0">
                <a:solidFill>
                  <a:srgbClr val="FF0000"/>
                </a:solidFill>
              </a:rPr>
              <a:t>а</a:t>
            </a:r>
            <a:r>
              <a:rPr lang="ru-RU" dirty="0"/>
              <a:t>м, коса</a:t>
            </a:r>
            <a:r>
              <a:rPr lang="ru-RU" b="1" dirty="0">
                <a:solidFill>
                  <a:srgbClr val="FF0066"/>
                </a:solidFill>
              </a:rPr>
              <a:t>р</a:t>
            </a:r>
            <a:r>
              <a:rPr lang="ru-RU" dirty="0"/>
              <a:t>ям, вор</a:t>
            </a:r>
            <a:r>
              <a:rPr lang="ru-RU" dirty="0">
                <a:solidFill>
                  <a:srgbClr val="FF0000"/>
                </a:solidFill>
              </a:rPr>
              <a:t>а</a:t>
            </a:r>
            <a:r>
              <a:rPr lang="ru-RU" dirty="0"/>
              <a:t>м,</a:t>
            </a:r>
            <a:br>
              <a:rPr lang="ru-RU" dirty="0"/>
            </a:br>
            <a:r>
              <a:rPr lang="ru-RU" dirty="0"/>
              <a:t>Лом</a:t>
            </a:r>
            <a:r>
              <a:rPr lang="ru-RU" dirty="0">
                <a:solidFill>
                  <a:srgbClr val="FF0000"/>
                </a:solidFill>
              </a:rPr>
              <a:t>а</a:t>
            </a:r>
            <a:r>
              <a:rPr lang="ru-RU" dirty="0"/>
              <a:t>ть к</a:t>
            </a:r>
            <a:r>
              <a:rPr lang="ru-RU" b="1" dirty="0">
                <a:solidFill>
                  <a:srgbClr val="FF0066"/>
                </a:solidFill>
              </a:rPr>
              <a:t>р</a:t>
            </a:r>
            <a:r>
              <a:rPr lang="ru-RU" b="1" dirty="0">
                <a:solidFill>
                  <a:srgbClr val="6600CC"/>
                </a:solidFill>
              </a:rPr>
              <a:t>у</a:t>
            </a:r>
            <a:r>
              <a:rPr lang="ru-RU" dirty="0"/>
              <a:t>т</a:t>
            </a:r>
            <a:r>
              <a:rPr lang="ru-RU" b="1" dirty="0"/>
              <a:t>ы</a:t>
            </a:r>
            <a:r>
              <a:rPr lang="ru-RU" dirty="0"/>
              <a:t>е плечи</a:t>
            </a:r>
            <a:br>
              <a:rPr lang="ru-RU" dirty="0"/>
            </a:br>
            <a:r>
              <a:rPr lang="ru-RU" dirty="0"/>
              <a:t>Идет последний с</a:t>
            </a:r>
            <a:r>
              <a:rPr lang="ru-RU" b="1" dirty="0">
                <a:solidFill>
                  <a:srgbClr val="FF0066"/>
                </a:solidFill>
              </a:rPr>
              <a:t>р</a:t>
            </a:r>
            <a:r>
              <a:rPr lang="ru-RU" dirty="0">
                <a:solidFill>
                  <a:srgbClr val="FF0000"/>
                </a:solidFill>
              </a:rPr>
              <a:t>а</a:t>
            </a:r>
            <a:r>
              <a:rPr lang="ru-RU" dirty="0"/>
              <a:t>м.</a:t>
            </a:r>
          </a:p>
          <a:p>
            <a:endParaRPr lang="ru-RU" b="1" dirty="0"/>
          </a:p>
          <a:p>
            <a:r>
              <a:rPr lang="ru-RU" b="1" dirty="0">
                <a:solidFill>
                  <a:srgbClr val="6600CC"/>
                </a:solidFill>
              </a:rPr>
              <a:t>У</a:t>
            </a:r>
            <a:r>
              <a:rPr lang="ru-RU" dirty="0">
                <a:solidFill>
                  <a:srgbClr val="6600CC"/>
                </a:solidFill>
              </a:rPr>
              <a:t>,</a:t>
            </a:r>
            <a:r>
              <a:rPr lang="ru-RU" dirty="0"/>
              <a:t> б</a:t>
            </a:r>
            <a:r>
              <a:rPr lang="ru-RU" b="1" dirty="0">
                <a:solidFill>
                  <a:srgbClr val="6600CC"/>
                </a:solidFill>
              </a:rPr>
              <a:t>у</a:t>
            </a:r>
            <a:r>
              <a:rPr lang="ru-RU" b="1" dirty="0">
                <a:solidFill>
                  <a:srgbClr val="FF0066"/>
                </a:solidFill>
              </a:rPr>
              <a:t>р</a:t>
            </a:r>
            <a:r>
              <a:rPr lang="ru-RU" dirty="0"/>
              <a:t>к</a:t>
            </a:r>
            <a:r>
              <a:rPr lang="ru-RU" dirty="0">
                <a:solidFill>
                  <a:srgbClr val="FF0000"/>
                </a:solidFill>
              </a:rPr>
              <a:t>а</a:t>
            </a:r>
            <a:r>
              <a:rPr lang="ru-RU" dirty="0"/>
              <a:t>лы Пет</a:t>
            </a:r>
            <a:r>
              <a:rPr lang="ru-RU" b="1" dirty="0">
                <a:solidFill>
                  <a:srgbClr val="FF0066"/>
                </a:solidFill>
              </a:rPr>
              <a:t>р</a:t>
            </a:r>
            <a:r>
              <a:rPr lang="ru-RU" dirty="0"/>
              <a:t>овы,</a:t>
            </a:r>
            <a:br>
              <a:rPr lang="ru-RU" dirty="0"/>
            </a:br>
            <a:r>
              <a:rPr lang="ru-RU" dirty="0"/>
              <a:t>Навыкате белки!</a:t>
            </a:r>
            <a:br>
              <a:rPr lang="ru-RU" dirty="0"/>
            </a:br>
            <a:r>
              <a:rPr lang="ru-RU" dirty="0"/>
              <a:t>Холстинные обновы.</a:t>
            </a:r>
            <a:br>
              <a:rPr lang="ru-RU" dirty="0"/>
            </a:br>
            <a:r>
              <a:rPr lang="ru-RU" dirty="0"/>
              <a:t>Сынки мои, сынки!</a:t>
            </a:r>
          </a:p>
          <a:p>
            <a:pPr algn="ctr"/>
            <a:endParaRPr lang="ru-RU" dirty="0"/>
          </a:p>
        </p:txBody>
      </p:sp>
    </p:spTree>
    <p:extLst>
      <p:ext uri="{BB962C8B-B14F-4D97-AF65-F5344CB8AC3E}">
        <p14:creationId xmlns:p14="http://schemas.microsoft.com/office/powerpoint/2010/main" val="4147834335"/>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676400" y="0"/>
            <a:ext cx="8001000" cy="7017306"/>
          </a:xfrm>
          <a:prstGeom prst="rect">
            <a:avLst/>
          </a:prstGeom>
        </p:spPr>
        <p:txBody>
          <a:bodyPr wrap="square">
            <a:spAutoFit/>
          </a:bodyPr>
          <a:lstStyle/>
          <a:p>
            <a:r>
              <a:rPr lang="ru-RU" dirty="0"/>
              <a:t>Система ВААЛ, работа над которой ведется с 1992 года, позволяет прогнозировать эффект неосознаваемого воздействия текстов на массовую аудиторию, анализировать тексты с точки зрения такого воздействия, составлять тексты с заданным вектором воздействия, выявлять личностно-психологические качества авторов текста, проводить углубленный контент-анализ текстов и делать многое другое.</a:t>
            </a:r>
          </a:p>
          <a:p>
            <a:r>
              <a:rPr lang="ru-RU" dirty="0"/>
              <a:t> Области возможного применения</a:t>
            </a:r>
          </a:p>
          <a:p>
            <a:endParaRPr lang="ru-RU" dirty="0"/>
          </a:p>
          <a:p>
            <a:r>
              <a:rPr lang="ru-RU" dirty="0"/>
              <a:t>    Составление текстов выступлений с заранее заданными характеристиками воздействия на потенциальную аудиторию.</a:t>
            </a:r>
          </a:p>
          <a:p>
            <a:r>
              <a:rPr lang="ru-RU" dirty="0"/>
              <a:t>    Активное формирование эмоционального отношения к политическому деятелю со стороны различных социальных групп.</a:t>
            </a:r>
          </a:p>
          <a:p>
            <a:r>
              <a:rPr lang="ru-RU" dirty="0"/>
              <a:t>    Составление эмоционально окрашенных рекламных статей.</a:t>
            </a:r>
          </a:p>
          <a:p>
            <a:r>
              <a:rPr lang="ru-RU" dirty="0"/>
              <a:t>    Поиск наиболее удачных названий и торговых марок.</a:t>
            </a:r>
          </a:p>
          <a:p>
            <a:r>
              <a:rPr lang="ru-RU" dirty="0"/>
              <a:t>    </a:t>
            </a:r>
            <a:r>
              <a:rPr lang="ru-RU" dirty="0" err="1"/>
              <a:t>Психо</a:t>
            </a:r>
            <a:r>
              <a:rPr lang="ru-RU" dirty="0"/>
              <a:t>- и гипнотерапия.</a:t>
            </a:r>
          </a:p>
          <a:p>
            <a:r>
              <a:rPr lang="ru-RU" dirty="0"/>
              <a:t>    Неявное психологическое тестирование и экспресс-диагностика.</a:t>
            </a:r>
          </a:p>
          <a:p>
            <a:r>
              <a:rPr lang="ru-RU" dirty="0"/>
              <a:t>    Создание легких в усвоении учебных материалов.</a:t>
            </a:r>
          </a:p>
          <a:p>
            <a:r>
              <a:rPr lang="ru-RU" dirty="0"/>
              <a:t>    Научные исследования в области психолингвистики и смежных с нею дисциплинах.</a:t>
            </a:r>
          </a:p>
          <a:p>
            <a:r>
              <a:rPr lang="ru-RU" dirty="0"/>
              <a:t>    Журналистика и другие сферы деятельности, использующие в качестве инструмента СЛОВО.</a:t>
            </a:r>
          </a:p>
          <a:p>
            <a:r>
              <a:rPr lang="ru-RU" dirty="0"/>
              <a:t>    Социологические и социолингвистические исследования.</a:t>
            </a:r>
          </a:p>
          <a:p>
            <a:r>
              <a:rPr lang="ru-RU" dirty="0"/>
              <a:t>    Информационные войны.</a:t>
            </a:r>
          </a:p>
          <a:p>
            <a:r>
              <a:rPr lang="ru-RU" dirty="0"/>
              <a:t>    Контент-анализ текстов.</a:t>
            </a:r>
          </a:p>
          <a:p>
            <a:r>
              <a:rPr lang="ru-RU" dirty="0"/>
              <a:t>    Мониторинг СМИ. </a:t>
            </a:r>
          </a:p>
        </p:txBody>
      </p:sp>
    </p:spTree>
    <p:extLst>
      <p:ext uri="{BB962C8B-B14F-4D97-AF65-F5344CB8AC3E}">
        <p14:creationId xmlns:p14="http://schemas.microsoft.com/office/powerpoint/2010/main" val="163815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885825" y="58846"/>
            <a:ext cx="10420350"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49263" algn="just" defTabSz="914400" fontAlgn="base">
              <a:spcBef>
                <a:spcPct val="0"/>
              </a:spcBef>
              <a:spcAft>
                <a:spcPct val="0"/>
              </a:spcAft>
              <a:tabLst>
                <a:tab pos="2333625" algn="l"/>
              </a:tabLst>
            </a:pPr>
            <a:r>
              <a:rPr lang="ru-RU" sz="1600" dirty="0">
                <a:latin typeface="Times New Roman" pitchFamily="18" charset="0"/>
                <a:ea typeface="Calibri" pitchFamily="34" charset="0"/>
                <a:cs typeface="Times New Roman" pitchFamily="18" charset="0"/>
              </a:rPr>
              <a:t>Положения коммуникативной </a:t>
            </a:r>
            <a:r>
              <a:rPr lang="ru-RU" sz="1600" dirty="0" err="1">
                <a:latin typeface="Times New Roman" pitchFamily="18" charset="0"/>
                <a:ea typeface="Calibri" pitchFamily="34" charset="0"/>
                <a:cs typeface="Times New Roman" pitchFamily="18" charset="0"/>
              </a:rPr>
              <a:t>фоносемантики</a:t>
            </a:r>
            <a:endParaRPr lang="ru-RU" sz="1600" dirty="0">
              <a:latin typeface="Times New Roman" pitchFamily="18" charset="0"/>
              <a:ea typeface="Calibri" pitchFamily="34" charset="0"/>
              <a:cs typeface="Times New Roman" pitchFamily="18" charset="0"/>
            </a:endParaRPr>
          </a:p>
          <a:p>
            <a:pPr indent="449263" algn="just" defTabSz="914400" fontAlgn="base">
              <a:spcBef>
                <a:spcPct val="0"/>
              </a:spcBef>
              <a:spcAft>
                <a:spcPct val="0"/>
              </a:spcAft>
              <a:tabLst>
                <a:tab pos="2333625" algn="l"/>
              </a:tabLst>
            </a:pPr>
            <a:endParaRPr lang="en-US" sz="1600" dirty="0">
              <a:latin typeface="Arial" pitchFamily="34" charset="0"/>
              <a:cs typeface="Arial" pitchFamily="34" charset="0"/>
            </a:endParaRPr>
          </a:p>
          <a:p>
            <a:pPr indent="449263" algn="just" defTabSz="914400" eaLnBrk="0" fontAlgn="base" hangingPunct="0">
              <a:spcBef>
                <a:spcPct val="0"/>
              </a:spcBef>
              <a:spcAft>
                <a:spcPct val="0"/>
              </a:spcAft>
              <a:buFontTx/>
              <a:buAutoNum type="arabicPeriod"/>
              <a:tabLst>
                <a:tab pos="2333625" algn="l"/>
              </a:tabLst>
            </a:pPr>
            <a:r>
              <a:rPr lang="ru-RU" sz="1600" dirty="0">
                <a:latin typeface="Times New Roman" pitchFamily="18" charset="0"/>
                <a:ea typeface="Calibri" pitchFamily="34" charset="0"/>
                <a:cs typeface="Times New Roman" pitchFamily="18" charset="0"/>
              </a:rPr>
              <a:t>В речевой деятельности человека существуют прямые ассоциативные связи между звуком </a:t>
            </a:r>
          </a:p>
          <a:p>
            <a:pPr indent="449263" algn="just" defTabSz="914400" eaLnBrk="0" fontAlgn="base" hangingPunct="0">
              <a:spcBef>
                <a:spcPct val="0"/>
              </a:spcBef>
              <a:spcAft>
                <a:spcPct val="0"/>
              </a:spcAft>
              <a:tabLst>
                <a:tab pos="2333625" algn="l"/>
              </a:tabLst>
            </a:pPr>
            <a:r>
              <a:rPr lang="ru-RU" sz="1600" dirty="0">
                <a:latin typeface="Times New Roman" pitchFamily="18" charset="0"/>
                <a:ea typeface="Calibri" pitchFamily="34" charset="0"/>
                <a:cs typeface="Times New Roman" pitchFamily="18" charset="0"/>
              </a:rPr>
              <a:t>и значением, независимо от двусторонних единиц языковой системы</a:t>
            </a:r>
            <a:endParaRPr lang="ru-RU" sz="1600" dirty="0">
              <a:latin typeface="Arial" pitchFamily="34" charset="0"/>
              <a:ea typeface="Calibri" pitchFamily="34" charset="0"/>
              <a:cs typeface="Arial" pitchFamily="34" charset="0"/>
            </a:endParaRPr>
          </a:p>
          <a:p>
            <a:pPr indent="449263" algn="just" defTabSz="914400" eaLnBrk="0" fontAlgn="base" hangingPunct="0">
              <a:spcBef>
                <a:spcPct val="0"/>
              </a:spcBef>
              <a:spcAft>
                <a:spcPct val="0"/>
              </a:spcAft>
              <a:tabLst>
                <a:tab pos="2333625" algn="l"/>
              </a:tabLst>
            </a:pPr>
            <a:r>
              <a:rPr lang="ru-RU" sz="1600" dirty="0">
                <a:latin typeface="Times New Roman" pitchFamily="18" charset="0"/>
                <a:ea typeface="Calibri" pitchFamily="34" charset="0"/>
                <a:cs typeface="Times New Roman" pitchFamily="18" charset="0"/>
              </a:rPr>
              <a:t>2.  </a:t>
            </a:r>
            <a:r>
              <a:rPr lang="ru-RU" sz="1600" dirty="0" err="1">
                <a:latin typeface="Times New Roman" pitchFamily="18" charset="0"/>
                <a:ea typeface="Calibri" pitchFamily="34" charset="0"/>
                <a:cs typeface="Times New Roman" pitchFamily="18" charset="0"/>
              </a:rPr>
              <a:t>Фоносемантические</a:t>
            </a:r>
            <a:r>
              <a:rPr lang="ru-RU" sz="1600" dirty="0">
                <a:latin typeface="Times New Roman" pitchFamily="18" charset="0"/>
                <a:ea typeface="Calibri" pitchFamily="34" charset="0"/>
                <a:cs typeface="Times New Roman" pitchFamily="18" charset="0"/>
              </a:rPr>
              <a:t> явления универсальны и обусловлены единством психофонетической базы</a:t>
            </a:r>
          </a:p>
          <a:p>
            <a:pPr indent="449263" algn="just" defTabSz="914400" eaLnBrk="0" fontAlgn="base" hangingPunct="0">
              <a:spcBef>
                <a:spcPct val="0"/>
              </a:spcBef>
              <a:spcAft>
                <a:spcPct val="0"/>
              </a:spcAft>
              <a:tabLst>
                <a:tab pos="2333625" algn="l"/>
              </a:tabLst>
            </a:pPr>
            <a:r>
              <a:rPr lang="ru-RU" sz="1600" dirty="0">
                <a:latin typeface="Times New Roman" pitchFamily="18" charset="0"/>
                <a:ea typeface="Calibri" pitchFamily="34" charset="0"/>
                <a:cs typeface="Times New Roman" pitchFamily="18" charset="0"/>
              </a:rPr>
              <a:t> речевой деятельности человека и синестезии как основы </a:t>
            </a:r>
            <a:r>
              <a:rPr lang="ru-RU" sz="1600" dirty="0" err="1">
                <a:latin typeface="Times New Roman" pitchFamily="18" charset="0"/>
                <a:ea typeface="Calibri" pitchFamily="34" charset="0"/>
                <a:cs typeface="Times New Roman" pitchFamily="18" charset="0"/>
              </a:rPr>
              <a:t>звукоизобразительности</a:t>
            </a:r>
            <a:r>
              <a:rPr lang="ru-RU" sz="1600" dirty="0">
                <a:latin typeface="Times New Roman" pitchFamily="18" charset="0"/>
                <a:ea typeface="Calibri" pitchFamily="34" charset="0"/>
                <a:cs typeface="Times New Roman" pitchFamily="18" charset="0"/>
              </a:rPr>
              <a:t>.</a:t>
            </a:r>
            <a:endParaRPr lang="en-US" sz="1600" dirty="0">
              <a:latin typeface="Arial" pitchFamily="34" charset="0"/>
              <a:cs typeface="Arial" pitchFamily="34" charset="0"/>
            </a:endParaRPr>
          </a:p>
          <a:p>
            <a:pPr indent="449263" algn="just" defTabSz="914400" eaLnBrk="0" fontAlgn="base" hangingPunct="0">
              <a:spcBef>
                <a:spcPct val="0"/>
              </a:spcBef>
              <a:spcAft>
                <a:spcPct val="0"/>
              </a:spcAft>
              <a:tabLst>
                <a:tab pos="2333625" algn="l"/>
              </a:tabLst>
            </a:pPr>
            <a:r>
              <a:rPr lang="ru-RU" sz="1600" dirty="0">
                <a:latin typeface="Times New Roman" pitchFamily="18" charset="0"/>
                <a:ea typeface="Calibri" pitchFamily="34" charset="0"/>
                <a:cs typeface="Times New Roman" pitchFamily="18" charset="0"/>
              </a:rPr>
              <a:t>3. Культурно-национальные особенности реципиентов могут оказывать влияние на восприятие</a:t>
            </a:r>
          </a:p>
          <a:p>
            <a:pPr indent="449263" algn="just" defTabSz="914400" eaLnBrk="0" fontAlgn="base" hangingPunct="0">
              <a:spcBef>
                <a:spcPct val="0"/>
              </a:spcBef>
              <a:spcAft>
                <a:spcPct val="0"/>
              </a:spcAft>
              <a:tabLst>
                <a:tab pos="2333625" algn="l"/>
              </a:tabLst>
            </a:pPr>
            <a:r>
              <a:rPr lang="ru-RU" sz="1600" dirty="0">
                <a:latin typeface="Times New Roman" pitchFamily="18" charset="0"/>
                <a:ea typeface="Calibri" pitchFamily="34" charset="0"/>
                <a:cs typeface="Times New Roman" pitchFamily="18" charset="0"/>
              </a:rPr>
              <a:t> «фонетического значения» (звуковой символики) благодаря различию фонологических систем</a:t>
            </a:r>
          </a:p>
          <a:p>
            <a:pPr indent="449263" algn="just" defTabSz="914400" eaLnBrk="0" fontAlgn="base" hangingPunct="0">
              <a:spcBef>
                <a:spcPct val="0"/>
              </a:spcBef>
              <a:spcAft>
                <a:spcPct val="0"/>
              </a:spcAft>
              <a:tabLst>
                <a:tab pos="2333625" algn="l"/>
              </a:tabLst>
            </a:pPr>
            <a:r>
              <a:rPr lang="ru-RU" sz="1600" dirty="0">
                <a:latin typeface="Times New Roman" pitchFamily="18" charset="0"/>
                <a:ea typeface="Calibri" pitchFamily="34" charset="0"/>
                <a:cs typeface="Times New Roman" pitchFamily="18" charset="0"/>
              </a:rPr>
              <a:t> и культурологическому узусу.</a:t>
            </a:r>
            <a:endParaRPr lang="en-US" sz="1600" dirty="0">
              <a:latin typeface="Arial" pitchFamily="34" charset="0"/>
              <a:cs typeface="Arial" pitchFamily="34" charset="0"/>
            </a:endParaRPr>
          </a:p>
          <a:p>
            <a:pPr indent="449263" algn="just" defTabSz="914400" eaLnBrk="0" fontAlgn="base" hangingPunct="0">
              <a:spcBef>
                <a:spcPct val="0"/>
              </a:spcBef>
              <a:spcAft>
                <a:spcPct val="0"/>
              </a:spcAft>
              <a:tabLst>
                <a:tab pos="2333625" algn="l"/>
              </a:tabLst>
            </a:pPr>
            <a:r>
              <a:rPr lang="ru-RU" sz="1600" dirty="0">
                <a:latin typeface="Times New Roman" pitchFamily="18" charset="0"/>
                <a:ea typeface="Calibri" pitchFamily="34" charset="0"/>
                <a:cs typeface="Times New Roman" pitchFamily="18" charset="0"/>
              </a:rPr>
              <a:t>4. Носителями «фонетического значения» могут быть единицы звукового строя языка любого </a:t>
            </a:r>
          </a:p>
          <a:p>
            <a:pPr indent="449263" algn="just" defTabSz="914400" eaLnBrk="0" fontAlgn="base" hangingPunct="0">
              <a:spcBef>
                <a:spcPct val="0"/>
              </a:spcBef>
              <a:spcAft>
                <a:spcPct val="0"/>
              </a:spcAft>
              <a:tabLst>
                <a:tab pos="2333625" algn="l"/>
              </a:tabLst>
            </a:pPr>
            <a:r>
              <a:rPr lang="ru-RU" sz="1600" dirty="0">
                <a:latin typeface="Times New Roman" pitchFamily="18" charset="0"/>
                <a:ea typeface="Calibri" pitchFamily="34" charset="0"/>
                <a:cs typeface="Times New Roman" pitchFamily="18" charset="0"/>
              </a:rPr>
              <a:t>уровня — дифференциальные признаки фонем или их комбинации, фонемы, аллофоны, </a:t>
            </a:r>
          </a:p>
          <a:p>
            <a:pPr indent="449263" algn="just" defTabSz="914400" eaLnBrk="0" fontAlgn="base" hangingPunct="0">
              <a:spcBef>
                <a:spcPct val="0"/>
              </a:spcBef>
              <a:spcAft>
                <a:spcPct val="0"/>
              </a:spcAft>
              <a:tabLst>
                <a:tab pos="2333625" algn="l"/>
              </a:tabLst>
            </a:pPr>
            <a:r>
              <a:rPr lang="ru-RU" sz="1600" dirty="0" err="1">
                <a:latin typeface="Times New Roman" pitchFamily="18" charset="0"/>
                <a:ea typeface="Calibri" pitchFamily="34" charset="0"/>
                <a:cs typeface="Times New Roman" pitchFamily="18" charset="0"/>
              </a:rPr>
              <a:t>фонестемы</a:t>
            </a:r>
            <a:r>
              <a:rPr lang="ru-RU" sz="1600" dirty="0">
                <a:latin typeface="Times New Roman" pitchFamily="18" charset="0"/>
                <a:ea typeface="Calibri" pitchFamily="34" charset="0"/>
                <a:cs typeface="Times New Roman" pitchFamily="18" charset="0"/>
              </a:rPr>
              <a:t>, морфемы, слова, высказывания, тексты, — как в устной, так и в письменной форме</a:t>
            </a:r>
            <a:endParaRPr lang="en-US" sz="1600" dirty="0">
              <a:latin typeface="Arial" pitchFamily="34" charset="0"/>
              <a:cs typeface="Arial" pitchFamily="34" charset="0"/>
            </a:endParaRPr>
          </a:p>
          <a:p>
            <a:pPr indent="449263" algn="just" defTabSz="914400" eaLnBrk="0" fontAlgn="base" hangingPunct="0">
              <a:spcBef>
                <a:spcPct val="0"/>
              </a:spcBef>
              <a:spcAft>
                <a:spcPct val="0"/>
              </a:spcAft>
              <a:tabLst>
                <a:tab pos="2333625" algn="l"/>
              </a:tabLst>
            </a:pPr>
            <a:r>
              <a:rPr lang="ru-RU" sz="1600" dirty="0">
                <a:latin typeface="Times New Roman" pitchFamily="18" charset="0"/>
                <a:ea typeface="Calibri" pitchFamily="34" charset="0"/>
                <a:cs typeface="Times New Roman" pitchFamily="18" charset="0"/>
              </a:rPr>
              <a:t>5. «Фонетическое значение» осознается реципиентом при условии, что существует гармония </a:t>
            </a:r>
          </a:p>
          <a:p>
            <a:pPr indent="449263" algn="just" defTabSz="914400" eaLnBrk="0" fontAlgn="base" hangingPunct="0">
              <a:spcBef>
                <a:spcPct val="0"/>
              </a:spcBef>
              <a:spcAft>
                <a:spcPct val="0"/>
              </a:spcAft>
              <a:tabLst>
                <a:tab pos="2333625" algn="l"/>
              </a:tabLst>
            </a:pPr>
            <a:r>
              <a:rPr lang="ru-RU" sz="1600" dirty="0">
                <a:latin typeface="Times New Roman" pitchFamily="18" charset="0"/>
                <a:ea typeface="Calibri" pitchFamily="34" charset="0"/>
                <a:cs typeface="Times New Roman" pitchFamily="18" charset="0"/>
              </a:rPr>
              <a:t>между смыслом сказанного или написанного (текста в широком смысле) и формой этого </a:t>
            </a:r>
          </a:p>
          <a:p>
            <a:pPr indent="449263" algn="just" defTabSz="914400" eaLnBrk="0" fontAlgn="base" hangingPunct="0">
              <a:spcBef>
                <a:spcPct val="0"/>
              </a:spcBef>
              <a:spcAft>
                <a:spcPct val="0"/>
              </a:spcAft>
              <a:tabLst>
                <a:tab pos="2333625" algn="l"/>
              </a:tabLst>
            </a:pPr>
            <a:r>
              <a:rPr lang="ru-RU" sz="1600" dirty="0">
                <a:latin typeface="Times New Roman" pitchFamily="18" charset="0"/>
                <a:ea typeface="Calibri" pitchFamily="34" charset="0"/>
                <a:cs typeface="Times New Roman" pitchFamily="18" charset="0"/>
              </a:rPr>
              <a:t>сказанного или написанного.</a:t>
            </a:r>
            <a:endParaRPr lang="en-US" sz="1600" dirty="0">
              <a:latin typeface="Arial" pitchFamily="34" charset="0"/>
              <a:cs typeface="Arial" pitchFamily="34" charset="0"/>
            </a:endParaRPr>
          </a:p>
          <a:p>
            <a:pPr indent="449263" algn="just" defTabSz="914400" eaLnBrk="0" fontAlgn="base" hangingPunct="0">
              <a:spcBef>
                <a:spcPct val="0"/>
              </a:spcBef>
              <a:spcAft>
                <a:spcPct val="0"/>
              </a:spcAft>
              <a:tabLst>
                <a:tab pos="2333625" algn="l"/>
              </a:tabLst>
            </a:pPr>
            <a:r>
              <a:rPr lang="ru-RU" sz="1600" dirty="0">
                <a:latin typeface="Times New Roman" pitchFamily="18" charset="0"/>
                <a:ea typeface="Calibri" pitchFamily="34" charset="0"/>
                <a:cs typeface="Times New Roman" pitchFamily="18" charset="0"/>
              </a:rPr>
              <a:t>6. Восприятие «фонетического значения» обостряется при наличии особых условий, при которых </a:t>
            </a:r>
          </a:p>
          <a:p>
            <a:pPr indent="449263" algn="just" defTabSz="914400" eaLnBrk="0" fontAlgn="base" hangingPunct="0">
              <a:spcBef>
                <a:spcPct val="0"/>
              </a:spcBef>
              <a:spcAft>
                <a:spcPct val="0"/>
              </a:spcAft>
              <a:tabLst>
                <a:tab pos="2333625" algn="l"/>
              </a:tabLst>
            </a:pPr>
            <a:r>
              <a:rPr lang="ru-RU" sz="1600" dirty="0">
                <a:latin typeface="Times New Roman" pitchFamily="18" charset="0"/>
                <a:ea typeface="Calibri" pitchFamily="34" charset="0"/>
                <a:cs typeface="Times New Roman" pitchFamily="18" charset="0"/>
              </a:rPr>
              <a:t>привычные системные семантические закономерности затемняются или отходят на второй план, </a:t>
            </a:r>
          </a:p>
          <a:p>
            <a:pPr indent="449263" algn="just" defTabSz="914400" eaLnBrk="0" fontAlgn="base" hangingPunct="0">
              <a:spcBef>
                <a:spcPct val="0"/>
              </a:spcBef>
              <a:spcAft>
                <a:spcPct val="0"/>
              </a:spcAft>
              <a:tabLst>
                <a:tab pos="2333625" algn="l"/>
              </a:tabLst>
            </a:pPr>
            <a:r>
              <a:rPr lang="ru-RU" sz="1600" dirty="0">
                <a:latin typeface="Times New Roman" pitchFamily="18" charset="0"/>
                <a:ea typeface="Calibri" pitchFamily="34" charset="0"/>
                <a:cs typeface="Times New Roman" pitchFamily="18" charset="0"/>
              </a:rPr>
              <a:t>а именно: а) в детской речи и в речи, обращенной к детям; б) в экспрессивной и художественной</a:t>
            </a:r>
          </a:p>
          <a:p>
            <a:pPr indent="449263" algn="just" defTabSz="914400" eaLnBrk="0" fontAlgn="base" hangingPunct="0">
              <a:spcBef>
                <a:spcPct val="0"/>
              </a:spcBef>
              <a:spcAft>
                <a:spcPct val="0"/>
              </a:spcAft>
              <a:tabLst>
                <a:tab pos="2333625" algn="l"/>
              </a:tabLst>
            </a:pPr>
            <a:r>
              <a:rPr lang="ru-RU" sz="1600" dirty="0">
                <a:latin typeface="Times New Roman" pitchFamily="18" charset="0"/>
                <a:ea typeface="Calibri" pitchFamily="34" charset="0"/>
                <a:cs typeface="Times New Roman" pitchFamily="18" charset="0"/>
              </a:rPr>
              <a:t> речи, рассчитанной на устное восприятие; в) </a:t>
            </a:r>
            <a:r>
              <a:rPr lang="ru-RU" sz="1600" dirty="0" err="1">
                <a:latin typeface="Times New Roman" pitchFamily="18" charset="0"/>
                <a:ea typeface="Calibri" pitchFamily="34" charset="0"/>
                <a:cs typeface="Times New Roman" pitchFamily="18" charset="0"/>
              </a:rPr>
              <a:t>в</a:t>
            </a:r>
            <a:r>
              <a:rPr lang="ru-RU" sz="1600" dirty="0">
                <a:latin typeface="Times New Roman" pitchFamily="18" charset="0"/>
                <a:ea typeface="Calibri" pitchFamily="34" charset="0"/>
                <a:cs typeface="Times New Roman" pitchFamily="18" charset="0"/>
              </a:rPr>
              <a:t> иноязычной устной незнакомой или малознакомой </a:t>
            </a:r>
          </a:p>
          <a:p>
            <a:pPr indent="449263" algn="just" defTabSz="914400" eaLnBrk="0" fontAlgn="base" hangingPunct="0">
              <a:spcBef>
                <a:spcPct val="0"/>
              </a:spcBef>
              <a:spcAft>
                <a:spcPct val="0"/>
              </a:spcAft>
              <a:tabLst>
                <a:tab pos="2333625" algn="l"/>
              </a:tabLst>
            </a:pPr>
            <a:r>
              <a:rPr lang="ru-RU" sz="1600" dirty="0">
                <a:latin typeface="Times New Roman" pitchFamily="18" charset="0"/>
                <a:ea typeface="Calibri" pitchFamily="34" charset="0"/>
                <a:cs typeface="Times New Roman" pitchFamily="18" charset="0"/>
              </a:rPr>
              <a:t>речи.</a:t>
            </a:r>
            <a:endParaRPr lang="en-US" sz="1600" dirty="0">
              <a:latin typeface="Arial" pitchFamily="34" charset="0"/>
              <a:cs typeface="Arial" pitchFamily="34" charset="0"/>
            </a:endParaRPr>
          </a:p>
          <a:p>
            <a:pPr indent="449263" algn="just" defTabSz="914400" eaLnBrk="0" fontAlgn="base" hangingPunct="0">
              <a:spcBef>
                <a:spcPct val="0"/>
              </a:spcBef>
              <a:spcAft>
                <a:spcPct val="0"/>
              </a:spcAft>
              <a:tabLst>
                <a:tab pos="2333625" algn="l"/>
              </a:tabLst>
            </a:pPr>
            <a:r>
              <a:rPr lang="ru-RU" sz="1600" dirty="0">
                <a:latin typeface="Times New Roman" pitchFamily="18" charset="0"/>
                <a:ea typeface="Calibri" pitchFamily="34" charset="0"/>
                <a:cs typeface="Times New Roman" pitchFamily="18" charset="0"/>
              </a:rPr>
              <a:t>7. </a:t>
            </a:r>
            <a:r>
              <a:rPr lang="ru-RU" sz="1600" dirty="0" err="1">
                <a:latin typeface="Times New Roman" pitchFamily="18" charset="0"/>
                <a:ea typeface="Calibri" pitchFamily="34" charset="0"/>
                <a:cs typeface="Times New Roman" pitchFamily="18" charset="0"/>
              </a:rPr>
              <a:t>Фоносемантические</a:t>
            </a:r>
            <a:r>
              <a:rPr lang="ru-RU" sz="1600" dirty="0">
                <a:latin typeface="Times New Roman" pitchFamily="18" charset="0"/>
                <a:ea typeface="Calibri" pitchFamily="34" charset="0"/>
                <a:cs typeface="Times New Roman" pitchFamily="18" charset="0"/>
              </a:rPr>
              <a:t> закономерности наиболее достоверно выявляются при сочетании </a:t>
            </a:r>
          </a:p>
          <a:p>
            <a:pPr indent="449263" algn="just" defTabSz="914400" eaLnBrk="0" fontAlgn="base" hangingPunct="0">
              <a:spcBef>
                <a:spcPct val="0"/>
              </a:spcBef>
              <a:spcAft>
                <a:spcPct val="0"/>
              </a:spcAft>
              <a:tabLst>
                <a:tab pos="2333625" algn="l"/>
              </a:tabLst>
            </a:pPr>
            <a:r>
              <a:rPr lang="ru-RU" sz="1600" dirty="0">
                <a:latin typeface="Times New Roman" pitchFamily="18" charset="0"/>
                <a:ea typeface="Calibri" pitchFamily="34" charset="0"/>
                <a:cs typeface="Times New Roman" pitchFamily="18" charset="0"/>
              </a:rPr>
              <a:t>психолингвистического эксперимента со следующей математической обработкой данных </a:t>
            </a:r>
          </a:p>
          <a:p>
            <a:pPr indent="449263" algn="just" defTabSz="914400" eaLnBrk="0" fontAlgn="base" hangingPunct="0">
              <a:spcBef>
                <a:spcPct val="0"/>
              </a:spcBef>
              <a:spcAft>
                <a:spcPct val="0"/>
              </a:spcAft>
              <a:tabLst>
                <a:tab pos="2333625" algn="l"/>
              </a:tabLst>
            </a:pPr>
            <a:r>
              <a:rPr lang="ru-RU" sz="1600" dirty="0">
                <a:latin typeface="Times New Roman" pitchFamily="18" charset="0"/>
                <a:ea typeface="Calibri" pitchFamily="34" charset="0"/>
                <a:cs typeface="Times New Roman" pitchFamily="18" charset="0"/>
              </a:rPr>
              <a:t>по статистическим законам и широкого филологического анализа с привлечением данных смежных</a:t>
            </a:r>
          </a:p>
          <a:p>
            <a:pPr indent="449263" algn="just" defTabSz="914400" eaLnBrk="0" fontAlgn="base" hangingPunct="0">
              <a:spcBef>
                <a:spcPct val="0"/>
              </a:spcBef>
              <a:spcAft>
                <a:spcPct val="0"/>
              </a:spcAft>
              <a:tabLst>
                <a:tab pos="2333625" algn="l"/>
              </a:tabLst>
            </a:pPr>
            <a:r>
              <a:rPr lang="ru-RU" sz="1600" dirty="0">
                <a:latin typeface="Times New Roman" pitchFamily="18" charset="0"/>
                <a:ea typeface="Calibri" pitchFamily="34" charset="0"/>
                <a:cs typeface="Times New Roman" pitchFamily="18" charset="0"/>
              </a:rPr>
              <a:t> наук (литературоведения, этимологии, психологии, нейрофизиологии,).</a:t>
            </a:r>
            <a:endParaRPr lang="en-US" sz="1600" dirty="0">
              <a:latin typeface="Arial" pitchFamily="34" charset="0"/>
              <a:cs typeface="Arial" pitchFamily="34" charset="0"/>
            </a:endParaRPr>
          </a:p>
          <a:p>
            <a:pPr indent="449263" algn="just" defTabSz="914400" eaLnBrk="0" fontAlgn="base" hangingPunct="0">
              <a:spcBef>
                <a:spcPct val="0"/>
              </a:spcBef>
              <a:spcAft>
                <a:spcPct val="0"/>
              </a:spcAft>
              <a:tabLst>
                <a:tab pos="2333625" algn="l"/>
              </a:tabLst>
            </a:pPr>
            <a:r>
              <a:rPr lang="ru-RU" sz="1600" dirty="0">
                <a:latin typeface="Times New Roman" pitchFamily="18" charset="0"/>
                <a:ea typeface="Calibri" pitchFamily="34" charset="0"/>
                <a:cs typeface="Times New Roman" pitchFamily="18" charset="0"/>
              </a:rPr>
              <a:t>. Во фразеологическом составе языка выделяется категория </a:t>
            </a:r>
            <a:r>
              <a:rPr lang="ru-RU" sz="1600" dirty="0" err="1">
                <a:latin typeface="Times New Roman" pitchFamily="18" charset="0"/>
                <a:ea typeface="Calibri" pitchFamily="34" charset="0"/>
                <a:cs typeface="Times New Roman" pitchFamily="18" charset="0"/>
              </a:rPr>
              <a:t>фоносемантических</a:t>
            </a:r>
            <a:r>
              <a:rPr lang="ru-RU" sz="1600" dirty="0">
                <a:latin typeface="Times New Roman" pitchFamily="18" charset="0"/>
                <a:ea typeface="Calibri" pitchFamily="34" charset="0"/>
                <a:cs typeface="Times New Roman" pitchFamily="18" charset="0"/>
              </a:rPr>
              <a:t> фразеологизмов,</a:t>
            </a:r>
          </a:p>
          <a:p>
            <a:pPr indent="449263" algn="just" defTabSz="914400" eaLnBrk="0" fontAlgn="base" hangingPunct="0">
              <a:spcBef>
                <a:spcPct val="0"/>
              </a:spcBef>
              <a:spcAft>
                <a:spcPct val="0"/>
              </a:spcAft>
              <a:tabLst>
                <a:tab pos="2333625" algn="l"/>
              </a:tabLst>
            </a:pPr>
            <a:r>
              <a:rPr lang="ru-RU" sz="1600" dirty="0">
                <a:latin typeface="Times New Roman" pitchFamily="18" charset="0"/>
                <a:ea typeface="Calibri" pitchFamily="34" charset="0"/>
                <a:cs typeface="Times New Roman" pitchFamily="18" charset="0"/>
              </a:rPr>
              <a:t> в которых </a:t>
            </a:r>
            <a:r>
              <a:rPr lang="ru-RU" sz="1600" dirty="0" err="1">
                <a:latin typeface="Times New Roman" pitchFamily="18" charset="0"/>
                <a:ea typeface="Calibri" pitchFamily="34" charset="0"/>
                <a:cs typeface="Times New Roman" pitchFamily="18" charset="0"/>
              </a:rPr>
              <a:t>синестетические</a:t>
            </a:r>
            <a:r>
              <a:rPr lang="ru-RU" sz="1600" dirty="0">
                <a:latin typeface="Times New Roman" pitchFamily="18" charset="0"/>
                <a:ea typeface="Calibri" pitchFamily="34" charset="0"/>
                <a:cs typeface="Times New Roman" pitchFamily="18" charset="0"/>
              </a:rPr>
              <a:t> и </a:t>
            </a:r>
            <a:r>
              <a:rPr lang="ru-RU" sz="1600" dirty="0" err="1">
                <a:latin typeface="Times New Roman" pitchFamily="18" charset="0"/>
                <a:ea typeface="Calibri" pitchFamily="34" charset="0"/>
                <a:cs typeface="Times New Roman" pitchFamily="18" charset="0"/>
              </a:rPr>
              <a:t>фоносемантические</a:t>
            </a:r>
            <a:r>
              <a:rPr lang="ru-RU" sz="1600" dirty="0">
                <a:latin typeface="Times New Roman" pitchFamily="18" charset="0"/>
                <a:ea typeface="Calibri" pitchFamily="34" charset="0"/>
                <a:cs typeface="Times New Roman" pitchFamily="18" charset="0"/>
              </a:rPr>
              <a:t> связи выступают как средство </a:t>
            </a:r>
            <a:r>
              <a:rPr lang="ru-RU" sz="1600" dirty="0" err="1">
                <a:latin typeface="Times New Roman" pitchFamily="18" charset="0"/>
                <a:ea typeface="Calibri" pitchFamily="34" charset="0"/>
                <a:cs typeface="Times New Roman" pitchFamily="18" charset="0"/>
              </a:rPr>
              <a:t>идиоматизации</a:t>
            </a:r>
            <a:r>
              <a:rPr lang="ru-RU" sz="1600" dirty="0">
                <a:latin typeface="Times New Roman" pitchFamily="18" charset="0"/>
                <a:ea typeface="Calibri" pitchFamily="34" charset="0"/>
                <a:cs typeface="Times New Roman" pitchFamily="18" charset="0"/>
              </a:rPr>
              <a:t> </a:t>
            </a:r>
          </a:p>
          <a:p>
            <a:pPr indent="449263" algn="just" defTabSz="914400" eaLnBrk="0" fontAlgn="base" hangingPunct="0">
              <a:spcBef>
                <a:spcPct val="0"/>
              </a:spcBef>
              <a:spcAft>
                <a:spcPct val="0"/>
              </a:spcAft>
              <a:tabLst>
                <a:tab pos="2333625" algn="l"/>
              </a:tabLst>
            </a:pPr>
            <a:r>
              <a:rPr lang="ru-RU" sz="1600" dirty="0">
                <a:latin typeface="Times New Roman" pitchFamily="18" charset="0"/>
                <a:ea typeface="Calibri" pitchFamily="34" charset="0"/>
                <a:cs typeface="Times New Roman" pitchFamily="18" charset="0"/>
              </a:rPr>
              <a:t>понятия. </a:t>
            </a:r>
            <a:endParaRPr lang="ru-RU" sz="1600" dirty="0">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09999" y="2209800"/>
            <a:ext cx="4572000" cy="3416320"/>
          </a:xfrm>
          <a:prstGeom prst="rect">
            <a:avLst/>
          </a:prstGeom>
        </p:spPr>
        <p:txBody>
          <a:bodyPr>
            <a:spAutoFit/>
          </a:bodyPr>
          <a:lstStyle/>
          <a:p>
            <a:r>
              <a:rPr lang="ru-RU" dirty="0"/>
              <a:t> ВААЛ-2000 пользователь может сконструировать свои собственные или воспользоваться следующими блоками критериев анализа текста:</a:t>
            </a:r>
          </a:p>
          <a:p>
            <a:endParaRPr lang="ru-RU" dirty="0"/>
          </a:p>
          <a:p>
            <a:r>
              <a:rPr lang="ru-RU" dirty="0"/>
              <a:t>    Психиатрический анализ (диагностика акцентуации)</a:t>
            </a:r>
          </a:p>
          <a:p>
            <a:r>
              <a:rPr lang="ru-RU" dirty="0"/>
              <a:t>    Психоаналитический анализ</a:t>
            </a:r>
          </a:p>
          <a:p>
            <a:r>
              <a:rPr lang="ru-RU" dirty="0"/>
              <a:t>    Мотивационный анализ</a:t>
            </a:r>
          </a:p>
          <a:p>
            <a:r>
              <a:rPr lang="ru-RU" dirty="0"/>
              <a:t>    Эмоционально-лексический анализ</a:t>
            </a:r>
          </a:p>
          <a:p>
            <a:r>
              <a:rPr lang="ru-RU" dirty="0"/>
              <a:t>    Диагностика мета-программ</a:t>
            </a:r>
          </a:p>
          <a:p>
            <a:r>
              <a:rPr lang="ru-RU" dirty="0"/>
              <a:t>    Фоно- и </a:t>
            </a:r>
            <a:r>
              <a:rPr lang="ru-RU" dirty="0" err="1"/>
              <a:t>цветосемантический</a:t>
            </a:r>
            <a:r>
              <a:rPr lang="ru-RU" dirty="0"/>
              <a:t> анализ</a:t>
            </a:r>
          </a:p>
        </p:txBody>
      </p:sp>
      <p:sp>
        <p:nvSpPr>
          <p:cNvPr id="3" name="Прямоугольник 2"/>
          <p:cNvSpPr/>
          <p:nvPr/>
        </p:nvSpPr>
        <p:spPr>
          <a:xfrm>
            <a:off x="2743200" y="457200"/>
            <a:ext cx="1471878" cy="369332"/>
          </a:xfrm>
          <a:prstGeom prst="rect">
            <a:avLst/>
          </a:prstGeom>
        </p:spPr>
        <p:txBody>
          <a:bodyPr wrap="none">
            <a:spAutoFit/>
          </a:bodyPr>
          <a:lstStyle/>
          <a:p>
            <a:r>
              <a:rPr lang="ru-RU" dirty="0"/>
              <a:t>Шалак В</a:t>
            </a:r>
            <a:r>
              <a:rPr lang="en-US" dirty="0"/>
              <a:t>.</a:t>
            </a:r>
            <a:r>
              <a:rPr lang="ru-RU" dirty="0"/>
              <a:t> И</a:t>
            </a:r>
            <a:r>
              <a:rPr lang="en-US" dirty="0"/>
              <a:t>.</a:t>
            </a:r>
            <a:endParaRPr lang="ru-RU" dirty="0"/>
          </a:p>
        </p:txBody>
      </p:sp>
      <p:sp>
        <p:nvSpPr>
          <p:cNvPr id="4" name="Прямоугольник 3"/>
          <p:cNvSpPr/>
          <p:nvPr/>
        </p:nvSpPr>
        <p:spPr>
          <a:xfrm>
            <a:off x="2743201" y="964168"/>
            <a:ext cx="4313617" cy="369332"/>
          </a:xfrm>
          <a:prstGeom prst="rect">
            <a:avLst/>
          </a:prstGeom>
        </p:spPr>
        <p:txBody>
          <a:bodyPr wrap="none">
            <a:spAutoFit/>
          </a:bodyPr>
          <a:lstStyle/>
          <a:p>
            <a:r>
              <a:rPr lang="en-GB" dirty="0"/>
              <a:t>http://www.vaal.ru/proekt/uchast.php</a:t>
            </a:r>
            <a:endParaRPr lang="ru-RU" dirty="0"/>
          </a:p>
        </p:txBody>
      </p:sp>
    </p:spTree>
    <p:extLst>
      <p:ext uri="{BB962C8B-B14F-4D97-AF65-F5344CB8AC3E}">
        <p14:creationId xmlns:p14="http://schemas.microsoft.com/office/powerpoint/2010/main" val="38012589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B73BD13E-28EB-4D44-9B41-3FBA3E31AA61}"/>
              </a:ext>
            </a:extLst>
          </p:cNvPr>
          <p:cNvSpPr/>
          <p:nvPr/>
        </p:nvSpPr>
        <p:spPr>
          <a:xfrm>
            <a:off x="1272208" y="1726600"/>
            <a:ext cx="7891670" cy="3646960"/>
          </a:xfrm>
          <a:prstGeom prst="rect">
            <a:avLst/>
          </a:prstGeom>
        </p:spPr>
        <p:txBody>
          <a:bodyPr wrap="square">
            <a:spAutoFit/>
          </a:bodyPr>
          <a:lstStyle/>
          <a:p>
            <a:pPr>
              <a:lnSpc>
                <a:spcPct val="107000"/>
              </a:lnSpc>
              <a:spcAft>
                <a:spcPts val="800"/>
              </a:spcAft>
            </a:pPr>
            <a:r>
              <a:rPr lang="ru-RU" dirty="0">
                <a:latin typeface="Calibri" panose="020F0502020204030204" pitchFamily="34" charset="0"/>
                <a:ea typeface="Calibri" panose="020F0502020204030204" pitchFamily="34" charset="0"/>
                <a:cs typeface="Times New Roman" panose="02020603050405020304" pitchFamily="18" charset="0"/>
              </a:rPr>
              <a:t>В тексте романа соблюдены все три условия установки на восприятие фонетического значения.</a:t>
            </a:r>
          </a:p>
          <a:p>
            <a:pPr>
              <a:lnSpc>
                <a:spcPct val="107000"/>
              </a:lnSpc>
              <a:spcAft>
                <a:spcPts val="800"/>
              </a:spcAft>
            </a:pPr>
            <a:r>
              <a:rPr lang="ru-RU" dirty="0">
                <a:latin typeface="Calibri" panose="020F0502020204030204" pitchFamily="34" charset="0"/>
                <a:ea typeface="Calibri" panose="020F0502020204030204" pitchFamily="34" charset="0"/>
                <a:cs typeface="Times New Roman" panose="02020603050405020304" pitchFamily="18" charset="0"/>
              </a:rPr>
              <a:t>1.	Используется примитивный язык людей, по своему психическому состоянию мыслящих на уровне детей или слаборазвитых народов.</a:t>
            </a:r>
          </a:p>
          <a:p>
            <a:pPr>
              <a:lnSpc>
                <a:spcPct val="107000"/>
              </a:lnSpc>
              <a:spcAft>
                <a:spcPts val="800"/>
              </a:spcAft>
            </a:pPr>
            <a:r>
              <a:rPr lang="ru-RU" dirty="0">
                <a:latin typeface="Calibri" panose="020F0502020204030204" pitchFamily="34" charset="0"/>
                <a:ea typeface="Calibri" panose="020F0502020204030204" pitchFamily="34" charset="0"/>
                <a:cs typeface="Times New Roman" panose="02020603050405020304" pitchFamily="18" charset="0"/>
              </a:rPr>
              <a:t>2.	Описываемые в романе ужасные сцены настраивают читателя на особо острое восприятие неприятных звуков, используемых при условиях высокой тесноты звукового ряда.</a:t>
            </a:r>
          </a:p>
          <a:p>
            <a:pPr>
              <a:lnSpc>
                <a:spcPct val="107000"/>
              </a:lnSpc>
              <a:spcAft>
                <a:spcPts val="800"/>
              </a:spcAft>
            </a:pPr>
            <a:r>
              <a:rPr lang="ru-RU" dirty="0">
                <a:latin typeface="Calibri" panose="020F0502020204030204" pitchFamily="34" charset="0"/>
                <a:ea typeface="Calibri" panose="020F0502020204030204" pitchFamily="34" charset="0"/>
                <a:cs typeface="Times New Roman" panose="02020603050405020304" pitchFamily="18" charset="0"/>
              </a:rPr>
              <a:t>3.	Читатель сталкивается в каждом абзаце с иноязычными словами, смысла которых он не понимает, поэтому внимание его приковывается к звуковой форме, он ее неизбежно проговаривает, по крайней мере внутренне. </a:t>
            </a:r>
          </a:p>
        </p:txBody>
      </p:sp>
      <p:sp>
        <p:nvSpPr>
          <p:cNvPr id="3" name="Заголовок 2">
            <a:extLst>
              <a:ext uri="{FF2B5EF4-FFF2-40B4-BE49-F238E27FC236}">
                <a16:creationId xmlns:a16="http://schemas.microsoft.com/office/drawing/2014/main" id="{81139FBA-6F67-4A17-B31B-AE030CCE8F6C}"/>
              </a:ext>
            </a:extLst>
          </p:cNvPr>
          <p:cNvSpPr>
            <a:spLocks noGrp="1"/>
          </p:cNvSpPr>
          <p:nvPr>
            <p:ph type="title"/>
          </p:nvPr>
        </p:nvSpPr>
        <p:spPr/>
        <p:txBody>
          <a:bodyPr>
            <a:normAutofit fontScale="90000"/>
          </a:bodyPr>
          <a:lstStyle/>
          <a:p>
            <a:r>
              <a:rPr lang="ru-RU" dirty="0" err="1"/>
              <a:t>Фоносемантический</a:t>
            </a:r>
            <a:r>
              <a:rPr lang="ru-RU" dirty="0"/>
              <a:t> анализ романа Э. </a:t>
            </a:r>
            <a:r>
              <a:rPr lang="ru-RU" dirty="0" err="1"/>
              <a:t>Берджесса</a:t>
            </a:r>
            <a:r>
              <a:rPr lang="ru-RU" dirty="0"/>
              <a:t> «Заводной апельсин»</a:t>
            </a:r>
          </a:p>
        </p:txBody>
      </p:sp>
    </p:spTree>
    <p:extLst>
      <p:ext uri="{BB962C8B-B14F-4D97-AF65-F5344CB8AC3E}">
        <p14:creationId xmlns:p14="http://schemas.microsoft.com/office/powerpoint/2010/main" val="1180051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l="8130" t="13468" r="6503" b="11111"/>
          <a:stretch/>
        </p:blipFill>
        <p:spPr bwMode="auto">
          <a:xfrm>
            <a:off x="1143001" y="0"/>
            <a:ext cx="9524999" cy="6858000"/>
          </a:xfrm>
          <a:prstGeom prst="rect">
            <a:avLst/>
          </a:prstGeom>
          <a:noFill/>
          <a:ln w="9525">
            <a:noFill/>
            <a:miter lim="800000"/>
            <a:headEnd/>
            <a:tailEnd/>
          </a:ln>
          <a:effectLst/>
        </p:spPr>
      </p:pic>
    </p:spTree>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FE77275-2E14-48CD-A6B6-0AB4D2A15C85}"/>
              </a:ext>
            </a:extLst>
          </p:cNvPr>
          <p:cNvSpPr>
            <a:spLocks noGrp="1"/>
          </p:cNvSpPr>
          <p:nvPr>
            <p:ph type="title"/>
          </p:nvPr>
        </p:nvSpPr>
        <p:spPr/>
        <p:txBody>
          <a:bodyPr/>
          <a:lstStyle/>
          <a:p>
            <a:endParaRPr lang="ru-RU" dirty="0"/>
          </a:p>
        </p:txBody>
      </p:sp>
      <p:pic>
        <p:nvPicPr>
          <p:cNvPr id="4" name="Рисунок 3">
            <a:extLst>
              <a:ext uri="{FF2B5EF4-FFF2-40B4-BE49-F238E27FC236}">
                <a16:creationId xmlns:a16="http://schemas.microsoft.com/office/drawing/2014/main" id="{D0196F8C-376B-4B71-9822-637F0F2208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511865"/>
            <a:ext cx="9656064" cy="5834269"/>
          </a:xfrm>
          <a:prstGeom prst="rect">
            <a:avLst/>
          </a:prstGeom>
        </p:spPr>
      </p:pic>
    </p:spTree>
    <p:extLst>
      <p:ext uri="{BB962C8B-B14F-4D97-AF65-F5344CB8AC3E}">
        <p14:creationId xmlns:p14="http://schemas.microsoft.com/office/powerpoint/2010/main" val="1145763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FCF8D0A5-1700-4C82-861C-8D9BF9AB52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92" y="-94873"/>
            <a:ext cx="10336696" cy="6952873"/>
          </a:xfrm>
          <a:prstGeom prst="rect">
            <a:avLst/>
          </a:prstGeom>
        </p:spPr>
      </p:pic>
    </p:spTree>
    <p:extLst>
      <p:ext uri="{BB962C8B-B14F-4D97-AF65-F5344CB8AC3E}">
        <p14:creationId xmlns:p14="http://schemas.microsoft.com/office/powerpoint/2010/main" val="32714046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17FBAB81-D47E-4CCC-90EF-176A372AFB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209" y="42024"/>
            <a:ext cx="10793895" cy="6815976"/>
          </a:xfrm>
          <a:prstGeom prst="rect">
            <a:avLst/>
          </a:prstGeom>
        </p:spPr>
      </p:pic>
    </p:spTree>
    <p:extLst>
      <p:ext uri="{BB962C8B-B14F-4D97-AF65-F5344CB8AC3E}">
        <p14:creationId xmlns:p14="http://schemas.microsoft.com/office/powerpoint/2010/main" val="41915764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4638"/>
            <a:ext cx="8229600" cy="334962"/>
          </a:xfrm>
        </p:spPr>
        <p:txBody>
          <a:bodyPr>
            <a:normAutofit/>
          </a:bodyPr>
          <a:lstStyle/>
          <a:p>
            <a:r>
              <a:rPr lang="ru-RU" sz="1600" dirty="0">
                <a:solidFill>
                  <a:srgbClr val="FF0000"/>
                </a:solidFill>
              </a:rPr>
              <a:t>ЛИТЕРАТУРА</a:t>
            </a:r>
            <a:endParaRPr lang="en-US" sz="1600" dirty="0">
              <a:solidFill>
                <a:srgbClr val="FF0000"/>
              </a:solidFill>
            </a:endParaRPr>
          </a:p>
        </p:txBody>
      </p:sp>
      <p:sp>
        <p:nvSpPr>
          <p:cNvPr id="3" name="Содержимое 2"/>
          <p:cNvSpPr>
            <a:spLocks noGrp="1"/>
          </p:cNvSpPr>
          <p:nvPr>
            <p:ph idx="1"/>
          </p:nvPr>
        </p:nvSpPr>
        <p:spPr>
          <a:xfrm>
            <a:off x="1524000" y="685800"/>
            <a:ext cx="8229600" cy="5334000"/>
          </a:xfrm>
        </p:spPr>
        <p:txBody>
          <a:bodyPr>
            <a:normAutofit fontScale="70000" lnSpcReduction="20000"/>
          </a:bodyPr>
          <a:lstStyle/>
          <a:p>
            <a:pPr marL="0" indent="0">
              <a:buNone/>
            </a:pPr>
            <a:r>
              <a:rPr lang="en-US" dirty="0"/>
              <a:t> </a:t>
            </a:r>
          </a:p>
          <a:p>
            <a:pPr lvl="0"/>
            <a:r>
              <a:rPr lang="en-US" dirty="0"/>
              <a:t> Jespersen O. Symbolic Value of the Vowel «</a:t>
            </a:r>
            <a:r>
              <a:rPr lang="en-US" dirty="0" err="1"/>
              <a:t>i</a:t>
            </a:r>
            <a:r>
              <a:rPr lang="en-US" dirty="0"/>
              <a:t>» // Jespersen O. </a:t>
            </a:r>
            <a:r>
              <a:rPr lang="en-US" dirty="0" err="1"/>
              <a:t>Linguistica</a:t>
            </a:r>
            <a:r>
              <a:rPr lang="en-US" dirty="0"/>
              <a:t>. Copenhagen, 1933</a:t>
            </a:r>
          </a:p>
          <a:p>
            <a:pPr lvl="0"/>
            <a:r>
              <a:rPr lang="en-GB" dirty="0" err="1"/>
              <a:t>Pavlovskaya</a:t>
            </a:r>
            <a:r>
              <a:rPr lang="en-GB" dirty="0"/>
              <a:t> I. Yu. </a:t>
            </a:r>
            <a:r>
              <a:rPr lang="en-US" dirty="0"/>
              <a:t>Teaching Pronunciation on Sound-Symbolic Basis// Alternatives    98. -The Proceedings of ATECR 1st International and 5th National Conference. - Prague, 18-20 September 1998. - P.95-99</a:t>
            </a:r>
            <a:endParaRPr lang="ru-RU" dirty="0"/>
          </a:p>
          <a:p>
            <a:pPr lvl="0"/>
            <a:r>
              <a:rPr lang="en-US" dirty="0" err="1"/>
              <a:t>Pavlovskaya</a:t>
            </a:r>
            <a:r>
              <a:rPr lang="en-US" dirty="0"/>
              <a:t> </a:t>
            </a:r>
            <a:r>
              <a:rPr lang="en-US" dirty="0" err="1"/>
              <a:t>I.Yu</a:t>
            </a:r>
            <a:r>
              <a:rPr lang="en-US" dirty="0"/>
              <a:t>. Sound </a:t>
            </a:r>
            <a:r>
              <a:rPr lang="en-US" dirty="0" err="1"/>
              <a:t>Iconism</a:t>
            </a:r>
            <a:r>
              <a:rPr lang="en-US" dirty="0"/>
              <a:t> and </a:t>
            </a:r>
            <a:r>
              <a:rPr lang="en-US" dirty="0" err="1"/>
              <a:t>Synesthemy</a:t>
            </a:r>
            <a:r>
              <a:rPr lang="en-US" dirty="0"/>
              <a:t> in English and Russian Expressive Texts: is there Symmetry in the Asymmetrical worlds?//</a:t>
            </a:r>
            <a:r>
              <a:rPr lang="ru-RU" dirty="0"/>
              <a:t>Университетское </a:t>
            </a:r>
            <a:r>
              <a:rPr lang="ru-RU" dirty="0" err="1"/>
              <a:t>переводоведение</a:t>
            </a:r>
            <a:r>
              <a:rPr lang="ru-RU" dirty="0"/>
              <a:t>, </a:t>
            </a:r>
            <a:r>
              <a:rPr lang="ru-RU" dirty="0" err="1"/>
              <a:t>Вып</a:t>
            </a:r>
            <a:r>
              <a:rPr lang="ru-RU" dirty="0"/>
              <a:t>. 3 (Третьи Федоровские чтения). – СПб, 2002, с. </a:t>
            </a:r>
            <a:endParaRPr lang="en-US" dirty="0"/>
          </a:p>
          <a:p>
            <a:pPr lvl="0"/>
            <a:r>
              <a:rPr lang="en-US" dirty="0"/>
              <a:t>Margaret Magnus. A Dictionary of English Sound. </a:t>
            </a:r>
            <a:r>
              <a:rPr lang="ru-RU" dirty="0"/>
              <a:t>3</a:t>
            </a:r>
            <a:r>
              <a:rPr lang="en-US" dirty="0"/>
              <a:t>http://www.trismegistos.com/</a:t>
            </a:r>
            <a:r>
              <a:rPr lang="ru-RU" dirty="0"/>
              <a:t>62-368.</a:t>
            </a:r>
            <a:endParaRPr lang="en-US" dirty="0"/>
          </a:p>
          <a:p>
            <a:pPr lvl="0"/>
            <a:r>
              <a:rPr lang="en-US" dirty="0"/>
              <a:t>Osgood Ch., </a:t>
            </a:r>
            <a:r>
              <a:rPr lang="en-US" dirty="0" err="1"/>
              <a:t>Suci</a:t>
            </a:r>
            <a:r>
              <a:rPr lang="en-US" dirty="0"/>
              <a:t> </a:t>
            </a:r>
            <a:r>
              <a:rPr lang="en-US" dirty="0" err="1"/>
              <a:t>G.,Tannenbaum</a:t>
            </a:r>
            <a:r>
              <a:rPr lang="en-US" dirty="0"/>
              <a:t> P. The Measurement of Meaning. Urbana, 1951.</a:t>
            </a:r>
          </a:p>
          <a:p>
            <a:pPr lvl="0"/>
            <a:r>
              <a:rPr lang="en-US" dirty="0">
                <a:hlinkClick r:id="rId2"/>
              </a:rPr>
              <a:t>http://liconism.ru/knizhnaya-polka-bookshelf/1341-magnus-margaret-2001-what-s-in-a-word-studies-in-phonosemantics.html</a:t>
            </a:r>
            <a:endParaRPr lang="en-US" dirty="0"/>
          </a:p>
          <a:p>
            <a:pPr lvl="0"/>
            <a:r>
              <a:rPr lang="en-US" dirty="0"/>
              <a:t>Margaret Magnus What’s in a Word? Studies in  </a:t>
            </a:r>
            <a:r>
              <a:rPr lang="en-US" dirty="0" err="1"/>
              <a:t>Phonosemantics</a:t>
            </a:r>
            <a:r>
              <a:rPr lang="en-US" dirty="0"/>
              <a:t>/ Submitted to NTNU for evaluation for the degree 'Doctor </a:t>
            </a:r>
            <a:r>
              <a:rPr lang="en-US" dirty="0" err="1"/>
              <a:t>Philosophiae</a:t>
            </a:r>
            <a:r>
              <a:rPr lang="en-US" dirty="0"/>
              <a:t>' 4/20/01 http://www.trismegistos.com/dissertation/  http://ru.scribd.com/doc/153155134/WhatIsInAWord-Study-in-Phonosemantics</a:t>
            </a:r>
          </a:p>
          <a:p>
            <a:pPr lvl="0"/>
            <a:endParaRPr lang="en-US" dirty="0"/>
          </a:p>
          <a:p>
            <a:pPr lvl="0"/>
            <a:endParaRPr lang="en-US" dirty="0"/>
          </a:p>
          <a:p>
            <a:pPr lvl="0"/>
            <a:endParaRPr lang="ru-RU" dirty="0"/>
          </a:p>
          <a:p>
            <a:pPr lvl="0"/>
            <a:endParaRPr lang="ru-RU" dirty="0"/>
          </a:p>
          <a:p>
            <a:endParaRPr lang="en-US" dirty="0"/>
          </a:p>
        </p:txBody>
      </p:sp>
    </p:spTree>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524000" y="206513"/>
            <a:ext cx="7703776" cy="70173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ru-RU" b="1" dirty="0">
                <a:latin typeface="Calibri" pitchFamily="34" charset="0"/>
                <a:ea typeface="Calibri" pitchFamily="34" charset="0"/>
                <a:cs typeface="Calibri" pitchFamily="34" charset="0"/>
              </a:rPr>
              <a:t>СПИСОК ЛИТЕРАТУРЫ ПО ФОНОСЕМАНТИКЕ</a:t>
            </a:r>
            <a:endParaRPr lang="en-US" b="1" dirty="0">
              <a:latin typeface="Calibri" pitchFamily="34" charset="0"/>
              <a:ea typeface="Calibri" pitchFamily="34" charset="0"/>
              <a:cs typeface="Calibri" pitchFamily="34" charset="0"/>
            </a:endParaRPr>
          </a:p>
          <a:p>
            <a:pPr algn="ctr" fontAlgn="base">
              <a:spcBef>
                <a:spcPct val="0"/>
              </a:spcBef>
              <a:spcAft>
                <a:spcPct val="0"/>
              </a:spcAft>
            </a:pPr>
            <a:endParaRPr lang="en-US" dirty="0">
              <a:latin typeface="Arial" pitchFamily="34" charset="0"/>
              <a:cs typeface="Arial" pitchFamily="34" charset="0"/>
            </a:endParaRPr>
          </a:p>
          <a:p>
            <a:pPr algn="ctr" eaLnBrk="0" fontAlgn="base" hangingPunct="0">
              <a:spcBef>
                <a:spcPct val="0"/>
              </a:spcBef>
              <a:spcAft>
                <a:spcPct val="0"/>
              </a:spcAft>
              <a:buFont typeface="Arial" pitchFamily="34" charset="0"/>
              <a:buChar char="•"/>
            </a:pPr>
            <a:r>
              <a:rPr lang="ru-RU" dirty="0">
                <a:latin typeface="Times New Roman CYR" charset="0"/>
                <a:ea typeface="Calibri" pitchFamily="34" charset="0"/>
                <a:cs typeface="Times New Roman" pitchFamily="18" charset="0"/>
              </a:rPr>
              <a:t>Арнольд И.В. Стилистика современного английского языка. Ленинград </a:t>
            </a:r>
            <a:r>
              <a:rPr lang="ru-RU" dirty="0">
                <a:latin typeface="Calibri"/>
                <a:ea typeface="Calibri" pitchFamily="34" charset="0"/>
                <a:cs typeface="Times New Roman" pitchFamily="18" charset="0"/>
              </a:rPr>
              <a:t>«</a:t>
            </a:r>
            <a:r>
              <a:rPr lang="ru-RU" dirty="0">
                <a:latin typeface="Times New Roman CYR" charset="0"/>
                <a:ea typeface="Calibri" pitchFamily="34" charset="0"/>
                <a:cs typeface="Times New Roman" pitchFamily="18" charset="0"/>
              </a:rPr>
              <a:t>Просвещение</a:t>
            </a:r>
            <a:r>
              <a:rPr lang="ru-RU" dirty="0">
                <a:latin typeface="Calibri"/>
                <a:ea typeface="Calibri" pitchFamily="34" charset="0"/>
                <a:cs typeface="Times New Roman" pitchFamily="18" charset="0"/>
              </a:rPr>
              <a:t>»</a:t>
            </a:r>
            <a:r>
              <a:rPr lang="ru-RU" dirty="0">
                <a:latin typeface="Times New Roman" pitchFamily="18" charset="0"/>
                <a:ea typeface="Calibri" pitchFamily="34" charset="0"/>
                <a:cs typeface="Times New Roman" pitchFamily="18" charset="0"/>
              </a:rPr>
              <a:t>, 1981.</a:t>
            </a:r>
            <a:endParaRPr lang="en-US" dirty="0">
              <a:latin typeface="Arial" pitchFamily="34" charset="0"/>
              <a:cs typeface="Arial" pitchFamily="34" charset="0"/>
            </a:endParaRPr>
          </a:p>
          <a:p>
            <a:pPr eaLnBrk="0" fontAlgn="base" hangingPunct="0">
              <a:spcBef>
                <a:spcPct val="0"/>
              </a:spcBef>
              <a:spcAft>
                <a:spcPct val="0"/>
              </a:spcAft>
              <a:buFont typeface="Arial" pitchFamily="34" charset="0"/>
              <a:buChar char="•"/>
            </a:pPr>
            <a:r>
              <a:rPr lang="ru-RU" dirty="0">
                <a:latin typeface="Times New Roman CYR" charset="0"/>
                <a:ea typeface="Calibri" pitchFamily="34" charset="0"/>
                <a:cs typeface="Times New Roman" pitchFamily="18" charset="0"/>
              </a:rPr>
              <a:t>Воронин С.В. Английские </a:t>
            </a:r>
            <a:r>
              <a:rPr lang="ru-RU" dirty="0" err="1">
                <a:latin typeface="Times New Roman CYR" charset="0"/>
                <a:ea typeface="Calibri" pitchFamily="34" charset="0"/>
                <a:cs typeface="Times New Roman" pitchFamily="18" charset="0"/>
              </a:rPr>
              <a:t>ономатопы</a:t>
            </a:r>
            <a:r>
              <a:rPr lang="ru-RU" dirty="0">
                <a:latin typeface="Times New Roman CYR" charset="0"/>
                <a:ea typeface="Calibri" pitchFamily="34" charset="0"/>
                <a:cs typeface="Times New Roman" pitchFamily="18" charset="0"/>
              </a:rPr>
              <a:t>. </a:t>
            </a:r>
            <a:r>
              <a:rPr lang="ru-RU" dirty="0" err="1">
                <a:latin typeface="Times New Roman CYR" charset="0"/>
                <a:ea typeface="Calibri" pitchFamily="34" charset="0"/>
                <a:cs typeface="Times New Roman" pitchFamily="18" charset="0"/>
              </a:rPr>
              <a:t>Фоносемантическая</a:t>
            </a:r>
            <a:r>
              <a:rPr lang="ru-RU" dirty="0">
                <a:latin typeface="Times New Roman CYR" charset="0"/>
                <a:ea typeface="Calibri" pitchFamily="34" charset="0"/>
                <a:cs typeface="Times New Roman" pitchFamily="18" charset="0"/>
              </a:rPr>
              <a:t> классификация. </a:t>
            </a:r>
            <a:r>
              <a:rPr lang="ru-RU" dirty="0" err="1">
                <a:latin typeface="Times New Roman CYR" charset="0"/>
                <a:ea typeface="Calibri" pitchFamily="34" charset="0"/>
                <a:cs typeface="Times New Roman" pitchFamily="18" charset="0"/>
              </a:rPr>
              <a:t>Спб</a:t>
            </a:r>
            <a:r>
              <a:rPr lang="ru-RU" dirty="0">
                <a:latin typeface="Times New Roman CYR" charset="0"/>
                <a:ea typeface="Calibri" pitchFamily="34" charset="0"/>
                <a:cs typeface="Times New Roman" pitchFamily="18" charset="0"/>
              </a:rPr>
              <a:t>, 2004.</a:t>
            </a:r>
            <a:endParaRPr lang="en-US" dirty="0">
              <a:latin typeface="Arial" pitchFamily="34" charset="0"/>
              <a:cs typeface="Arial" pitchFamily="34" charset="0"/>
            </a:endParaRPr>
          </a:p>
          <a:p>
            <a:pPr eaLnBrk="0" fontAlgn="base" hangingPunct="0">
              <a:spcBef>
                <a:spcPct val="0"/>
              </a:spcBef>
              <a:spcAft>
                <a:spcPct val="0"/>
              </a:spcAft>
              <a:buFont typeface="Arial" pitchFamily="34" charset="0"/>
              <a:buChar char="•"/>
            </a:pPr>
            <a:r>
              <a:rPr lang="ru-RU" dirty="0">
                <a:latin typeface="Times New Roman CYR" charset="0"/>
                <a:ea typeface="Calibri" pitchFamily="34" charset="0"/>
                <a:cs typeface="Times New Roman" pitchFamily="18" charset="0"/>
              </a:rPr>
              <a:t>Воронин С.В. Основы </a:t>
            </a:r>
            <a:r>
              <a:rPr lang="ru-RU" dirty="0" err="1">
                <a:latin typeface="Times New Roman CYR" charset="0"/>
                <a:ea typeface="Calibri" pitchFamily="34" charset="0"/>
                <a:cs typeface="Times New Roman" pitchFamily="18" charset="0"/>
              </a:rPr>
              <a:t>фоносемантики</a:t>
            </a:r>
            <a:r>
              <a:rPr lang="ru-RU" dirty="0">
                <a:latin typeface="Times New Roman CYR" charset="0"/>
                <a:ea typeface="Calibri" pitchFamily="34" charset="0"/>
                <a:cs typeface="Times New Roman" pitchFamily="18" charset="0"/>
              </a:rPr>
              <a:t>. М., 2006.</a:t>
            </a:r>
            <a:endParaRPr lang="en-US" dirty="0">
              <a:latin typeface="Arial" pitchFamily="34" charset="0"/>
              <a:cs typeface="Arial" pitchFamily="34" charset="0"/>
            </a:endParaRPr>
          </a:p>
          <a:p>
            <a:pPr eaLnBrk="0" fontAlgn="base" hangingPunct="0">
              <a:spcBef>
                <a:spcPct val="0"/>
              </a:spcBef>
              <a:spcAft>
                <a:spcPct val="0"/>
              </a:spcAft>
              <a:buFont typeface="Arial" pitchFamily="34" charset="0"/>
              <a:buChar char="•"/>
            </a:pPr>
            <a:r>
              <a:rPr lang="ru-RU" dirty="0">
                <a:latin typeface="Times New Roman CYR" charset="0"/>
                <a:ea typeface="Calibri" pitchFamily="34" charset="0"/>
                <a:cs typeface="Times New Roman" pitchFamily="18" charset="0"/>
              </a:rPr>
              <a:t>Воронин С.В. О методе </a:t>
            </a:r>
            <a:r>
              <a:rPr lang="ru-RU" dirty="0" err="1">
                <a:latin typeface="Times New Roman CYR" charset="0"/>
                <a:ea typeface="Calibri" pitchFamily="34" charset="0"/>
                <a:cs typeface="Times New Roman" pitchFamily="18" charset="0"/>
              </a:rPr>
              <a:t>фоносемантического</a:t>
            </a:r>
            <a:r>
              <a:rPr lang="ru-RU" dirty="0">
                <a:latin typeface="Times New Roman CYR" charset="0"/>
                <a:ea typeface="Calibri" pitchFamily="34" charset="0"/>
                <a:cs typeface="Times New Roman" pitchFamily="18" charset="0"/>
              </a:rPr>
              <a:t> анализа. // Лингвометодические аспекты </a:t>
            </a:r>
            <a:endParaRPr lang="en-US" dirty="0">
              <a:latin typeface="Times New Roman CYR" charset="0"/>
              <a:ea typeface="Calibri" pitchFamily="34" charset="0"/>
              <a:cs typeface="Times New Roman" pitchFamily="18" charset="0"/>
            </a:endParaRPr>
          </a:p>
          <a:p>
            <a:pPr eaLnBrk="0" fontAlgn="base" hangingPunct="0">
              <a:spcBef>
                <a:spcPct val="0"/>
              </a:spcBef>
              <a:spcAft>
                <a:spcPct val="0"/>
              </a:spcAft>
              <a:buFont typeface="Arial" pitchFamily="34" charset="0"/>
              <a:buChar char="•"/>
            </a:pPr>
            <a:r>
              <a:rPr lang="ru-RU" dirty="0">
                <a:latin typeface="Times New Roman CYR" charset="0"/>
                <a:ea typeface="Calibri" pitchFamily="34" charset="0"/>
                <a:cs typeface="Times New Roman" pitchFamily="18" charset="0"/>
              </a:rPr>
              <a:t>семантики и прагматики текста: </a:t>
            </a:r>
            <a:r>
              <a:rPr lang="ru-RU" dirty="0" err="1">
                <a:latin typeface="Times New Roman CYR" charset="0"/>
                <a:ea typeface="Calibri" pitchFamily="34" charset="0"/>
                <a:cs typeface="Times New Roman" pitchFamily="18" charset="0"/>
              </a:rPr>
              <a:t>Методич</a:t>
            </a:r>
            <a:r>
              <a:rPr lang="ru-RU" dirty="0">
                <a:latin typeface="Times New Roman CYR" charset="0"/>
                <a:ea typeface="Calibri" pitchFamily="34" charset="0"/>
                <a:cs typeface="Times New Roman" pitchFamily="18" charset="0"/>
              </a:rPr>
              <a:t>. </a:t>
            </a:r>
            <a:r>
              <a:rPr lang="ru-RU" dirty="0" err="1">
                <a:latin typeface="Times New Roman CYR" charset="0"/>
                <a:ea typeface="Calibri" pitchFamily="34" charset="0"/>
                <a:cs typeface="Times New Roman" pitchFamily="18" charset="0"/>
              </a:rPr>
              <a:t>рекоменд</a:t>
            </a:r>
            <a:r>
              <a:rPr lang="ru-RU" dirty="0">
                <a:latin typeface="Times New Roman CYR" charset="0"/>
                <a:ea typeface="Calibri" pitchFamily="34" charset="0"/>
                <a:cs typeface="Times New Roman" pitchFamily="18" charset="0"/>
              </a:rPr>
              <a:t>. - Курск, 1990.</a:t>
            </a:r>
            <a:endParaRPr lang="en-US" dirty="0">
              <a:latin typeface="Arial" pitchFamily="34" charset="0"/>
              <a:cs typeface="Arial" pitchFamily="34" charset="0"/>
            </a:endParaRPr>
          </a:p>
          <a:p>
            <a:pPr eaLnBrk="0" fontAlgn="base" hangingPunct="0">
              <a:spcBef>
                <a:spcPct val="0"/>
              </a:spcBef>
              <a:spcAft>
                <a:spcPct val="0"/>
              </a:spcAft>
              <a:buFont typeface="Arial" pitchFamily="34" charset="0"/>
              <a:buChar char="•"/>
            </a:pPr>
            <a:r>
              <a:rPr lang="ru-RU" dirty="0">
                <a:latin typeface="Times New Roman CYR" charset="0"/>
                <a:ea typeface="Calibri" pitchFamily="34" charset="0"/>
                <a:cs typeface="Times New Roman" pitchFamily="18" charset="0"/>
              </a:rPr>
              <a:t>Воронин С.В. </a:t>
            </a:r>
            <a:r>
              <a:rPr lang="ru-RU" dirty="0" err="1">
                <a:latin typeface="Times New Roman CYR" charset="0"/>
                <a:ea typeface="Calibri" pitchFamily="34" charset="0"/>
                <a:cs typeface="Times New Roman" pitchFamily="18" charset="0"/>
              </a:rPr>
              <a:t>Фоносемантические</a:t>
            </a:r>
            <a:r>
              <a:rPr lang="ru-RU" dirty="0">
                <a:latin typeface="Times New Roman CYR" charset="0"/>
                <a:ea typeface="Calibri" pitchFamily="34" charset="0"/>
                <a:cs typeface="Times New Roman" pitchFamily="18" charset="0"/>
              </a:rPr>
              <a:t> идеи в зарубежном языкознании. Л., 1990.</a:t>
            </a:r>
            <a:endParaRPr lang="en-US" dirty="0">
              <a:latin typeface="Arial" pitchFamily="34" charset="0"/>
              <a:cs typeface="Arial" pitchFamily="34" charset="0"/>
            </a:endParaRPr>
          </a:p>
          <a:p>
            <a:pPr eaLnBrk="0" fontAlgn="base" hangingPunct="0">
              <a:spcBef>
                <a:spcPct val="0"/>
              </a:spcBef>
              <a:spcAft>
                <a:spcPct val="0"/>
              </a:spcAft>
              <a:buFont typeface="Arial" pitchFamily="34" charset="0"/>
              <a:buChar char="•"/>
            </a:pPr>
            <a:r>
              <a:rPr lang="ru-RU" dirty="0">
                <a:latin typeface="Times New Roman CYR" charset="0"/>
                <a:ea typeface="Calibri" pitchFamily="34" charset="0"/>
                <a:cs typeface="Times New Roman" pitchFamily="18" charset="0"/>
              </a:rPr>
              <a:t>Воронин С.В., </a:t>
            </a:r>
            <a:r>
              <a:rPr lang="ru-RU" dirty="0" err="1">
                <a:latin typeface="Times New Roman CYR" charset="0"/>
                <a:ea typeface="Calibri" pitchFamily="34" charset="0"/>
                <a:cs typeface="Times New Roman" pitchFamily="18" charset="0"/>
              </a:rPr>
              <a:t>Паго</a:t>
            </a:r>
            <a:r>
              <a:rPr lang="ru-RU" dirty="0">
                <a:latin typeface="Times New Roman CYR" charset="0"/>
                <a:ea typeface="Calibri" pitchFamily="34" charset="0"/>
                <a:cs typeface="Times New Roman" pitchFamily="18" charset="0"/>
              </a:rPr>
              <a:t> А.Д. Эквивалентность в переводе и </a:t>
            </a:r>
            <a:r>
              <a:rPr lang="ru-RU" dirty="0" err="1">
                <a:latin typeface="Times New Roman CYR" charset="0"/>
                <a:ea typeface="Calibri" pitchFamily="34" charset="0"/>
                <a:cs typeface="Times New Roman" pitchFamily="18" charset="0"/>
              </a:rPr>
              <a:t>звукоизобразительная</a:t>
            </a:r>
            <a:r>
              <a:rPr lang="ru-RU" dirty="0">
                <a:latin typeface="Times New Roman CYR" charset="0"/>
                <a:ea typeface="Calibri" pitchFamily="34" charset="0"/>
                <a:cs typeface="Times New Roman" pitchFamily="18" charset="0"/>
              </a:rPr>
              <a:t> лексика </a:t>
            </a:r>
            <a:endParaRPr lang="en-US" dirty="0">
              <a:latin typeface="Times New Roman CYR" charset="0"/>
              <a:ea typeface="Calibri" pitchFamily="34" charset="0"/>
              <a:cs typeface="Times New Roman" pitchFamily="18" charset="0"/>
            </a:endParaRPr>
          </a:p>
          <a:p>
            <a:pPr eaLnBrk="0" fontAlgn="base" hangingPunct="0">
              <a:spcBef>
                <a:spcPct val="0"/>
              </a:spcBef>
              <a:spcAft>
                <a:spcPct val="0"/>
              </a:spcAft>
            </a:pPr>
            <a:r>
              <a:rPr lang="ru-RU" dirty="0">
                <a:latin typeface="Times New Roman CYR" charset="0"/>
                <a:ea typeface="Calibri" pitchFamily="34" charset="0"/>
                <a:cs typeface="Times New Roman" pitchFamily="18" charset="0"/>
              </a:rPr>
              <a:t>// Английская филология в переводческом и сопоставительном аспектах. </a:t>
            </a:r>
            <a:r>
              <a:rPr lang="ru-RU" dirty="0" err="1">
                <a:latin typeface="Times New Roman CYR" charset="0"/>
                <a:ea typeface="Calibri" pitchFamily="34" charset="0"/>
                <a:cs typeface="Times New Roman" pitchFamily="18" charset="0"/>
              </a:rPr>
              <a:t>Спб</a:t>
            </a:r>
            <a:r>
              <a:rPr lang="ru-RU" dirty="0">
                <a:latin typeface="Times New Roman CYR" charset="0"/>
                <a:ea typeface="Calibri" pitchFamily="34" charset="0"/>
                <a:cs typeface="Times New Roman" pitchFamily="18" charset="0"/>
              </a:rPr>
              <a:t>, 1995 </a:t>
            </a:r>
            <a:r>
              <a:rPr lang="ru-RU" dirty="0">
                <a:latin typeface="Calibri"/>
                <a:ea typeface="Calibri" pitchFamily="34" charset="0"/>
                <a:cs typeface="Times New Roman" pitchFamily="18" charset="0"/>
              </a:rPr>
              <a:t>—</a:t>
            </a:r>
            <a:r>
              <a:rPr lang="ru-RU" dirty="0">
                <a:latin typeface="Times New Roman CYR" charset="0"/>
                <a:ea typeface="Calibri" pitchFamily="34" charset="0"/>
                <a:cs typeface="Times New Roman" pitchFamily="18" charset="0"/>
              </a:rPr>
              <a:t> с. 83-87</a:t>
            </a:r>
            <a:endParaRPr lang="en-US" dirty="0">
              <a:latin typeface="Arial" pitchFamily="34" charset="0"/>
              <a:cs typeface="Arial" pitchFamily="34" charset="0"/>
            </a:endParaRPr>
          </a:p>
          <a:p>
            <a:pPr eaLnBrk="0" fontAlgn="base" hangingPunct="0">
              <a:spcBef>
                <a:spcPct val="0"/>
              </a:spcBef>
              <a:spcAft>
                <a:spcPct val="0"/>
              </a:spcAft>
              <a:buFont typeface="Arial" pitchFamily="34" charset="0"/>
              <a:buChar char="•"/>
            </a:pPr>
            <a:r>
              <a:rPr lang="ru-RU" dirty="0" err="1">
                <a:latin typeface="Times New Roman CYR" charset="0"/>
                <a:ea typeface="Calibri" pitchFamily="34" charset="0"/>
                <a:cs typeface="Times New Roman" pitchFamily="18" charset="0"/>
              </a:rPr>
              <a:t>Граммон</a:t>
            </a:r>
            <a:r>
              <a:rPr lang="ru-RU" dirty="0">
                <a:latin typeface="Times New Roman CYR" charset="0"/>
                <a:ea typeface="Calibri" pitchFamily="34" charset="0"/>
                <a:cs typeface="Times New Roman" pitchFamily="18" charset="0"/>
              </a:rPr>
              <a:t> М. Звук как средство выразительности речи // </a:t>
            </a:r>
            <a:r>
              <a:rPr lang="ru-RU" dirty="0" err="1">
                <a:latin typeface="Times New Roman CYR" charset="0"/>
                <a:ea typeface="Calibri" pitchFamily="34" charset="0"/>
                <a:cs typeface="Times New Roman" pitchFamily="18" charset="0"/>
              </a:rPr>
              <a:t>Фоносемантические</a:t>
            </a:r>
            <a:r>
              <a:rPr lang="ru-RU" dirty="0">
                <a:latin typeface="Times New Roman CYR" charset="0"/>
                <a:ea typeface="Calibri" pitchFamily="34" charset="0"/>
                <a:cs typeface="Times New Roman" pitchFamily="18" charset="0"/>
              </a:rPr>
              <a:t> исследования / Пенза, 1990.</a:t>
            </a:r>
            <a:endParaRPr lang="en-US" dirty="0">
              <a:latin typeface="Arial" pitchFamily="34" charset="0"/>
              <a:cs typeface="Arial" pitchFamily="34" charset="0"/>
            </a:endParaRPr>
          </a:p>
          <a:p>
            <a:pPr eaLnBrk="0" fontAlgn="base" hangingPunct="0">
              <a:spcBef>
                <a:spcPct val="0"/>
              </a:spcBef>
              <a:spcAft>
                <a:spcPct val="0"/>
              </a:spcAft>
              <a:buFont typeface="Arial" pitchFamily="34" charset="0"/>
              <a:buChar char="•"/>
            </a:pPr>
            <a:r>
              <a:rPr lang="ru-RU" dirty="0">
                <a:latin typeface="Times New Roman CYR" charset="0"/>
                <a:ea typeface="Calibri" pitchFamily="34" charset="0"/>
                <a:cs typeface="Times New Roman" pitchFamily="18" charset="0"/>
              </a:rPr>
              <a:t>Журавлев А.П. Звук и  смысл. М., 1991.</a:t>
            </a:r>
            <a:endParaRPr lang="en-US" dirty="0">
              <a:latin typeface="Arial" pitchFamily="34" charset="0"/>
              <a:cs typeface="Arial" pitchFamily="34" charset="0"/>
            </a:endParaRPr>
          </a:p>
          <a:p>
            <a:pPr eaLnBrk="0" fontAlgn="base" hangingPunct="0">
              <a:spcBef>
                <a:spcPct val="0"/>
              </a:spcBef>
              <a:spcAft>
                <a:spcPct val="0"/>
              </a:spcAft>
              <a:buFont typeface="Arial" pitchFamily="34" charset="0"/>
              <a:buChar char="•"/>
            </a:pPr>
            <a:r>
              <a:rPr lang="ru-RU" dirty="0">
                <a:latin typeface="Times New Roman" pitchFamily="18" charset="0"/>
                <a:ea typeface="Calibri" pitchFamily="34" charset="0"/>
                <a:cs typeface="Times New Roman" pitchFamily="18" charset="0"/>
              </a:rPr>
              <a:t> </a:t>
            </a:r>
            <a:r>
              <a:rPr lang="ru-RU" dirty="0">
                <a:latin typeface="Times New Roman CYR" charset="0"/>
                <a:ea typeface="Calibri" pitchFamily="34" charset="0"/>
                <a:cs typeface="Times New Roman" pitchFamily="18" charset="0"/>
              </a:rPr>
              <a:t>Журавлев А.П. Фонетическое значение, Л., 1974.</a:t>
            </a:r>
            <a:endParaRPr lang="en-US" dirty="0">
              <a:latin typeface="Arial" pitchFamily="34" charset="0"/>
              <a:cs typeface="Arial" pitchFamily="34" charset="0"/>
            </a:endParaRPr>
          </a:p>
          <a:p>
            <a:pPr eaLnBrk="0" fontAlgn="base" hangingPunct="0">
              <a:spcBef>
                <a:spcPct val="0"/>
              </a:spcBef>
              <a:spcAft>
                <a:spcPct val="0"/>
              </a:spcAft>
              <a:buFont typeface="Arial" pitchFamily="34" charset="0"/>
              <a:buChar char="•"/>
            </a:pPr>
            <a:r>
              <a:rPr lang="ru-RU" dirty="0">
                <a:latin typeface="Times New Roman" pitchFamily="18" charset="0"/>
                <a:ea typeface="Calibri" pitchFamily="34" charset="0"/>
                <a:cs typeface="Times New Roman" pitchFamily="18" charset="0"/>
              </a:rPr>
              <a:t> </a:t>
            </a:r>
            <a:r>
              <a:rPr lang="ru-RU" dirty="0">
                <a:latin typeface="Times New Roman CYR" charset="0"/>
                <a:ea typeface="Calibri" pitchFamily="34" charset="0"/>
                <a:cs typeface="Times New Roman" pitchFamily="18" charset="0"/>
              </a:rPr>
              <a:t>Киплинг Р. Немного о себе. М., 2003.</a:t>
            </a:r>
            <a:endParaRPr lang="en-US" dirty="0">
              <a:latin typeface="Arial" pitchFamily="34" charset="0"/>
              <a:cs typeface="Arial" pitchFamily="34" charset="0"/>
            </a:endParaRPr>
          </a:p>
          <a:p>
            <a:pPr eaLnBrk="0" fontAlgn="base" hangingPunct="0">
              <a:spcBef>
                <a:spcPct val="0"/>
              </a:spcBef>
              <a:spcAft>
                <a:spcPct val="0"/>
              </a:spcAft>
              <a:buFont typeface="Arial" pitchFamily="34" charset="0"/>
              <a:buChar char="•"/>
            </a:pPr>
            <a:r>
              <a:rPr lang="ru-RU" dirty="0">
                <a:latin typeface="Times New Roman" pitchFamily="18" charset="0"/>
                <a:ea typeface="Calibri" pitchFamily="34" charset="0"/>
                <a:cs typeface="Times New Roman" pitchFamily="18" charset="0"/>
              </a:rPr>
              <a:t> </a:t>
            </a:r>
            <a:r>
              <a:rPr lang="ru-RU" dirty="0">
                <a:latin typeface="Times New Roman CYR" charset="0"/>
                <a:ea typeface="Calibri" pitchFamily="34" charset="0"/>
                <a:cs typeface="Times New Roman" pitchFamily="18" charset="0"/>
              </a:rPr>
              <a:t>Любимова Н.А., </a:t>
            </a:r>
            <a:r>
              <a:rPr lang="ru-RU" dirty="0" err="1">
                <a:latin typeface="Times New Roman CYR" charset="0"/>
                <a:ea typeface="Calibri" pitchFamily="34" charset="0"/>
                <a:cs typeface="Times New Roman" pitchFamily="18" charset="0"/>
              </a:rPr>
              <a:t>Пинежанинова</a:t>
            </a:r>
            <a:r>
              <a:rPr lang="ru-RU" dirty="0">
                <a:latin typeface="Times New Roman CYR" charset="0"/>
                <a:ea typeface="Calibri" pitchFamily="34" charset="0"/>
                <a:cs typeface="Times New Roman" pitchFamily="18" charset="0"/>
              </a:rPr>
              <a:t> Н.П., Сомова Е.Г. Звуковая метафора в поэтическом тексте.-СПб.: Издательство С.-Петербургского университета, 1996.</a:t>
            </a:r>
            <a:endParaRPr lang="ru-RU" dirty="0">
              <a:latin typeface="Times New Roman CYR" charset="0"/>
              <a:ea typeface="Calibri" pitchFamily="34" charset="0"/>
              <a:cs typeface="Arial" pitchFamily="34" charset="0"/>
            </a:endParaRPr>
          </a:p>
          <a:p>
            <a:pPr eaLnBrk="0" fontAlgn="base" hangingPunct="0">
              <a:spcBef>
                <a:spcPct val="0"/>
              </a:spcBef>
              <a:spcAft>
                <a:spcPct val="0"/>
              </a:spcAft>
              <a:buFont typeface="Arial" pitchFamily="34" charset="0"/>
              <a:buChar char="•"/>
            </a:pPr>
            <a:r>
              <a:rPr lang="en-US" dirty="0">
                <a:latin typeface="Arial" pitchFamily="34" charset="0"/>
                <a:cs typeface="Arial" pitchFamily="34" charset="0"/>
              </a:rPr>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1676400" y="125386"/>
            <a:ext cx="7889404" cy="63094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buFont typeface="Arial" pitchFamily="34" charset="0"/>
              <a:buChar char="•"/>
            </a:pPr>
            <a:r>
              <a:rPr lang="ru-RU" dirty="0" err="1">
                <a:latin typeface="Times New Roman CYR" panose="02020603050405020304" pitchFamily="18" charset="0"/>
                <a:ea typeface="Calibri" pitchFamily="34" charset="0"/>
                <a:cs typeface="Times New Roman CYR" panose="02020603050405020304" pitchFamily="18" charset="0"/>
              </a:rPr>
              <a:t>Нироп</a:t>
            </a:r>
            <a:r>
              <a:rPr lang="ru-RU" dirty="0">
                <a:latin typeface="Times New Roman CYR" panose="02020603050405020304" pitchFamily="18" charset="0"/>
                <a:ea typeface="Calibri" pitchFamily="34" charset="0"/>
                <a:cs typeface="Times New Roman CYR" panose="02020603050405020304" pitchFamily="18" charset="0"/>
              </a:rPr>
              <a:t> К. Звук и его значение // </a:t>
            </a:r>
            <a:r>
              <a:rPr lang="ru-RU" dirty="0" err="1">
                <a:latin typeface="Times New Roman CYR" panose="02020603050405020304" pitchFamily="18" charset="0"/>
                <a:ea typeface="Calibri" pitchFamily="34" charset="0"/>
                <a:cs typeface="Times New Roman CYR" panose="02020603050405020304" pitchFamily="18" charset="0"/>
              </a:rPr>
              <a:t>Фоносемантические</a:t>
            </a:r>
            <a:r>
              <a:rPr lang="ru-RU" dirty="0">
                <a:latin typeface="Times New Roman CYR" panose="02020603050405020304" pitchFamily="18" charset="0"/>
                <a:ea typeface="Calibri" pitchFamily="34" charset="0"/>
                <a:cs typeface="Times New Roman CYR" panose="02020603050405020304" pitchFamily="18" charset="0"/>
              </a:rPr>
              <a:t> исследования / Пенза, 1990.</a:t>
            </a:r>
            <a:endParaRPr lang="en-US" dirty="0">
              <a:latin typeface="Times New Roman CYR" panose="02020603050405020304" pitchFamily="18" charset="0"/>
              <a:cs typeface="Times New Roman CYR" panose="02020603050405020304" pitchFamily="18" charset="0"/>
            </a:endParaRPr>
          </a:p>
          <a:p>
            <a:pPr eaLnBrk="0" fontAlgn="base" hangingPunct="0">
              <a:spcBef>
                <a:spcPct val="0"/>
              </a:spcBef>
              <a:spcAft>
                <a:spcPct val="0"/>
              </a:spcAft>
              <a:buFont typeface="Arial" pitchFamily="34" charset="0"/>
              <a:buChar char="•"/>
            </a:pPr>
            <a:r>
              <a:rPr lang="ru-RU" dirty="0">
                <a:latin typeface="Times New Roman CYR" panose="02020603050405020304" pitchFamily="18" charset="0"/>
                <a:ea typeface="Calibri" pitchFamily="34" charset="0"/>
                <a:cs typeface="Times New Roman CYR" panose="02020603050405020304" pitchFamily="18" charset="0"/>
              </a:rPr>
              <a:t>Павловская И.Ю. Фоносемантический анализ речи. СПб, 2004.</a:t>
            </a:r>
            <a:endParaRPr lang="en-US" dirty="0">
              <a:latin typeface="Times New Roman CYR" panose="02020603050405020304" pitchFamily="18" charset="0"/>
              <a:cs typeface="Times New Roman CYR" panose="02020603050405020304" pitchFamily="18" charset="0"/>
            </a:endParaRPr>
          </a:p>
          <a:p>
            <a:pPr eaLnBrk="0" fontAlgn="base" hangingPunct="0">
              <a:spcBef>
                <a:spcPct val="0"/>
              </a:spcBef>
              <a:spcAft>
                <a:spcPct val="0"/>
              </a:spcAft>
              <a:buFont typeface="Arial" pitchFamily="34" charset="0"/>
              <a:buChar char="•"/>
            </a:pPr>
            <a:r>
              <a:rPr lang="ru-RU" dirty="0">
                <a:latin typeface="Times New Roman CYR" panose="02020603050405020304" pitchFamily="18" charset="0"/>
                <a:ea typeface="Calibri" pitchFamily="34" charset="0"/>
                <a:cs typeface="Times New Roman CYR" panose="02020603050405020304" pitchFamily="18" charset="0"/>
              </a:rPr>
              <a:t>Павловская И.Ю. </a:t>
            </a:r>
            <a:r>
              <a:rPr lang="ru-RU" dirty="0" err="1">
                <a:latin typeface="Times New Roman CYR" panose="02020603050405020304" pitchFamily="18" charset="0"/>
                <a:ea typeface="Calibri" pitchFamily="34" charset="0"/>
                <a:cs typeface="Times New Roman CYR" panose="02020603050405020304" pitchFamily="18" charset="0"/>
              </a:rPr>
              <a:t>Фоносемантические</a:t>
            </a:r>
            <a:r>
              <a:rPr lang="ru-RU" dirty="0">
                <a:latin typeface="Times New Roman CYR" panose="02020603050405020304" pitchFamily="18" charset="0"/>
                <a:ea typeface="Calibri" pitchFamily="34" charset="0"/>
                <a:cs typeface="Times New Roman CYR" panose="02020603050405020304" pitchFamily="18" charset="0"/>
              </a:rPr>
              <a:t> основы речевой деятельности: </a:t>
            </a:r>
            <a:r>
              <a:rPr lang="ru-RU" dirty="0" err="1">
                <a:latin typeface="Times New Roman CYR" panose="02020603050405020304" pitchFamily="18" charset="0"/>
                <a:ea typeface="Calibri" pitchFamily="34" charset="0"/>
                <a:cs typeface="Times New Roman CYR" panose="02020603050405020304" pitchFamily="18" charset="0"/>
              </a:rPr>
              <a:t>Дис</a:t>
            </a:r>
            <a:r>
              <a:rPr lang="ru-RU" dirty="0">
                <a:latin typeface="Times New Roman CYR" panose="02020603050405020304" pitchFamily="18" charset="0"/>
                <a:ea typeface="Calibri" pitchFamily="34" charset="0"/>
                <a:cs typeface="Times New Roman CYR" panose="02020603050405020304" pitchFamily="18" charset="0"/>
              </a:rPr>
              <a:t>. </a:t>
            </a:r>
            <a:r>
              <a:rPr lang="ru-RU" dirty="0" err="1">
                <a:latin typeface="Times New Roman CYR" panose="02020603050405020304" pitchFamily="18" charset="0"/>
                <a:ea typeface="Calibri" pitchFamily="34" charset="0"/>
                <a:cs typeface="Times New Roman CYR" panose="02020603050405020304" pitchFamily="18" charset="0"/>
              </a:rPr>
              <a:t>докт</a:t>
            </a:r>
            <a:r>
              <a:rPr lang="ru-RU" dirty="0">
                <a:latin typeface="Times New Roman CYR" panose="02020603050405020304" pitchFamily="18" charset="0"/>
                <a:ea typeface="Calibri" pitchFamily="34" charset="0"/>
                <a:cs typeface="Times New Roman CYR" panose="02020603050405020304" pitchFamily="18" charset="0"/>
              </a:rPr>
              <a:t>. </a:t>
            </a:r>
            <a:r>
              <a:rPr lang="ru-RU" dirty="0" err="1">
                <a:latin typeface="Times New Roman CYR" panose="02020603050405020304" pitchFamily="18" charset="0"/>
                <a:ea typeface="Calibri" pitchFamily="34" charset="0"/>
                <a:cs typeface="Times New Roman CYR" panose="02020603050405020304" pitchFamily="18" charset="0"/>
              </a:rPr>
              <a:t>филол</a:t>
            </a:r>
            <a:r>
              <a:rPr lang="ru-RU" dirty="0">
                <a:latin typeface="Times New Roman CYR" panose="02020603050405020304" pitchFamily="18" charset="0"/>
                <a:ea typeface="Calibri" pitchFamily="34" charset="0"/>
                <a:cs typeface="Times New Roman CYR" panose="02020603050405020304" pitchFamily="18" charset="0"/>
              </a:rPr>
              <a:t>. наук. М., 2000.</a:t>
            </a:r>
          </a:p>
          <a:p>
            <a:pPr lvl="0" eaLnBrk="0" fontAlgn="base" hangingPunct="0">
              <a:spcBef>
                <a:spcPct val="0"/>
              </a:spcBef>
              <a:spcAft>
                <a:spcPct val="0"/>
              </a:spcAft>
              <a:buFont typeface="Arial" pitchFamily="34" charset="0"/>
              <a:buChar char="•"/>
            </a:pPr>
            <a:r>
              <a:rPr lang="ru-RU" dirty="0">
                <a:latin typeface="Times New Roman CYR" panose="02020603050405020304" pitchFamily="18" charset="0"/>
                <a:cs typeface="Times New Roman CYR" panose="02020603050405020304" pitchFamily="18" charset="0"/>
              </a:rPr>
              <a:t>Павловская </a:t>
            </a:r>
            <a:r>
              <a:rPr lang="ru-RU" dirty="0" err="1">
                <a:latin typeface="Times New Roman CYR" panose="02020603050405020304" pitchFamily="18" charset="0"/>
                <a:cs typeface="Times New Roman CYR" panose="02020603050405020304" pitchFamily="18" charset="0"/>
              </a:rPr>
              <a:t>И.Ю.Фоносемантические</a:t>
            </a:r>
            <a:r>
              <a:rPr lang="ru-RU" dirty="0">
                <a:latin typeface="Times New Roman CYR" panose="02020603050405020304" pitchFamily="18" charset="0"/>
                <a:cs typeface="Times New Roman CYR" panose="02020603050405020304" pitchFamily="18" charset="0"/>
              </a:rPr>
              <a:t> средства в поэзии и музыке (на материале рок-оперы «Иисус Христос - суперзвезда) Вестник Череповецкого государственного университета. 2016. № 5 (74). С. 107-112. </a:t>
            </a:r>
          </a:p>
          <a:p>
            <a:pPr lvl="0" eaLnBrk="0" fontAlgn="base" hangingPunct="0">
              <a:spcBef>
                <a:spcPct val="0"/>
              </a:spcBef>
              <a:spcAft>
                <a:spcPct val="0"/>
              </a:spcAft>
              <a:buFont typeface="Arial" pitchFamily="34" charset="0"/>
              <a:buChar char="•"/>
            </a:pPr>
            <a:r>
              <a:rPr lang="ru-RU" dirty="0">
                <a:latin typeface="Times New Roman CYR" panose="02020603050405020304" pitchFamily="18" charset="0"/>
                <a:cs typeface="Times New Roman CYR" panose="02020603050405020304" pitchFamily="18" charset="0"/>
              </a:rPr>
              <a:t>Павловская </a:t>
            </a:r>
            <a:r>
              <a:rPr lang="ru-RU" dirty="0" err="1">
                <a:latin typeface="Times New Roman CYR" panose="02020603050405020304" pitchFamily="18" charset="0"/>
                <a:cs typeface="Times New Roman CYR" panose="02020603050405020304" pitchFamily="18" charset="0"/>
              </a:rPr>
              <a:t>И.Ю.Фоносемантический</a:t>
            </a:r>
            <a:r>
              <a:rPr lang="ru-RU" dirty="0">
                <a:latin typeface="Times New Roman CYR" panose="02020603050405020304" pitchFamily="18" charset="0"/>
                <a:cs typeface="Times New Roman CYR" panose="02020603050405020304" pitchFamily="18" charset="0"/>
              </a:rPr>
              <a:t> анализ некоторых произведений английской детской художественной литературы и их перевода на русский язык// Вестник Ленинградского государственного университета им. А.С. Пушкина. 2011. Т. 7. № 4. С. 195-203. </a:t>
            </a:r>
          </a:p>
          <a:p>
            <a:pPr lvl="0" eaLnBrk="0" fontAlgn="base" hangingPunct="0">
              <a:spcBef>
                <a:spcPct val="0"/>
              </a:spcBef>
              <a:spcAft>
                <a:spcPct val="0"/>
              </a:spcAft>
              <a:buFont typeface="Arial" pitchFamily="34" charset="0"/>
              <a:buChar char="•"/>
            </a:pPr>
            <a:r>
              <a:rPr lang="ru-RU" dirty="0">
                <a:latin typeface="Times New Roman CYR" panose="02020603050405020304" pitchFamily="18" charset="0"/>
                <a:cs typeface="Times New Roman CYR" panose="02020603050405020304" pitchFamily="18" charset="0"/>
              </a:rPr>
              <a:t>Павловская </a:t>
            </a:r>
            <a:r>
              <a:rPr lang="ru-RU" dirty="0" err="1">
                <a:latin typeface="Times New Roman CYR" panose="02020603050405020304" pitchFamily="18" charset="0"/>
                <a:cs typeface="Times New Roman CYR" panose="02020603050405020304" pitchFamily="18" charset="0"/>
              </a:rPr>
              <a:t>И.Ю.Средства</a:t>
            </a:r>
            <a:r>
              <a:rPr lang="ru-RU" dirty="0">
                <a:latin typeface="Times New Roman CYR" panose="02020603050405020304" pitchFamily="18" charset="0"/>
                <a:cs typeface="Times New Roman CYR" panose="02020603050405020304" pitchFamily="18" charset="0"/>
              </a:rPr>
              <a:t> звуковой аттракции в художественном </a:t>
            </a:r>
            <a:r>
              <a:rPr lang="ru-RU" dirty="0" err="1">
                <a:latin typeface="Times New Roman CYR" panose="02020603050405020304" pitchFamily="18" charset="0"/>
                <a:cs typeface="Times New Roman CYR" panose="02020603050405020304" pitchFamily="18" charset="0"/>
              </a:rPr>
              <a:t>аудиотексте</a:t>
            </a:r>
            <a:r>
              <a:rPr lang="ru-RU" dirty="0">
                <a:latin typeface="Times New Roman CYR" panose="02020603050405020304" pitchFamily="18" charset="0"/>
                <a:cs typeface="Times New Roman CYR" panose="02020603050405020304" pitchFamily="18" charset="0"/>
              </a:rPr>
              <a:t>//Вестник Ленинградского государственного университета им. А.С. Пушкина. 2012. Т. 7. № 1. С. 72-82. </a:t>
            </a:r>
          </a:p>
          <a:p>
            <a:pPr lvl="0" eaLnBrk="0" fontAlgn="base" hangingPunct="0">
              <a:spcBef>
                <a:spcPct val="0"/>
              </a:spcBef>
              <a:spcAft>
                <a:spcPct val="0"/>
              </a:spcAft>
              <a:buFont typeface="Arial" pitchFamily="34" charset="0"/>
              <a:buChar char="•"/>
            </a:pPr>
            <a:r>
              <a:rPr lang="ru-RU" dirty="0">
                <a:latin typeface="Times New Roman CYR" panose="02020603050405020304" pitchFamily="18" charset="0"/>
                <a:cs typeface="Times New Roman CYR" panose="02020603050405020304" pitchFamily="18" charset="0"/>
              </a:rPr>
              <a:t>Ткачева Л.О., Павловская И.Ю., </a:t>
            </a:r>
            <a:r>
              <a:rPr lang="ru-RU" dirty="0" err="1">
                <a:latin typeface="Times New Roman CYR" panose="02020603050405020304" pitchFamily="18" charset="0"/>
                <a:cs typeface="Times New Roman CYR" panose="02020603050405020304" pitchFamily="18" charset="0"/>
              </a:rPr>
              <a:t>Седёлкина</a:t>
            </a:r>
            <a:r>
              <a:rPr lang="ru-RU" dirty="0">
                <a:latin typeface="Times New Roman CYR" panose="02020603050405020304" pitchFamily="18" charset="0"/>
                <a:cs typeface="Times New Roman CYR" panose="02020603050405020304" pitchFamily="18" charset="0"/>
              </a:rPr>
              <a:t> Ю.Г, </a:t>
            </a:r>
            <a:r>
              <a:rPr lang="ru-RU" dirty="0" err="1">
                <a:latin typeface="Times New Roman CYR" panose="02020603050405020304" pitchFamily="18" charset="0"/>
                <a:cs typeface="Times New Roman CYR" panose="02020603050405020304" pitchFamily="18" charset="0"/>
              </a:rPr>
              <a:t>Наследов</a:t>
            </a:r>
            <a:r>
              <a:rPr lang="ru-RU" dirty="0">
                <a:latin typeface="Times New Roman CYR" panose="02020603050405020304" pitchFamily="18" charset="0"/>
                <a:cs typeface="Times New Roman CYR" panose="02020603050405020304" pitchFamily="18" charset="0"/>
              </a:rPr>
              <a:t> А.Д. Исследование опознания </a:t>
            </a:r>
            <a:r>
              <a:rPr lang="ru-RU" dirty="0" err="1">
                <a:latin typeface="Times New Roman CYR" panose="02020603050405020304" pitchFamily="18" charset="0"/>
                <a:cs typeface="Times New Roman CYR" panose="02020603050405020304" pitchFamily="18" charset="0"/>
              </a:rPr>
              <a:t>звукоизобразительных</a:t>
            </a:r>
            <a:r>
              <a:rPr lang="ru-RU" dirty="0">
                <a:latin typeface="Times New Roman CYR" panose="02020603050405020304" pitchFamily="18" charset="0"/>
                <a:cs typeface="Times New Roman CYR" panose="02020603050405020304" pitchFamily="18" charset="0"/>
              </a:rPr>
              <a:t> слов английского языка с использованием методики «лексическое решение» //</a:t>
            </a:r>
            <a:r>
              <a:rPr lang="ru-RU" sz="1600" dirty="0">
                <a:latin typeface="Times New Roman CYR" panose="02020603050405020304" pitchFamily="18" charset="0"/>
                <a:cs typeface="Times New Roman CYR" panose="02020603050405020304" pitchFamily="18" charset="0"/>
              </a:rPr>
              <a:t> </a:t>
            </a:r>
            <a:r>
              <a:rPr lang="en-US" sz="1600" dirty="0">
                <a:latin typeface="Times New Roman CYR" panose="02020603050405020304" pitchFamily="18" charset="0"/>
                <a:cs typeface="Times New Roman CYR" panose="02020603050405020304" pitchFamily="18" charset="0"/>
              </a:rPr>
              <a:t>Science, society, progress: Proceedings of articles the international scientific conference. Czech Republic, Karlovy Vary - Russia, Moscow, July 29-30, 2017 [Electronic resource] / Editors prof. M.V. </a:t>
            </a:r>
            <a:r>
              <a:rPr lang="en-US" sz="1600" dirty="0" err="1">
                <a:latin typeface="Times New Roman CYR" panose="02020603050405020304" pitchFamily="18" charset="0"/>
                <a:cs typeface="Times New Roman CYR" panose="02020603050405020304" pitchFamily="18" charset="0"/>
              </a:rPr>
              <a:t>Dubovik</a:t>
            </a:r>
            <a:r>
              <a:rPr lang="en-US" sz="1600" dirty="0">
                <a:latin typeface="Times New Roman CYR" panose="02020603050405020304" pitchFamily="18" charset="0"/>
                <a:cs typeface="Times New Roman CYR" panose="02020603050405020304" pitchFamily="18" charset="0"/>
              </a:rPr>
              <a:t>, S.D. </a:t>
            </a:r>
            <a:r>
              <a:rPr lang="en-US" sz="1600" dirty="0" err="1">
                <a:latin typeface="Times New Roman CYR" panose="02020603050405020304" pitchFamily="18" charset="0"/>
                <a:cs typeface="Times New Roman CYR" panose="02020603050405020304" pitchFamily="18" charset="0"/>
              </a:rPr>
              <a:t>Gurieva</a:t>
            </a:r>
            <a:r>
              <a:rPr lang="en-US" sz="1600" dirty="0">
                <a:latin typeface="Times New Roman CYR" panose="02020603050405020304" pitchFamily="18" charset="0"/>
                <a:cs typeface="Times New Roman CYR" panose="02020603050405020304" pitchFamily="18" charset="0"/>
              </a:rPr>
              <a:t>, A.K. </a:t>
            </a:r>
            <a:r>
              <a:rPr lang="en-US" sz="1600" dirty="0" err="1">
                <a:latin typeface="Times New Roman CYR" panose="02020603050405020304" pitchFamily="18" charset="0"/>
                <a:cs typeface="Times New Roman CYR" panose="02020603050405020304" pitchFamily="18" charset="0"/>
              </a:rPr>
              <a:t>Adamov</a:t>
            </a:r>
            <a:r>
              <a:rPr lang="en-US" sz="1600" dirty="0">
                <a:latin typeface="Times New Roman CYR" panose="02020603050405020304" pitchFamily="18" charset="0"/>
                <a:cs typeface="Times New Roman CYR" panose="02020603050405020304" pitchFamily="18" charset="0"/>
              </a:rPr>
              <a:t>, </a:t>
            </a:r>
            <a:r>
              <a:rPr lang="en-US" sz="1600" dirty="0" err="1">
                <a:latin typeface="Times New Roman CYR" panose="02020603050405020304" pitchFamily="18" charset="0"/>
                <a:cs typeface="Times New Roman CYR" panose="02020603050405020304" pitchFamily="18" charset="0"/>
              </a:rPr>
              <a:t>Ju.B</a:t>
            </a:r>
            <a:r>
              <a:rPr lang="en-US" sz="1600" dirty="0">
                <a:latin typeface="Times New Roman CYR" panose="02020603050405020304" pitchFamily="18" charset="0"/>
                <a:cs typeface="Times New Roman CYR" panose="02020603050405020304" pitchFamily="18" charset="0"/>
              </a:rPr>
              <a:t>. </a:t>
            </a:r>
            <a:r>
              <a:rPr lang="en-US" sz="1600" dirty="0" err="1">
                <a:latin typeface="Times New Roman CYR" panose="02020603050405020304" pitchFamily="18" charset="0"/>
                <a:cs typeface="Times New Roman CYR" panose="02020603050405020304" pitchFamily="18" charset="0"/>
              </a:rPr>
              <a:t>Mel'nikov</a:t>
            </a:r>
            <a:r>
              <a:rPr lang="en-US" sz="1600" dirty="0">
                <a:latin typeface="Times New Roman CYR" panose="02020603050405020304" pitchFamily="18" charset="0"/>
                <a:cs typeface="Times New Roman CYR" panose="02020603050405020304" pitchFamily="18" charset="0"/>
              </a:rPr>
              <a:t>. – Electron. txt. d. (1 </a:t>
            </a:r>
            <a:r>
              <a:rPr lang="ru-RU" sz="1600" dirty="0">
                <a:latin typeface="Times New Roman CYR" panose="02020603050405020304" pitchFamily="18" charset="0"/>
                <a:cs typeface="Times New Roman CYR" panose="02020603050405020304" pitchFamily="18" charset="0"/>
              </a:rPr>
              <a:t>файл 4,4 </a:t>
            </a:r>
            <a:r>
              <a:rPr lang="en-US" sz="1600" dirty="0">
                <a:latin typeface="Times New Roman CYR" panose="02020603050405020304" pitchFamily="18" charset="0"/>
                <a:cs typeface="Times New Roman CYR" panose="02020603050405020304" pitchFamily="18" charset="0"/>
              </a:rPr>
              <a:t>MB). – Czech Republic, Karlovy Vary: </a:t>
            </a:r>
            <a:r>
              <a:rPr lang="en-US" sz="1600" dirty="0" err="1">
                <a:latin typeface="Times New Roman CYR" panose="02020603050405020304" pitchFamily="18" charset="0"/>
                <a:cs typeface="Times New Roman CYR" panose="02020603050405020304" pitchFamily="18" charset="0"/>
              </a:rPr>
              <a:t>Skleněný</a:t>
            </a:r>
            <a:r>
              <a:rPr lang="en-US" sz="1600" dirty="0">
                <a:latin typeface="Times New Roman CYR" panose="02020603050405020304" pitchFamily="18" charset="0"/>
                <a:cs typeface="Times New Roman CYR" panose="02020603050405020304" pitchFamily="18" charset="0"/>
              </a:rPr>
              <a:t> </a:t>
            </a:r>
            <a:r>
              <a:rPr lang="en-US" sz="1600" dirty="0" err="1">
                <a:latin typeface="Times New Roman CYR" panose="02020603050405020304" pitchFamily="18" charset="0"/>
                <a:cs typeface="Times New Roman CYR" panose="02020603050405020304" pitchFamily="18" charset="0"/>
              </a:rPr>
              <a:t>Můstek</a:t>
            </a:r>
            <a:r>
              <a:rPr lang="en-US" sz="1600" dirty="0">
                <a:latin typeface="Times New Roman CYR" panose="02020603050405020304" pitchFamily="18" charset="0"/>
                <a:cs typeface="Times New Roman CYR" panose="02020603050405020304" pitchFamily="18" charset="0"/>
              </a:rPr>
              <a:t> – Russia, Kirov: MCNIP, 2017. – 1 </a:t>
            </a:r>
            <a:r>
              <a:rPr lang="en-US" sz="1600" dirty="0" err="1">
                <a:latin typeface="Times New Roman CYR" panose="02020603050405020304" pitchFamily="18" charset="0"/>
                <a:cs typeface="Times New Roman CYR" panose="02020603050405020304" pitchFamily="18" charset="0"/>
              </a:rPr>
              <a:t>elektr</a:t>
            </a:r>
            <a:r>
              <a:rPr lang="en-US" sz="1600" dirty="0">
                <a:latin typeface="Times New Roman CYR" panose="02020603050405020304" pitchFamily="18" charset="0"/>
                <a:cs typeface="Times New Roman CYR" panose="02020603050405020304" pitchFamily="18" charset="0"/>
              </a:rPr>
              <a:t>. </a:t>
            </a:r>
            <a:r>
              <a:rPr lang="en-US" sz="1600" dirty="0" err="1">
                <a:latin typeface="Times New Roman CYR" panose="02020603050405020304" pitchFamily="18" charset="0"/>
                <a:cs typeface="Times New Roman CYR" panose="02020603050405020304" pitchFamily="18" charset="0"/>
              </a:rPr>
              <a:t>otpt</a:t>
            </a:r>
            <a:r>
              <a:rPr lang="en-US" sz="1600" dirty="0">
                <a:latin typeface="Times New Roman CYR" panose="02020603050405020304" pitchFamily="18" charset="0"/>
                <a:cs typeface="Times New Roman CYR" panose="02020603050405020304" pitchFamily="18" charset="0"/>
              </a:rPr>
              <a:t>. drive (CD-ROM). - ISBN 978-80-7534-148-8 + ISBN 978-5-00090-124-3.- </a:t>
            </a:r>
            <a:r>
              <a:rPr lang="ru-RU" sz="1600" dirty="0">
                <a:latin typeface="Times New Roman CYR" panose="02020603050405020304" pitchFamily="18" charset="0"/>
                <a:cs typeface="Times New Roman CYR" panose="02020603050405020304" pitchFamily="18" charset="0"/>
              </a:rPr>
              <a:t>З.264-270</a:t>
            </a:r>
            <a:endParaRPr lang="en-US" sz="1600" dirty="0">
              <a:latin typeface="Times New Roman CYR" panose="02020603050405020304" pitchFamily="18" charset="0"/>
              <a:cs typeface="Times New Roman CYR"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44782" y="609600"/>
            <a:ext cx="8153400" cy="5509200"/>
          </a:xfrm>
          <a:prstGeom prst="rect">
            <a:avLst/>
          </a:prstGeom>
        </p:spPr>
        <p:txBody>
          <a:bodyPr wrap="square">
            <a:spAutoFit/>
          </a:bodyPr>
          <a:lstStyle/>
          <a:p>
            <a:pPr marL="285750" indent="-285750">
              <a:buFont typeface="Arial" panose="020B0604020202020204" pitchFamily="34" charset="0"/>
              <a:buChar char="•"/>
            </a:pPr>
            <a:r>
              <a:rPr lang="ru-RU" sz="1600" dirty="0"/>
              <a:t>Пелевина Н.Ф. Стилистический анализ художественного текста. Л., 1980.</a:t>
            </a:r>
          </a:p>
          <a:p>
            <a:pPr marL="285750" indent="-285750">
              <a:buFont typeface="Arial" panose="020B0604020202020204" pitchFamily="34" charset="0"/>
              <a:buChar char="•"/>
            </a:pPr>
            <a:r>
              <a:rPr lang="ru-RU" sz="1600" dirty="0"/>
              <a:t>Сахарный Л.В. К тайнам мысли и слова. М., 1983.</a:t>
            </a:r>
          </a:p>
          <a:p>
            <a:pPr marL="285750" indent="-285750">
              <a:buFont typeface="Arial" panose="020B0604020202020204" pitchFamily="34" charset="0"/>
              <a:buChar char="•"/>
            </a:pPr>
            <a:r>
              <a:rPr lang="ru-RU" sz="1600" dirty="0" err="1"/>
              <a:t>Седелкина</a:t>
            </a:r>
            <a:r>
              <a:rPr lang="ru-RU" sz="1600" dirty="0"/>
              <a:t> Ю.Г. Использование </a:t>
            </a:r>
            <a:r>
              <a:rPr lang="ru-RU" sz="1600" dirty="0" err="1"/>
              <a:t>фоносемантических</a:t>
            </a:r>
            <a:r>
              <a:rPr lang="ru-RU" sz="1600" dirty="0"/>
              <a:t> лексических комплексов в обучении иноязычной речи (на материале английского языка): </a:t>
            </a:r>
            <a:r>
              <a:rPr lang="ru-RU" sz="1600" dirty="0" err="1"/>
              <a:t>Дисс</a:t>
            </a:r>
            <a:r>
              <a:rPr lang="ru-RU" sz="1600" dirty="0"/>
              <a:t>. на </a:t>
            </a:r>
            <a:r>
              <a:rPr lang="ru-RU" sz="1600" dirty="0" err="1"/>
              <a:t>соиск</a:t>
            </a:r>
            <a:r>
              <a:rPr lang="ru-RU" sz="1600" dirty="0"/>
              <a:t>. уч. степени канд. </a:t>
            </a:r>
            <a:r>
              <a:rPr lang="ru-RU" sz="1600" dirty="0" err="1"/>
              <a:t>пед</a:t>
            </a:r>
            <a:r>
              <a:rPr lang="ru-RU" sz="1600" dirty="0"/>
              <a:t>. наук. Санкт-Петербург, 2006.</a:t>
            </a:r>
          </a:p>
          <a:p>
            <a:pPr marL="285750" indent="-285750">
              <a:buFont typeface="Arial" panose="020B0604020202020204" pitchFamily="34" charset="0"/>
              <a:buChar char="•"/>
            </a:pPr>
            <a:r>
              <a:rPr lang="ru-RU" sz="1600" dirty="0"/>
              <a:t>Федоров А.В. Основы общей теории перевода. М., 1983.</a:t>
            </a:r>
          </a:p>
          <a:p>
            <a:pPr marL="285750" indent="-285750">
              <a:buFont typeface="Arial" panose="020B0604020202020204" pitchFamily="34" charset="0"/>
              <a:buChar char="•"/>
            </a:pPr>
            <a:r>
              <a:rPr lang="ru-RU" sz="1600" dirty="0"/>
              <a:t>Хлебникова А.И. Художественный мир «Книг Джунглей» и «Сказок Просто Так» Р. Киплинга:  </a:t>
            </a:r>
            <a:r>
              <a:rPr lang="ru-RU" sz="1600" dirty="0" err="1"/>
              <a:t>Автореф</a:t>
            </a:r>
            <a:r>
              <a:rPr lang="ru-RU" sz="1600" dirty="0"/>
              <a:t>. </a:t>
            </a:r>
            <a:r>
              <a:rPr lang="ru-RU" sz="1600" dirty="0" err="1"/>
              <a:t>дисс</a:t>
            </a:r>
            <a:r>
              <a:rPr lang="ru-RU" sz="1600" dirty="0"/>
              <a:t> на </a:t>
            </a:r>
            <a:r>
              <a:rPr lang="ru-RU" sz="1600" dirty="0" err="1"/>
              <a:t>соиск</a:t>
            </a:r>
            <a:r>
              <a:rPr lang="ru-RU" sz="1600" dirty="0"/>
              <a:t>. уч. степени канд. фил. наук. Ленинград, 1985. </a:t>
            </a:r>
          </a:p>
          <a:p>
            <a:pPr marL="285750" indent="-285750">
              <a:buFont typeface="Arial" panose="020B0604020202020204" pitchFamily="34" charset="0"/>
              <a:buChar char="•"/>
            </a:pPr>
            <a:r>
              <a:rPr lang="ru-RU" sz="1600" dirty="0" err="1"/>
              <a:t>Шамина</a:t>
            </a:r>
            <a:r>
              <a:rPr lang="ru-RU" sz="1600" dirty="0"/>
              <a:t> Е.А. О звуковом символизме английских лабиальных фонем.  // Фонетика иноязычной речи. - Иваново, 1998. - с. 160-164.</a:t>
            </a:r>
          </a:p>
          <a:p>
            <a:pPr marL="285750" indent="-285750">
              <a:buFont typeface="Arial" panose="020B0604020202020204" pitchFamily="34" charset="0"/>
              <a:buChar char="•"/>
            </a:pPr>
            <a:r>
              <a:rPr lang="ru-RU" sz="1600" dirty="0" err="1"/>
              <a:t>Шамина</a:t>
            </a:r>
            <a:r>
              <a:rPr lang="ru-RU" sz="1600" dirty="0"/>
              <a:t> Е. А. Фонема и фонетическое значение  // Проблемы и методы экспериментально-фонетических исследований, </a:t>
            </a:r>
            <a:r>
              <a:rPr lang="ru-RU" sz="1600" dirty="0" err="1"/>
              <a:t>Спб</a:t>
            </a:r>
            <a:r>
              <a:rPr lang="ru-RU" sz="1600" dirty="0"/>
              <a:t>, 2002. - с. 99-102. </a:t>
            </a:r>
          </a:p>
          <a:p>
            <a:pPr marL="285750" indent="-285750">
              <a:buFont typeface="Arial" panose="020B0604020202020204" pitchFamily="34" charset="0"/>
              <a:buChar char="•"/>
            </a:pPr>
            <a:r>
              <a:rPr lang="ru-RU" sz="1600" dirty="0" err="1"/>
              <a:t>Шляхова</a:t>
            </a:r>
            <a:r>
              <a:rPr lang="ru-RU" sz="1600" dirty="0"/>
              <a:t> С.С. </a:t>
            </a:r>
            <a:r>
              <a:rPr lang="ru-RU" sz="1600" dirty="0" err="1"/>
              <a:t>Фоносемантическая</a:t>
            </a:r>
            <a:r>
              <a:rPr lang="ru-RU" sz="1600" dirty="0"/>
              <a:t> игра как элемент поэтики анекдота. // Фольклорный текст — 2001: Материалы науч.-</a:t>
            </a:r>
            <a:r>
              <a:rPr lang="ru-RU" sz="1600" dirty="0" err="1"/>
              <a:t>практ</a:t>
            </a:r>
            <a:r>
              <a:rPr lang="ru-RU" sz="1600" dirty="0"/>
              <a:t>. семинара, Добрянка, 15 окт. 2001 г. - Пермь, 2002. - с. 104-110.</a:t>
            </a:r>
          </a:p>
          <a:p>
            <a:pPr marL="285750" indent="-285750">
              <a:buFont typeface="Arial" panose="020B0604020202020204" pitchFamily="34" charset="0"/>
              <a:buChar char="•"/>
            </a:pPr>
            <a:r>
              <a:rPr lang="ru-RU" sz="1600" dirty="0" err="1"/>
              <a:t>Шляхова</a:t>
            </a:r>
            <a:r>
              <a:rPr lang="ru-RU" sz="1600" dirty="0"/>
              <a:t> С.С. Явления </a:t>
            </a:r>
            <a:r>
              <a:rPr lang="ru-RU" sz="1600" dirty="0" err="1"/>
              <a:t>фоносемантики</a:t>
            </a:r>
            <a:r>
              <a:rPr lang="ru-RU" sz="1600" dirty="0"/>
              <a:t> в некодифицированной речи городского населения  // Лингвистическое краеведение. - Пермь, 1991. - с. 69-78.</a:t>
            </a:r>
          </a:p>
          <a:p>
            <a:pPr marL="285750" indent="-285750">
              <a:buFont typeface="Arial" panose="020B0604020202020204" pitchFamily="34" charset="0"/>
              <a:buChar char="•"/>
            </a:pPr>
            <a:r>
              <a:rPr lang="ru-RU" sz="1600" dirty="0"/>
              <a:t>Эткинд Е. Материя стиха. Санкт-Петербург, 1998.</a:t>
            </a:r>
          </a:p>
          <a:p>
            <a:pPr marL="285750" indent="-285750">
              <a:buFont typeface="Arial" panose="020B0604020202020204" pitchFamily="34" charset="0"/>
              <a:buChar char="•"/>
            </a:pPr>
            <a:r>
              <a:rPr lang="ru-RU" sz="1600" dirty="0" err="1"/>
              <a:t>Чукарькова</a:t>
            </a:r>
            <a:r>
              <a:rPr lang="ru-RU" sz="1600" dirty="0"/>
              <a:t> О.В. </a:t>
            </a:r>
            <a:r>
              <a:rPr lang="ru-RU" sz="1600" dirty="0" err="1"/>
              <a:t>Звукоизобразительная</a:t>
            </a:r>
            <a:r>
              <a:rPr lang="ru-RU" sz="1600" dirty="0"/>
              <a:t> природа </a:t>
            </a:r>
            <a:r>
              <a:rPr lang="ru-RU" sz="1600" dirty="0" err="1"/>
              <a:t>фоностилистических</a:t>
            </a:r>
            <a:r>
              <a:rPr lang="ru-RU" sz="1600" dirty="0"/>
              <a:t> приемов англоязычного рекламного текста : экспериментальное исследование : диссертация ... кандидата филологических наук . - Москва, 2015. - 260 с.</a:t>
            </a:r>
          </a:p>
        </p:txBody>
      </p:sp>
    </p:spTree>
    <p:extLst>
      <p:ext uri="{BB962C8B-B14F-4D97-AF65-F5344CB8AC3E}">
        <p14:creationId xmlns:p14="http://schemas.microsoft.com/office/powerpoint/2010/main" val="1708283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6693715-AE8A-4A07-B848-2F8AA38BD434}"/>
              </a:ext>
            </a:extLst>
          </p:cNvPr>
          <p:cNvSpPr>
            <a:spLocks noGrp="1"/>
          </p:cNvSpPr>
          <p:nvPr>
            <p:ph type="title"/>
          </p:nvPr>
        </p:nvSpPr>
        <p:spPr/>
        <p:txBody>
          <a:bodyPr>
            <a:normAutofit/>
          </a:bodyPr>
          <a:lstStyle/>
          <a:p>
            <a:r>
              <a:rPr lang="ru-RU" sz="2800" dirty="0"/>
              <a:t>Методология </a:t>
            </a:r>
            <a:r>
              <a:rPr lang="ru-RU" sz="2800" dirty="0" err="1"/>
              <a:t>фоносемантических</a:t>
            </a:r>
            <a:r>
              <a:rPr lang="ru-RU" sz="2800" dirty="0"/>
              <a:t> исследований</a:t>
            </a:r>
          </a:p>
        </p:txBody>
      </p:sp>
      <p:sp>
        <p:nvSpPr>
          <p:cNvPr id="3" name="Объект 2">
            <a:extLst>
              <a:ext uri="{FF2B5EF4-FFF2-40B4-BE49-F238E27FC236}">
                <a16:creationId xmlns:a16="http://schemas.microsoft.com/office/drawing/2014/main" id="{A6BEC1D6-D2B6-4F9B-A99F-0BFADBF8B06F}"/>
              </a:ext>
            </a:extLst>
          </p:cNvPr>
          <p:cNvSpPr>
            <a:spLocks noGrp="1"/>
          </p:cNvSpPr>
          <p:nvPr>
            <p:ph idx="1"/>
          </p:nvPr>
        </p:nvSpPr>
        <p:spPr/>
        <p:txBody>
          <a:bodyPr/>
          <a:lstStyle/>
          <a:p>
            <a:r>
              <a:rPr lang="ru-RU" sz="2800" dirty="0"/>
              <a:t>1.</a:t>
            </a:r>
            <a:r>
              <a:rPr lang="ru-RU" sz="2800" dirty="0">
                <a:latin typeface="Arial" panose="020B0604020202020204" pitchFamily="34" charset="0"/>
                <a:cs typeface="Arial" panose="020B0604020202020204" pitchFamily="34" charset="0"/>
              </a:rPr>
              <a:t> Щерба Л.В. «О трояком аспекте языковых явлений и об эксперименте в языкознании»</a:t>
            </a:r>
          </a:p>
          <a:p>
            <a:r>
              <a:rPr lang="ru-RU" sz="2800" dirty="0">
                <a:latin typeface="Arial" panose="020B0604020202020204" pitchFamily="34" charset="0"/>
                <a:cs typeface="Arial" panose="020B0604020202020204" pitchFamily="34" charset="0"/>
              </a:rPr>
              <a:t>2. Ассоциативный эксперимент Чарльза </a:t>
            </a:r>
            <a:r>
              <a:rPr lang="ru-RU" sz="2800" dirty="0" err="1">
                <a:latin typeface="Arial" panose="020B0604020202020204" pitchFamily="34" charset="0"/>
                <a:cs typeface="Arial" panose="020B0604020202020204" pitchFamily="34" charset="0"/>
              </a:rPr>
              <a:t>Осгуда</a:t>
            </a:r>
            <a:r>
              <a:rPr lang="ru-RU" sz="28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S → R</a:t>
            </a:r>
          </a:p>
          <a:p>
            <a:r>
              <a:rPr lang="en-US" sz="2800" dirty="0">
                <a:latin typeface="Arial" panose="020B0604020202020204" pitchFamily="34" charset="0"/>
                <a:cs typeface="Arial" panose="020B0604020202020204" pitchFamily="34" charset="0"/>
              </a:rPr>
              <a:t>3. </a:t>
            </a:r>
            <a:r>
              <a:rPr lang="ru-RU" sz="2800" dirty="0">
                <a:latin typeface="Arial" panose="020B0604020202020204" pitchFamily="34" charset="0"/>
                <a:cs typeface="Arial" panose="020B0604020202020204" pitchFamily="34" charset="0"/>
              </a:rPr>
              <a:t>Метод </a:t>
            </a:r>
            <a:r>
              <a:rPr lang="ru-RU" sz="2800" dirty="0" err="1">
                <a:latin typeface="Arial" panose="020B0604020202020204" pitchFamily="34" charset="0"/>
                <a:cs typeface="Arial" panose="020B0604020202020204" pitchFamily="34" charset="0"/>
              </a:rPr>
              <a:t>фоносемантического</a:t>
            </a:r>
            <a:r>
              <a:rPr lang="ru-RU" sz="2800" dirty="0">
                <a:latin typeface="Arial" panose="020B0604020202020204" pitchFamily="34" charset="0"/>
                <a:cs typeface="Arial" panose="020B0604020202020204" pitchFamily="34" charset="0"/>
              </a:rPr>
              <a:t> анализа в лексикологии (С.В. Воронин)</a:t>
            </a:r>
          </a:p>
          <a:p>
            <a:r>
              <a:rPr lang="ru-RU" sz="2800" dirty="0">
                <a:latin typeface="Arial" panose="020B0604020202020204" pitchFamily="34" charset="0"/>
                <a:cs typeface="Arial" panose="020B0604020202020204" pitchFamily="34" charset="0"/>
              </a:rPr>
              <a:t>4. Метод психолингвистического эксперимента (А.П. Журавлёв)</a:t>
            </a:r>
            <a:endParaRPr lang="en-US" sz="2800" dirty="0">
              <a:latin typeface="Arial" panose="020B0604020202020204" pitchFamily="34" charset="0"/>
              <a:cs typeface="Arial" panose="020B0604020202020204" pitchFamily="34" charset="0"/>
            </a:endParaRPr>
          </a:p>
          <a:p>
            <a:endParaRPr lang="en-US"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857832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9B311083-EB1C-40D7-A108-F0783E4903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8040" y="0"/>
            <a:ext cx="9155921" cy="6858000"/>
          </a:xfrm>
          <a:prstGeom prst="rect">
            <a:avLst/>
          </a:prstGeom>
        </p:spPr>
      </p:pic>
    </p:spTree>
    <p:extLst>
      <p:ext uri="{BB962C8B-B14F-4D97-AF65-F5344CB8AC3E}">
        <p14:creationId xmlns:p14="http://schemas.microsoft.com/office/powerpoint/2010/main" val="600207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fontScale="90000"/>
          </a:bodyPr>
          <a:lstStyle/>
          <a:p>
            <a:r>
              <a:rPr lang="ru-RU" dirty="0">
                <a:solidFill>
                  <a:schemeClr val="bg2">
                    <a:lumMod val="25000"/>
                  </a:schemeClr>
                </a:solidFill>
              </a:rPr>
              <a:t>Шкала семантического дифференциала по Ч. </a:t>
            </a:r>
            <a:r>
              <a:rPr lang="ru-RU" dirty="0" err="1">
                <a:solidFill>
                  <a:schemeClr val="bg2">
                    <a:lumMod val="25000"/>
                  </a:schemeClr>
                </a:solidFill>
              </a:rPr>
              <a:t>Осгуду</a:t>
            </a:r>
            <a:endParaRPr lang="en-US" dirty="0">
              <a:solidFill>
                <a:schemeClr val="bg2">
                  <a:lumMod val="25000"/>
                </a:schemeClr>
              </a:solidFill>
            </a:endParaRPr>
          </a:p>
        </p:txBody>
      </p:sp>
      <p:pic>
        <p:nvPicPr>
          <p:cNvPr id="1026" name="Picture 2"/>
          <p:cNvPicPr>
            <a:picLocks noGrp="1" noChangeAspect="1" noChangeArrowheads="1"/>
          </p:cNvPicPr>
          <p:nvPr>
            <p:ph idx="1"/>
          </p:nvPr>
        </p:nvPicPr>
        <p:blipFill>
          <a:blip r:embed="rId2"/>
          <a:stretch>
            <a:fillRect/>
          </a:stretch>
        </p:blipFill>
        <p:spPr bwMode="auto">
          <a:xfrm rot="60000">
            <a:off x="1905001" y="1676401"/>
            <a:ext cx="7471363" cy="3823591"/>
          </a:xfrm>
          <a:prstGeom prst="rect">
            <a:avLst/>
          </a:prstGeom>
          <a:noFill/>
          <a:ln w="9525">
            <a:noFill/>
            <a:miter lim="800000"/>
            <a:headEnd/>
            <a:tailEnd/>
          </a:ln>
          <a:effectLst/>
        </p:spPr>
      </p:pic>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524000" y="0"/>
            <a:ext cx="8382000" cy="533400"/>
          </a:xfrm>
        </p:spPr>
        <p:txBody>
          <a:bodyPr/>
          <a:lstStyle/>
          <a:p>
            <a:pPr algn="ctr" eaLnBrk="1" hangingPunct="1"/>
            <a:r>
              <a:rPr lang="en-US" sz="1600" dirty="0">
                <a:solidFill>
                  <a:schemeClr val="bg2">
                    <a:lumMod val="10000"/>
                  </a:schemeClr>
                </a:solidFill>
              </a:rPr>
              <a:t>Consonants and Consonant Clusters: Some </a:t>
            </a:r>
            <a:r>
              <a:rPr lang="en-US" sz="1600" dirty="0" err="1">
                <a:solidFill>
                  <a:schemeClr val="bg2">
                    <a:lumMod val="10000"/>
                  </a:schemeClr>
                </a:solidFill>
              </a:rPr>
              <a:t>Phonosemantic</a:t>
            </a:r>
            <a:r>
              <a:rPr lang="en-US" sz="1600" dirty="0">
                <a:solidFill>
                  <a:schemeClr val="bg2">
                    <a:lumMod val="10000"/>
                  </a:schemeClr>
                </a:solidFill>
              </a:rPr>
              <a:t> Ideas</a:t>
            </a:r>
            <a:br>
              <a:rPr lang="en-US" sz="1600" dirty="0">
                <a:solidFill>
                  <a:schemeClr val="bg2">
                    <a:lumMod val="10000"/>
                  </a:schemeClr>
                </a:solidFill>
              </a:rPr>
            </a:br>
            <a:r>
              <a:rPr lang="en-US" sz="1600" dirty="0">
                <a:solidFill>
                  <a:schemeClr val="bg2">
                    <a:lumMod val="10000"/>
                  </a:schemeClr>
                </a:solidFill>
              </a:rPr>
              <a:t>The Story of the Snake</a:t>
            </a:r>
            <a:endParaRPr lang="ru-RU" sz="1600" dirty="0">
              <a:solidFill>
                <a:schemeClr val="bg2">
                  <a:lumMod val="10000"/>
                </a:schemeClr>
              </a:solidFill>
            </a:endParaRPr>
          </a:p>
        </p:txBody>
      </p:sp>
      <p:sp>
        <p:nvSpPr>
          <p:cNvPr id="21507" name="Rectangle 3"/>
          <p:cNvSpPr>
            <a:spLocks noGrp="1" noChangeArrowheads="1"/>
          </p:cNvSpPr>
          <p:nvPr>
            <p:ph idx="1"/>
          </p:nvPr>
        </p:nvSpPr>
        <p:spPr>
          <a:xfrm>
            <a:off x="1524000" y="685800"/>
            <a:ext cx="8534400" cy="5410200"/>
          </a:xfrm>
        </p:spPr>
        <p:txBody>
          <a:bodyPr>
            <a:normAutofit fontScale="92500" lnSpcReduction="10000"/>
          </a:bodyPr>
          <a:lstStyle/>
          <a:p>
            <a:pPr eaLnBrk="1" hangingPunct="1">
              <a:lnSpc>
                <a:spcPct val="80000"/>
              </a:lnSpc>
              <a:buFont typeface="Wingdings" pitchFamily="2" charset="2"/>
              <a:buNone/>
            </a:pPr>
            <a:r>
              <a:rPr lang="en-US" sz="1400" b="1" dirty="0">
                <a:solidFill>
                  <a:srgbClr val="FF0000"/>
                </a:solidFill>
              </a:rPr>
              <a:t>Since /s/ is a dental fricative, it is bound from the outset to be linear (the dental part) and flexible (the fricative). But the distance from linear flexibility (or flexible linearity) to the serpent is still considerable. First notice the root words beginning in /s/ which refer to the serpent's basic qualities. Body parts that begin with /s/ emphasize those that are prominent in the snake. Say and feel it:</a:t>
            </a:r>
          </a:p>
          <a:p>
            <a:pPr eaLnBrk="1" hangingPunct="1">
              <a:lnSpc>
                <a:spcPct val="80000"/>
              </a:lnSpc>
              <a:buFont typeface="Wingdings" pitchFamily="2" charset="2"/>
              <a:buNone/>
            </a:pPr>
            <a:endParaRPr lang="en-US" sz="1400" b="1" i="1" dirty="0">
              <a:solidFill>
                <a:srgbClr val="FF0000"/>
              </a:solidFill>
            </a:endParaRPr>
          </a:p>
          <a:p>
            <a:pPr eaLnBrk="1" hangingPunct="1">
              <a:lnSpc>
                <a:spcPct val="80000"/>
              </a:lnSpc>
            </a:pPr>
            <a:r>
              <a:rPr lang="en-US" sz="1400" i="1" dirty="0"/>
              <a:t>The Animal Itself- </a:t>
            </a:r>
            <a:r>
              <a:rPr lang="en-US" sz="1400" dirty="0"/>
              <a:t>serpent, snake</a:t>
            </a:r>
          </a:p>
          <a:p>
            <a:pPr eaLnBrk="1" hangingPunct="1">
              <a:lnSpc>
                <a:spcPct val="80000"/>
              </a:lnSpc>
              <a:buFont typeface="Wingdings" pitchFamily="2" charset="2"/>
              <a:buNone/>
            </a:pPr>
            <a:endParaRPr lang="en-US" sz="1400" dirty="0"/>
          </a:p>
          <a:p>
            <a:pPr eaLnBrk="1" hangingPunct="1">
              <a:lnSpc>
                <a:spcPct val="80000"/>
              </a:lnSpc>
            </a:pPr>
            <a:r>
              <a:rPr lang="en-US" sz="1400" i="1" dirty="0"/>
              <a:t>Its Body </a:t>
            </a:r>
            <a:r>
              <a:rPr lang="en-US" sz="1400" dirty="0"/>
              <a:t>- scale, skeleton, skin, skull, snout, sphincter, spine</a:t>
            </a:r>
          </a:p>
          <a:p>
            <a:pPr eaLnBrk="1" hangingPunct="1">
              <a:lnSpc>
                <a:spcPct val="80000"/>
              </a:lnSpc>
            </a:pPr>
            <a:endParaRPr lang="en-US" sz="1400" dirty="0"/>
          </a:p>
          <a:p>
            <a:pPr eaLnBrk="1" hangingPunct="1">
              <a:lnSpc>
                <a:spcPct val="80000"/>
              </a:lnSpc>
            </a:pPr>
            <a:r>
              <a:rPr lang="en-US" sz="1400" dirty="0"/>
              <a:t>I</a:t>
            </a:r>
            <a:r>
              <a:rPr lang="en-US" sz="1400" i="1" dirty="0"/>
              <a:t>ts Shape</a:t>
            </a:r>
            <a:r>
              <a:rPr lang="en-US" sz="1400" dirty="0"/>
              <a:t> - cylinder, skinny, slender, slight, slim, straight, string, strip, stripe</a:t>
            </a:r>
          </a:p>
          <a:p>
            <a:pPr eaLnBrk="1" hangingPunct="1">
              <a:lnSpc>
                <a:spcPct val="80000"/>
              </a:lnSpc>
            </a:pPr>
            <a:endParaRPr lang="en-US" sz="1400" dirty="0"/>
          </a:p>
          <a:p>
            <a:pPr eaLnBrk="1" hangingPunct="1">
              <a:lnSpc>
                <a:spcPct val="80000"/>
              </a:lnSpc>
            </a:pPr>
            <a:r>
              <a:rPr lang="en-US" sz="1400" i="1" dirty="0"/>
              <a:t>Its Texture</a:t>
            </a:r>
            <a:r>
              <a:rPr lang="en-US" sz="1400" dirty="0"/>
              <a:t> - satin, silk, sleek, slick, smooth, soft, suede</a:t>
            </a:r>
          </a:p>
          <a:p>
            <a:pPr eaLnBrk="1" hangingPunct="1">
              <a:lnSpc>
                <a:spcPct val="80000"/>
              </a:lnSpc>
            </a:pPr>
            <a:endParaRPr lang="en-US" sz="1400" i="1" dirty="0"/>
          </a:p>
          <a:p>
            <a:pPr eaLnBrk="1" hangingPunct="1">
              <a:lnSpc>
                <a:spcPct val="80000"/>
              </a:lnSpc>
            </a:pPr>
            <a:r>
              <a:rPr lang="en-US" sz="1400" i="1" dirty="0"/>
              <a:t>How it Moves</a:t>
            </a:r>
            <a:endParaRPr lang="en-US" sz="1400" dirty="0"/>
          </a:p>
          <a:p>
            <a:pPr eaLnBrk="1" hangingPunct="1">
              <a:lnSpc>
                <a:spcPct val="80000"/>
              </a:lnSpc>
              <a:buFont typeface="Wingdings" pitchFamily="2" charset="2"/>
              <a:buNone/>
            </a:pPr>
            <a:r>
              <a:rPr lang="en-US" sz="1400" dirty="0"/>
              <a:t>- scoot, scuffle, scurry, scuttle, scatter, skate, skid, skim, skirt, skittle, skitter</a:t>
            </a:r>
          </a:p>
          <a:p>
            <a:pPr eaLnBrk="1" hangingPunct="1">
              <a:lnSpc>
                <a:spcPct val="80000"/>
              </a:lnSpc>
              <a:buFont typeface="Wingdings" pitchFamily="2" charset="2"/>
              <a:buNone/>
            </a:pPr>
            <a:r>
              <a:rPr lang="en-US" sz="1400" dirty="0"/>
              <a:t> scrape, scrub, slide, slip, slide, slink, slip, slither, squiggle, squirm, </a:t>
            </a:r>
            <a:r>
              <a:rPr lang="en-US" sz="1400" dirty="0" err="1"/>
              <a:t>sway,,swagger</a:t>
            </a:r>
            <a:r>
              <a:rPr lang="en-US" sz="1400" dirty="0"/>
              <a:t>, sway, sweep, swerve,</a:t>
            </a:r>
            <a:endParaRPr lang="ru-RU" sz="1400" dirty="0"/>
          </a:p>
          <a:p>
            <a:pPr eaLnBrk="1" hangingPunct="1">
              <a:lnSpc>
                <a:spcPct val="80000"/>
              </a:lnSpc>
              <a:buFont typeface="Wingdings" pitchFamily="2" charset="2"/>
              <a:buNone/>
            </a:pPr>
            <a:r>
              <a:rPr lang="en-US" sz="1400" dirty="0"/>
              <a:t> swim, swing, swish, swivel, swoop, circle, cycle, spin, spool, swirl, swivel</a:t>
            </a:r>
          </a:p>
          <a:p>
            <a:pPr eaLnBrk="1" hangingPunct="1">
              <a:lnSpc>
                <a:spcPct val="80000"/>
              </a:lnSpc>
            </a:pPr>
            <a:r>
              <a:rPr lang="en-US" sz="1400" i="1" dirty="0"/>
              <a:t>Sudden</a:t>
            </a:r>
            <a:r>
              <a:rPr lang="en-US" sz="1400" dirty="0"/>
              <a:t> - spasm, speed, streak, stream, sudden, swift</a:t>
            </a:r>
          </a:p>
          <a:p>
            <a:pPr eaLnBrk="1" hangingPunct="1">
              <a:lnSpc>
                <a:spcPct val="80000"/>
              </a:lnSpc>
            </a:pPr>
            <a:endParaRPr lang="en-US" sz="1400" i="1" dirty="0"/>
          </a:p>
          <a:p>
            <a:pPr eaLnBrk="1" hangingPunct="1">
              <a:lnSpc>
                <a:spcPct val="80000"/>
              </a:lnSpc>
            </a:pPr>
            <a:r>
              <a:rPr lang="en-US" sz="1400" i="1" dirty="0"/>
              <a:t>How it Kills • </a:t>
            </a:r>
            <a:r>
              <a:rPr lang="en-US" sz="1400" dirty="0"/>
              <a:t>slaughter, slay</a:t>
            </a:r>
          </a:p>
          <a:p>
            <a:pPr eaLnBrk="1" hangingPunct="1">
              <a:lnSpc>
                <a:spcPct val="80000"/>
              </a:lnSpc>
            </a:pPr>
            <a:r>
              <a:rPr lang="en-US" sz="1400" i="1" dirty="0"/>
              <a:t>Hypnotize</a:t>
            </a:r>
            <a:r>
              <a:rPr lang="en-US" sz="1400" dirty="0"/>
              <a:t> - spell, stare, stun, swoon</a:t>
            </a:r>
          </a:p>
          <a:p>
            <a:pPr eaLnBrk="1" hangingPunct="1">
              <a:lnSpc>
                <a:spcPct val="80000"/>
              </a:lnSpc>
            </a:pPr>
            <a:r>
              <a:rPr lang="en-US" sz="1400" i="1" dirty="0"/>
              <a:t>Startle</a:t>
            </a:r>
            <a:r>
              <a:rPr lang="en-US" sz="1400" dirty="0"/>
              <a:t> - scare, startle, stun</a:t>
            </a:r>
          </a:p>
          <a:p>
            <a:pPr eaLnBrk="1" hangingPunct="1">
              <a:lnSpc>
                <a:spcPct val="80000"/>
              </a:lnSpc>
            </a:pPr>
            <a:r>
              <a:rPr lang="en-US" sz="1400" i="1" dirty="0"/>
              <a:t>Strike </a:t>
            </a:r>
            <a:r>
              <a:rPr lang="en-US" sz="1400" dirty="0"/>
              <a:t>- slam, slog, slug, smack, smite, snipe, sock, stab, stick, stake, sting, strike, stun, swat, syringe</a:t>
            </a:r>
          </a:p>
          <a:p>
            <a:pPr eaLnBrk="1" hangingPunct="1">
              <a:lnSpc>
                <a:spcPct val="80000"/>
              </a:lnSpc>
            </a:pPr>
            <a:r>
              <a:rPr lang="en-US" sz="1400" dirty="0"/>
              <a:t>(Sore - scab, scar, scratch, scurvy, sore)</a:t>
            </a:r>
          </a:p>
        </p:txBody>
      </p:sp>
      <p:sp>
        <p:nvSpPr>
          <p:cNvPr id="2" name="Прямоугольник 1"/>
          <p:cNvSpPr/>
          <p:nvPr/>
        </p:nvSpPr>
        <p:spPr>
          <a:xfrm>
            <a:off x="2895601" y="6248400"/>
            <a:ext cx="4431021" cy="369332"/>
          </a:xfrm>
          <a:prstGeom prst="rect">
            <a:avLst/>
          </a:prstGeom>
        </p:spPr>
        <p:txBody>
          <a:bodyPr wrap="none">
            <a:spAutoFit/>
          </a:bodyPr>
          <a:lstStyle/>
          <a:p>
            <a:r>
              <a:rPr lang="en-GB" dirty="0"/>
              <a:t>http://bookfi.net/g/Margaret%20Magnus</a:t>
            </a:r>
            <a:endParaRPr lang="ru-RU" dirty="0"/>
          </a:p>
        </p:txBody>
      </p:sp>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152400"/>
            <a:ext cx="7239000" cy="1143000"/>
          </a:xfrm>
        </p:spPr>
        <p:txBody>
          <a:bodyPr>
            <a:normAutofit fontScale="90000"/>
          </a:bodyPr>
          <a:lstStyle/>
          <a:p>
            <a:r>
              <a:rPr lang="ru-RU" dirty="0">
                <a:solidFill>
                  <a:schemeClr val="bg2">
                    <a:lumMod val="25000"/>
                  </a:schemeClr>
                </a:solidFill>
              </a:rPr>
              <a:t>Калибровка шкалы по А.П. Журавлеву</a:t>
            </a:r>
            <a:endParaRPr lang="en-US" dirty="0">
              <a:solidFill>
                <a:schemeClr val="bg2">
                  <a:lumMod val="25000"/>
                </a:schemeClr>
              </a:solidFill>
            </a:endParaRPr>
          </a:p>
        </p:txBody>
      </p:sp>
      <p:sp>
        <p:nvSpPr>
          <p:cNvPr id="3" name="Содержимое 2"/>
          <p:cNvSpPr>
            <a:spLocks noGrp="1"/>
          </p:cNvSpPr>
          <p:nvPr>
            <p:ph idx="1"/>
          </p:nvPr>
        </p:nvSpPr>
        <p:spPr/>
        <p:txBody>
          <a:bodyPr/>
          <a:lstStyle/>
          <a:p>
            <a:endParaRPr lang="en-US" dirty="0"/>
          </a:p>
        </p:txBody>
      </p:sp>
      <p:pic>
        <p:nvPicPr>
          <p:cNvPr id="2049" name="Picture 1"/>
          <p:cNvPicPr>
            <a:picLocks noChangeAspect="1" noChangeArrowheads="1"/>
          </p:cNvPicPr>
          <p:nvPr/>
        </p:nvPicPr>
        <p:blipFill>
          <a:blip r:embed="rId2"/>
          <a:srcRect/>
          <a:stretch>
            <a:fillRect/>
          </a:stretch>
        </p:blipFill>
        <p:spPr bwMode="auto">
          <a:xfrm>
            <a:off x="2057400" y="1676400"/>
            <a:ext cx="8077200" cy="4267200"/>
          </a:xfrm>
          <a:prstGeom prst="rect">
            <a:avLst/>
          </a:prstGeom>
          <a:noFill/>
        </p:spPr>
      </p:pic>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solidFill>
                  <a:schemeClr val="bg2">
                    <a:lumMod val="25000"/>
                  </a:schemeClr>
                </a:solidFill>
              </a:rPr>
              <a:t>Фонетическое значение слова</a:t>
            </a:r>
            <a:endParaRPr lang="en-US" dirty="0">
              <a:solidFill>
                <a:schemeClr val="bg2">
                  <a:lumMod val="25000"/>
                </a:schemeClr>
              </a:solidFill>
            </a:endParaRPr>
          </a:p>
        </p:txBody>
      </p:sp>
      <p:pic>
        <p:nvPicPr>
          <p:cNvPr id="15362" name="Picture 2"/>
          <p:cNvPicPr>
            <a:picLocks noGrp="1" noChangeAspect="1" noChangeArrowheads="1"/>
          </p:cNvPicPr>
          <p:nvPr>
            <p:ph idx="1"/>
          </p:nvPr>
        </p:nvPicPr>
        <p:blipFill>
          <a:blip r:embed="rId2"/>
          <a:stretch>
            <a:fillRect/>
          </a:stretch>
        </p:blipFill>
        <p:spPr bwMode="auto">
          <a:xfrm>
            <a:off x="2514601" y="2057400"/>
            <a:ext cx="6553199" cy="3810000"/>
          </a:xfrm>
          <a:prstGeom prst="rect">
            <a:avLst/>
          </a:prstGeom>
          <a:noFill/>
          <a:ln w="9525">
            <a:noFill/>
            <a:miter lim="800000"/>
            <a:headEnd/>
            <a:tailEnd/>
          </a:ln>
        </p:spPr>
      </p:pic>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7400" y="0"/>
            <a:ext cx="7239000" cy="746760"/>
          </a:xfrm>
        </p:spPr>
        <p:txBody>
          <a:bodyPr>
            <a:normAutofit/>
          </a:bodyPr>
          <a:lstStyle/>
          <a:p>
            <a:pPr algn="r">
              <a:buFont typeface="Wingdings" pitchFamily="2" charset="2"/>
              <a:buChar char="Ø"/>
            </a:pPr>
            <a:r>
              <a:rPr lang="ru-RU" sz="2400" i="1" dirty="0">
                <a:solidFill>
                  <a:schemeClr val="bg2">
                    <a:lumMod val="25000"/>
                  </a:schemeClr>
                </a:solidFill>
              </a:rPr>
              <a:t>Фонетическое строение слова</a:t>
            </a:r>
            <a:endParaRPr lang="en-US" sz="2400" i="1" dirty="0">
              <a:solidFill>
                <a:schemeClr val="bg2">
                  <a:lumMod val="25000"/>
                </a:schemeClr>
              </a:solidFill>
            </a:endParaRPr>
          </a:p>
        </p:txBody>
      </p:sp>
      <p:sp>
        <p:nvSpPr>
          <p:cNvPr id="3" name="Содержимое 2"/>
          <p:cNvSpPr>
            <a:spLocks noGrp="1"/>
          </p:cNvSpPr>
          <p:nvPr>
            <p:ph idx="1"/>
          </p:nvPr>
        </p:nvSpPr>
        <p:spPr/>
        <p:txBody>
          <a:bodyPr>
            <a:normAutofit/>
          </a:bodyPr>
          <a:lstStyle/>
          <a:p>
            <a:r>
              <a:rPr lang="ru-RU" dirty="0"/>
              <a:t>понятийное значение слова </a:t>
            </a:r>
            <a:r>
              <a:rPr lang="ru-RU" i="1" dirty="0"/>
              <a:t>облако -         </a:t>
            </a:r>
            <a:r>
              <a:rPr lang="ru-RU" dirty="0"/>
              <a:t>«скопление   сгустившихся    водяных    паров    в    атмосфере»;</a:t>
            </a:r>
            <a:endParaRPr lang="en-US" dirty="0"/>
          </a:p>
          <a:p>
            <a:r>
              <a:rPr lang="ru-RU" dirty="0"/>
              <a:t>признаковое значение слова </a:t>
            </a:r>
            <a:r>
              <a:rPr lang="ru-RU" i="1" dirty="0"/>
              <a:t>облако -         </a:t>
            </a:r>
            <a:r>
              <a:rPr lang="ru-RU" dirty="0"/>
              <a:t>«округлое,    легкое,     светлое»;</a:t>
            </a:r>
            <a:endParaRPr lang="en-US" dirty="0"/>
          </a:p>
          <a:p>
            <a:endParaRPr lang="en-US" dirty="0"/>
          </a:p>
          <a:p>
            <a:r>
              <a:rPr lang="ru-RU" dirty="0"/>
              <a:t>понятийное     значение     слова </a:t>
            </a:r>
            <a:r>
              <a:rPr lang="ru-RU" i="1" dirty="0"/>
              <a:t>праздник</a:t>
            </a:r>
            <a:r>
              <a:rPr lang="ru-RU" dirty="0"/>
              <a:t>        «день торжества»;</a:t>
            </a:r>
            <a:endParaRPr lang="en-US" dirty="0"/>
          </a:p>
          <a:p>
            <a:pPr>
              <a:buNone/>
            </a:pPr>
            <a:r>
              <a:rPr lang="ru-RU" i="1" dirty="0"/>
              <a:t>     </a:t>
            </a:r>
            <a:r>
              <a:rPr lang="ru-RU" dirty="0"/>
              <a:t>признаковое    значение    слова </a:t>
            </a:r>
            <a:r>
              <a:rPr lang="ru-RU" i="1" dirty="0"/>
              <a:t>праздник</a:t>
            </a:r>
            <a:r>
              <a:rPr lang="ru-RU" dirty="0"/>
              <a:t>        «радостный,    светлый,    </a:t>
            </a:r>
            <a:r>
              <a:rPr lang="ru-RU" dirty="0" err="1"/>
              <a:t>торже</a:t>
            </a:r>
            <a:r>
              <a:rPr lang="ru-RU" dirty="0"/>
              <a:t>-</a:t>
            </a:r>
            <a:endParaRPr lang="en-US" dirty="0"/>
          </a:p>
          <a:p>
            <a:pPr>
              <a:buNone/>
            </a:pPr>
            <a:r>
              <a:rPr lang="ru-RU" dirty="0"/>
              <a:t>     </a:t>
            </a:r>
            <a:r>
              <a:rPr lang="ru-RU" dirty="0" err="1"/>
              <a:t>ственный</a:t>
            </a:r>
            <a:r>
              <a:rPr lang="ru-RU" dirty="0"/>
              <a:t>, яркий».</a:t>
            </a:r>
            <a:endParaRPr lang="en-US" dirty="0"/>
          </a:p>
          <a:p>
            <a:endParaRPr lang="en-US" dirty="0"/>
          </a:p>
        </p:txBody>
      </p:sp>
    </p:spTree>
  </p:cSld>
  <p:clrMapOvr>
    <a:masterClrMapping/>
  </p:clrMapOvr>
  <p:transition>
    <p:wipe dir="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310</TotalTime>
  <Words>2993</Words>
  <Application>Microsoft Office PowerPoint</Application>
  <PresentationFormat>Широкоэкранный</PresentationFormat>
  <Paragraphs>490</Paragraphs>
  <Slides>29</Slides>
  <Notes>1</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29</vt:i4>
      </vt:variant>
    </vt:vector>
  </HeadingPairs>
  <TitlesOfParts>
    <vt:vector size="37" baseType="lpstr">
      <vt:lpstr>Arial</vt:lpstr>
      <vt:lpstr>Calibri</vt:lpstr>
      <vt:lpstr>Times New Roman</vt:lpstr>
      <vt:lpstr>Times New Roman CYR</vt:lpstr>
      <vt:lpstr>Trebuchet MS</vt:lpstr>
      <vt:lpstr>Wingdings</vt:lpstr>
      <vt:lpstr>Wingdings 2</vt:lpstr>
      <vt:lpstr>Изящная</vt:lpstr>
      <vt:lpstr>Фоносемантический  анализ ТЕКСТА</vt:lpstr>
      <vt:lpstr>Презентация PowerPoint</vt:lpstr>
      <vt:lpstr>Методология фоносемантических исследований</vt:lpstr>
      <vt:lpstr>Презентация PowerPoint</vt:lpstr>
      <vt:lpstr>Шкала семантического дифференциала по Ч. Осгуду</vt:lpstr>
      <vt:lpstr>Consonants and Consonant Clusters: Some Phonosemantic Ideas The Story of the Snake</vt:lpstr>
      <vt:lpstr>Калибровка шкалы по А.П. Журавлеву</vt:lpstr>
      <vt:lpstr>Фонетическое значение слова</vt:lpstr>
      <vt:lpstr>Фонетическое строение слова</vt:lpstr>
      <vt:lpstr>Вычисление фонетического значения по  А.П. Журавлеву</vt:lpstr>
      <vt:lpstr>Фонетическое значение на шкале</vt:lpstr>
      <vt:lpstr>Презентация PowerPoint</vt:lpstr>
      <vt:lpstr>Презентация PowerPoint</vt:lpstr>
      <vt:lpstr>Презентация PowerPoint</vt:lpstr>
      <vt:lpstr>Презентация PowerPoint</vt:lpstr>
      <vt:lpstr>Презентация PowerPoint</vt:lpstr>
      <vt:lpstr> А. Тарковский. «Перед листопадом» </vt:lpstr>
      <vt:lpstr>«Петровские казни»  </vt:lpstr>
      <vt:lpstr>Презентация PowerPoint</vt:lpstr>
      <vt:lpstr>Презентация PowerPoint</vt:lpstr>
      <vt:lpstr>Фоносемантический анализ романа Э. Берджесса «Заводной апельсин»</vt:lpstr>
      <vt:lpstr>Презентация PowerPoint</vt:lpstr>
      <vt:lpstr>Презентация PowerPoint</vt:lpstr>
      <vt:lpstr>Презентация PowerPoint</vt:lpstr>
      <vt:lpstr>Презентация PowerPoint</vt:lpstr>
      <vt:lpstr>ЛИТЕРАТУРА</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Фоносемантический  анализ ТЕКСТА</dc:title>
  <dc:creator>Aser Spin 1</dc:creator>
  <cp:lastModifiedBy>Aser Spin 1</cp:lastModifiedBy>
  <cp:revision>11</cp:revision>
  <dcterms:created xsi:type="dcterms:W3CDTF">2020-04-14T17:31:48Z</dcterms:created>
  <dcterms:modified xsi:type="dcterms:W3CDTF">2020-04-23T13:40:05Z</dcterms:modified>
</cp:coreProperties>
</file>