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" y="-4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865E837-0711-4FD0-BC71-351A97D16A64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1704291-DA32-437A-AE32-E2BA833E62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683192" cy="4154016"/>
          </a:xfrm>
        </p:spPr>
        <p:txBody>
          <a:bodyPr/>
          <a:lstStyle/>
          <a:p>
            <a:r>
              <a:rPr lang="ru-RU" b="1" dirty="0">
                <a:effectLst/>
              </a:rPr>
              <a:t>М. </a:t>
            </a:r>
            <a:r>
              <a:rPr lang="ru-RU" b="1" dirty="0" err="1">
                <a:effectLst/>
              </a:rPr>
              <a:t>Равенхилл</a:t>
            </a:r>
            <a:r>
              <a:rPr lang="ru-RU" b="1" dirty="0">
                <a:effectLst/>
              </a:rPr>
              <a:t> как представитель современной </a:t>
            </a:r>
            <a:r>
              <a:rPr lang="ru-RU" b="1" dirty="0" smtClean="0">
                <a:effectLst/>
              </a:rPr>
              <a:t>британской </a:t>
            </a:r>
            <a:r>
              <a:rPr lang="ru-RU" b="1" dirty="0">
                <a:effectLst/>
              </a:rPr>
              <a:t>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79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«Новой драмы»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фактографичность</a:t>
            </a:r>
            <a:r>
              <a:rPr lang="ru-RU" dirty="0"/>
              <a:t>, отсутствие художественности, </a:t>
            </a:r>
            <a:r>
              <a:rPr lang="ru-RU" dirty="0" err="1"/>
              <a:t>бытописательство</a:t>
            </a:r>
            <a:r>
              <a:rPr lang="ru-RU" dirty="0"/>
              <a:t>, чрезмерную жестокость, использование </a:t>
            </a:r>
            <a:r>
              <a:rPr lang="ru-RU" dirty="0" err="1"/>
              <a:t>обсценной</a:t>
            </a:r>
            <a:r>
              <a:rPr lang="ru-RU" dirty="0"/>
              <a:t> лексики и синтез зрелищных форм искусства </a:t>
            </a:r>
            <a:r>
              <a:rPr lang="ru-RU" dirty="0" smtClean="0"/>
              <a:t>(</a:t>
            </a:r>
            <a:r>
              <a:rPr lang="ru-RU" dirty="0" err="1" smtClean="0"/>
              <a:t>Л.Г.Ветелина</a:t>
            </a:r>
            <a:r>
              <a:rPr lang="ru-RU" dirty="0" smtClean="0"/>
              <a:t>);</a:t>
            </a:r>
          </a:p>
          <a:p>
            <a:r>
              <a:rPr lang="ru-RU" dirty="0"/>
              <a:t>«склонность к радикальному эксперименту» драматургии середины 1990-х </a:t>
            </a:r>
            <a:r>
              <a:rPr lang="ru-RU" dirty="0" smtClean="0"/>
              <a:t>гг., поиск </a:t>
            </a:r>
            <a:r>
              <a:rPr lang="ru-RU" dirty="0"/>
              <a:t>новых форм, сквернословие, провокационность, описание бытовых и физиологических подробностей, зашифрованные </a:t>
            </a:r>
            <a:r>
              <a:rPr lang="ru-RU" dirty="0" smtClean="0"/>
              <a:t>аллюзии (</a:t>
            </a:r>
            <a:r>
              <a:rPr lang="ru-RU" dirty="0" err="1" smtClean="0"/>
              <a:t>Е.Г.Доценко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62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Исследования по современной драматургии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Они </a:t>
            </a:r>
            <a:r>
              <a:rPr lang="ru-RU" dirty="0" smtClean="0"/>
              <a:t>рассматривают: </a:t>
            </a:r>
          </a:p>
          <a:p>
            <a:r>
              <a:rPr lang="ru-RU" dirty="0" smtClean="0"/>
              <a:t>семантику </a:t>
            </a:r>
            <a:r>
              <a:rPr lang="ru-RU" dirty="0"/>
              <a:t>и стилистику современной драматургической речи [Зайцева], </a:t>
            </a:r>
            <a:endParaRPr lang="ru-RU" dirty="0" smtClean="0"/>
          </a:p>
          <a:p>
            <a:r>
              <a:rPr lang="ru-RU" dirty="0" smtClean="0"/>
              <a:t>структуру </a:t>
            </a:r>
            <a:r>
              <a:rPr lang="ru-RU" dirty="0"/>
              <a:t>диалога в англоязычной литературе [Соколова; </a:t>
            </a:r>
            <a:r>
              <a:rPr lang="ru-RU" dirty="0" err="1"/>
              <a:t>Форманюк</a:t>
            </a:r>
            <a:r>
              <a:rPr lang="ru-RU" dirty="0" smtClean="0"/>
              <a:t>],</a:t>
            </a:r>
          </a:p>
          <a:p>
            <a:r>
              <a:rPr lang="ru-RU" dirty="0" smtClean="0"/>
              <a:t> </a:t>
            </a:r>
            <a:r>
              <a:rPr lang="ru-RU" dirty="0"/>
              <a:t>способы реализации категории </a:t>
            </a:r>
            <a:r>
              <a:rPr lang="ru-RU" dirty="0" err="1"/>
              <a:t>эмотивности</a:t>
            </a:r>
            <a:r>
              <a:rPr lang="ru-RU" dirty="0"/>
              <a:t> в драматургии [</a:t>
            </a:r>
            <a:r>
              <a:rPr lang="ru-RU" dirty="0" err="1"/>
              <a:t>Синтоцкая</a:t>
            </a:r>
            <a:r>
              <a:rPr lang="ru-RU" dirty="0" smtClean="0"/>
              <a:t>],</a:t>
            </a:r>
          </a:p>
          <a:p>
            <a:r>
              <a:rPr lang="ru-RU" dirty="0" smtClean="0"/>
              <a:t> </a:t>
            </a:r>
            <a:r>
              <a:rPr lang="ru-RU" dirty="0"/>
              <a:t>трансформации авторских ремарок на протяжении нескольких веков [</a:t>
            </a:r>
            <a:r>
              <a:rPr lang="ru-RU" dirty="0" err="1"/>
              <a:t>Лимановская</a:t>
            </a:r>
            <a:r>
              <a:rPr lang="ru-RU" dirty="0" smtClean="0"/>
              <a:t>],</a:t>
            </a:r>
          </a:p>
          <a:p>
            <a:r>
              <a:rPr lang="ru-RU" dirty="0" smtClean="0"/>
              <a:t> </a:t>
            </a:r>
            <a:r>
              <a:rPr lang="ru-RU" dirty="0" err="1"/>
              <a:t>лингвопоэтическую</a:t>
            </a:r>
            <a:r>
              <a:rPr lang="ru-RU" dirty="0"/>
              <a:t> проблему соотношения речи автора и персонажа [</a:t>
            </a:r>
            <a:r>
              <a:rPr lang="ru-RU" dirty="0" err="1"/>
              <a:t>Ешмамбетова</a:t>
            </a:r>
            <a:r>
              <a:rPr lang="ru-RU" dirty="0"/>
              <a:t>], </a:t>
            </a:r>
            <a:endParaRPr lang="ru-RU" dirty="0" smtClean="0"/>
          </a:p>
          <a:p>
            <a:r>
              <a:rPr lang="ru-RU" dirty="0" smtClean="0"/>
              <a:t>синтез </a:t>
            </a:r>
            <a:r>
              <a:rPr lang="ru-RU" dirty="0"/>
              <a:t>авторской и </a:t>
            </a:r>
            <a:r>
              <a:rPr lang="ru-RU" dirty="0" err="1"/>
              <a:t>персонажной</a:t>
            </a:r>
            <a:r>
              <a:rPr lang="ru-RU" dirty="0"/>
              <a:t> речи [Лушникова; Солопина</a:t>
            </a:r>
            <a:r>
              <a:rPr lang="ru-RU" dirty="0" smtClean="0"/>
              <a:t>],</a:t>
            </a:r>
          </a:p>
          <a:p>
            <a:r>
              <a:rPr lang="ru-RU" dirty="0" smtClean="0"/>
              <a:t> </a:t>
            </a:r>
            <a:r>
              <a:rPr lang="ru-RU" dirty="0"/>
              <a:t>речевую организацию </a:t>
            </a:r>
            <a:r>
              <a:rPr lang="ru-RU" dirty="0" err="1"/>
              <a:t>монопьес</a:t>
            </a:r>
            <a:r>
              <a:rPr lang="ru-RU" dirty="0"/>
              <a:t> [Лушникова; Солопина</a:t>
            </a:r>
            <a:r>
              <a:rPr lang="ru-RU" dirty="0" smtClean="0"/>
              <a:t>],</a:t>
            </a:r>
          </a:p>
          <a:p>
            <a:r>
              <a:rPr lang="ru-RU" dirty="0" smtClean="0"/>
              <a:t>образно-символическую интерпретацию </a:t>
            </a:r>
            <a:r>
              <a:rPr lang="ru-RU" dirty="0"/>
              <a:t>насилия в произведениях «новой драмы» [Кириченко</a:t>
            </a:r>
            <a:r>
              <a:rPr lang="ru-RU" dirty="0" smtClean="0"/>
              <a:t>],</a:t>
            </a:r>
          </a:p>
          <a:p>
            <a:r>
              <a:rPr lang="ru-RU" dirty="0" smtClean="0"/>
              <a:t> детские страхи </a:t>
            </a:r>
            <a:r>
              <a:rPr lang="ru-RU" dirty="0"/>
              <a:t>в «театре жестокости» [Доценко], </a:t>
            </a:r>
            <a:endParaRPr lang="ru-RU" dirty="0" smtClean="0"/>
          </a:p>
          <a:p>
            <a:r>
              <a:rPr lang="ru-RU" dirty="0" smtClean="0"/>
              <a:t>образы </a:t>
            </a:r>
            <a:r>
              <a:rPr lang="ru-RU" dirty="0"/>
              <a:t>времени и пространства [Багдасарян]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современной драматургии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современной драматургии характерно смешение в пьесе различных литературных стилей и видов искусств, отражение современных языковых явлений, а также «существенные качественные сдвиги в стилистике» текста [</a:t>
            </a:r>
            <a:r>
              <a:rPr lang="uk-UA" dirty="0" smtClean="0"/>
              <a:t>Зайцева</a:t>
            </a:r>
            <a:r>
              <a:rPr lang="ru-RU" dirty="0" smtClean="0"/>
              <a:t>]. </a:t>
            </a:r>
          </a:p>
          <a:p>
            <a:r>
              <a:rPr lang="ru-RU" dirty="0" smtClean="0"/>
              <a:t>П</a:t>
            </a:r>
            <a:r>
              <a:rPr lang="ru-RU" dirty="0"/>
              <a:t>. </a:t>
            </a:r>
            <a:r>
              <a:rPr lang="ru-RU" dirty="0" err="1"/>
              <a:t>Пави</a:t>
            </a:r>
            <a:r>
              <a:rPr lang="ru-RU" dirty="0"/>
              <a:t> считает, что современные драматические произведения обращены непосредственно к публике, а текст «швыряется ей в лицо» [</a:t>
            </a:r>
            <a:r>
              <a:rPr lang="ru-RU" dirty="0" err="1"/>
              <a:t>Пави</a:t>
            </a:r>
            <a:r>
              <a:rPr lang="ru-RU" dirty="0"/>
              <a:t>, с. 193]. Составитель «Словаря театра» полагает, что здесь уместно говорить о «драматургии дискурса», в которой нет ни монолога, ни диалога, а есть что-то целостное, «монолитное» [</a:t>
            </a:r>
            <a:r>
              <a:rPr lang="ru-RU" dirty="0" err="1" smtClean="0"/>
              <a:t>Пави</a:t>
            </a:r>
            <a:r>
              <a:rPr lang="ru-RU" dirty="0" smtClean="0"/>
              <a:t>].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71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In-</a:t>
            </a:r>
            <a:r>
              <a:rPr lang="en-US" i="1" dirty="0" err="1"/>
              <a:t>yer</a:t>
            </a:r>
            <a:r>
              <a:rPr lang="en-US" i="1" dirty="0"/>
              <a:t>-face theatre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/>
              <a:t>Автор термина</a:t>
            </a:r>
            <a:r>
              <a:rPr lang="en-US" dirty="0"/>
              <a:t> «</a:t>
            </a:r>
            <a:r>
              <a:rPr lang="en-US" i="1" dirty="0"/>
              <a:t>In-</a:t>
            </a:r>
            <a:r>
              <a:rPr lang="en-US" i="1" dirty="0" err="1"/>
              <a:t>yer</a:t>
            </a:r>
            <a:r>
              <a:rPr lang="en-US" i="1" dirty="0"/>
              <a:t>-face theatre</a:t>
            </a:r>
            <a:r>
              <a:rPr lang="en-US" dirty="0"/>
              <a:t>» (</a:t>
            </a:r>
            <a:r>
              <a:rPr lang="ru-RU" dirty="0" err="1"/>
              <a:t>англ</a:t>
            </a:r>
            <a:r>
              <a:rPr lang="en-US" dirty="0"/>
              <a:t>. – </a:t>
            </a:r>
            <a:r>
              <a:rPr lang="ru-RU" dirty="0"/>
              <a:t>агрессивный</a:t>
            </a:r>
            <a:r>
              <a:rPr lang="en-US" dirty="0"/>
              <a:t>, </a:t>
            </a:r>
            <a:r>
              <a:rPr lang="ru-RU" dirty="0"/>
              <a:t>провокационный</a:t>
            </a:r>
            <a:r>
              <a:rPr lang="en-US" dirty="0"/>
              <a:t>, </a:t>
            </a:r>
            <a:r>
              <a:rPr lang="ru-RU" dirty="0"/>
              <a:t>конфронтационный</a:t>
            </a:r>
            <a:r>
              <a:rPr lang="en-US" dirty="0"/>
              <a:t>) </a:t>
            </a:r>
            <a:r>
              <a:rPr lang="ru-RU" dirty="0"/>
              <a:t>А</a:t>
            </a:r>
            <a:r>
              <a:rPr lang="en-US" dirty="0"/>
              <a:t>.</a:t>
            </a:r>
            <a:r>
              <a:rPr lang="uk-UA" dirty="0"/>
              <a:t> </a:t>
            </a:r>
            <a:r>
              <a:rPr lang="ru-RU" dirty="0" err="1"/>
              <a:t>Сиерц</a:t>
            </a:r>
            <a:r>
              <a:rPr lang="en-US" dirty="0"/>
              <a:t> (</a:t>
            </a:r>
            <a:r>
              <a:rPr lang="en-US" i="1" dirty="0"/>
              <a:t>A. </a:t>
            </a:r>
            <a:r>
              <a:rPr lang="en-US" i="1" dirty="0" err="1"/>
              <a:t>Sierz</a:t>
            </a:r>
            <a:r>
              <a:rPr lang="en-US" dirty="0"/>
              <a:t>) </a:t>
            </a:r>
            <a:r>
              <a:rPr lang="ru-RU" dirty="0"/>
              <a:t>даёт следующее определение данному феномену</a:t>
            </a:r>
            <a:r>
              <a:rPr lang="en-US" dirty="0"/>
              <a:t>: «</a:t>
            </a:r>
            <a:r>
              <a:rPr lang="en-US" i="1" dirty="0"/>
              <a:t>In-</a:t>
            </a:r>
            <a:r>
              <a:rPr lang="en-US" i="1" dirty="0" err="1"/>
              <a:t>yer</a:t>
            </a:r>
            <a:r>
              <a:rPr lang="en-US" i="1" dirty="0"/>
              <a:t>-face theatre is the kind of theatre which grabs the audience by the scruff of the neck and shakes it until it gets the message</a:t>
            </a:r>
            <a:r>
              <a:rPr lang="en-US" dirty="0"/>
              <a:t>» [</a:t>
            </a:r>
            <a:r>
              <a:rPr lang="en-US" dirty="0" err="1" smtClean="0"/>
              <a:t>Sierz</a:t>
            </a:r>
            <a:r>
              <a:rPr lang="en-US" dirty="0" smtClean="0"/>
              <a:t>]. </a:t>
            </a:r>
            <a:r>
              <a:rPr lang="ru-RU" dirty="0"/>
              <a:t>Это – театр экспериментальный, шокирующий публику резкостью выражений и образов. Подобные пьесы ставятся преимущественно в Лондоне и отличаются асоциальностью персонажей и жестокостью изображаемого [</a:t>
            </a:r>
            <a:r>
              <a:rPr lang="ru-RU" dirty="0" err="1"/>
              <a:t>Джавякан</a:t>
            </a:r>
            <a:r>
              <a:rPr lang="ru-RU" dirty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72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Марк </a:t>
            </a:r>
            <a:r>
              <a:rPr lang="ru-RU" b="1" dirty="0" err="1"/>
              <a:t>Равенхилл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b="1" dirty="0"/>
              <a:t>Марк </a:t>
            </a:r>
            <a:r>
              <a:rPr lang="ru-RU" b="1" dirty="0" err="1"/>
              <a:t>Равенхилл</a:t>
            </a:r>
            <a:r>
              <a:rPr lang="ru-RU" dirty="0"/>
              <a:t> (</a:t>
            </a:r>
            <a:r>
              <a:rPr lang="ru-RU" i="1" dirty="0" err="1"/>
              <a:t>Mark</a:t>
            </a:r>
            <a:r>
              <a:rPr lang="ru-RU" i="1" dirty="0"/>
              <a:t> </a:t>
            </a:r>
            <a:r>
              <a:rPr lang="ru-RU" i="1" dirty="0" err="1"/>
              <a:t>Ravenhill</a:t>
            </a:r>
            <a:r>
              <a:rPr lang="ru-RU" i="1" dirty="0"/>
              <a:t>,</a:t>
            </a:r>
            <a:r>
              <a:rPr lang="ru-RU" dirty="0"/>
              <a:t> род. в 1966 г.) считается одним из крупнейших британских драматургов современности. Его провокационные остросоциальные пьесы прославили писателя на весь мир, сделав его популярным и в России. М. </a:t>
            </a:r>
            <a:r>
              <a:rPr lang="ru-RU" dirty="0" err="1"/>
              <a:t>Равенхилл</a:t>
            </a:r>
            <a:r>
              <a:rPr lang="ru-RU" dirty="0"/>
              <a:t> – автор нескольких десятков произведений – вошёл в историю драматургии рядом пьес, написанных в 1990-х гг. В них затрагиваются темы насилия, кризиса культуры в обществе потребления, процессы глобализации. Интерпретация этих тем, так или иначе, встречается в большинстве его пьес. Наличие ненормативной лексики, откровенных сексуальных сцен, сцен насилия и ряд других черт, характерных для произведений автора, позволяют говорить о Марке </a:t>
            </a:r>
            <a:r>
              <a:rPr lang="ru-RU" dirty="0" err="1"/>
              <a:t>Равенхилле</a:t>
            </a:r>
            <a:r>
              <a:rPr lang="ru-RU" dirty="0"/>
              <a:t>, как об одном из представителей направления </a:t>
            </a:r>
            <a:r>
              <a:rPr lang="ru-RU" i="1" dirty="0" err="1"/>
              <a:t>In</a:t>
            </a:r>
            <a:r>
              <a:rPr lang="ru-RU" i="1" dirty="0"/>
              <a:t>-</a:t>
            </a:r>
            <a:r>
              <a:rPr lang="en-US" i="1" dirty="0"/>
              <a:t>y</a:t>
            </a:r>
            <a:r>
              <a:rPr lang="ru-RU" i="1" dirty="0" err="1"/>
              <a:t>er</a:t>
            </a:r>
            <a:r>
              <a:rPr lang="ru-RU" i="1" dirty="0"/>
              <a:t>-</a:t>
            </a:r>
            <a:r>
              <a:rPr lang="en-US" i="1" dirty="0"/>
              <a:t>f</a:t>
            </a:r>
            <a:r>
              <a:rPr lang="ru-RU" i="1" dirty="0" err="1"/>
              <a:t>ace</a:t>
            </a:r>
            <a:r>
              <a:rPr lang="ru-RU" i="1" dirty="0"/>
              <a:t> </a:t>
            </a:r>
            <a:r>
              <a:rPr lang="ru-RU" i="1" dirty="0" err="1"/>
              <a:t>theatre</a:t>
            </a:r>
            <a:r>
              <a:rPr lang="ru-RU" i="1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4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Пьесы М. </a:t>
            </a:r>
            <a:r>
              <a:rPr lang="ru-RU" dirty="0" err="1" smtClean="0"/>
              <a:t>Равенхилла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1995 — «Fist»</a:t>
            </a:r>
          </a:p>
          <a:p>
            <a:r>
              <a:rPr lang="en-GB" dirty="0"/>
              <a:t>1996 — «Shopping &amp; Fucking» («</a:t>
            </a:r>
            <a:r>
              <a:rPr lang="ru-RU" dirty="0"/>
              <a:t>Шоппинг и секс»)</a:t>
            </a:r>
          </a:p>
          <a:p>
            <a:r>
              <a:rPr lang="ru-RU" dirty="0"/>
              <a:t>1997 — «</a:t>
            </a:r>
            <a:r>
              <a:rPr lang="en-GB" dirty="0"/>
              <a:t>Faust Is Dead»</a:t>
            </a:r>
          </a:p>
          <a:p>
            <a:r>
              <a:rPr lang="en-GB" dirty="0"/>
              <a:t>1999 — «Some Explicit Polaroids» («</a:t>
            </a:r>
            <a:r>
              <a:rPr lang="ru-RU" dirty="0"/>
              <a:t>Несколько </a:t>
            </a:r>
            <a:r>
              <a:rPr lang="ru-RU" dirty="0" err="1"/>
              <a:t>полароидных</a:t>
            </a:r>
            <a:r>
              <a:rPr lang="ru-RU" dirty="0"/>
              <a:t> снимков»)</a:t>
            </a:r>
          </a:p>
          <a:p>
            <a:r>
              <a:rPr lang="ru-RU" dirty="0"/>
              <a:t>2005 — «</a:t>
            </a:r>
            <a:r>
              <a:rPr lang="en-GB" dirty="0"/>
              <a:t>Product» ("</a:t>
            </a:r>
            <a:r>
              <a:rPr lang="ru-RU" dirty="0"/>
              <a:t>Продукт")</a:t>
            </a:r>
          </a:p>
          <a:p>
            <a:r>
              <a:rPr lang="ru-RU" dirty="0"/>
              <a:t>2006 — «</a:t>
            </a:r>
            <a:r>
              <a:rPr lang="en-GB" dirty="0"/>
              <a:t>pool (no water)»</a:t>
            </a:r>
          </a:p>
          <a:p>
            <a:r>
              <a:rPr lang="en-GB" dirty="0"/>
              <a:t>2006 — «Citizenship</a:t>
            </a:r>
            <a:r>
              <a:rPr lang="en-GB" dirty="0" smtClean="0"/>
              <a:t>»</a:t>
            </a:r>
            <a:endParaRPr lang="ru-RU" dirty="0" smtClean="0"/>
          </a:p>
          <a:p>
            <a:r>
              <a:rPr lang="ru-RU" dirty="0" smtClean="0"/>
              <a:t>2006 </a:t>
            </a:r>
            <a:r>
              <a:rPr lang="en-GB" dirty="0" smtClean="0"/>
              <a:t>—</a:t>
            </a:r>
            <a:r>
              <a:rPr lang="ru-RU" dirty="0" smtClean="0"/>
              <a:t> </a:t>
            </a:r>
            <a:r>
              <a:rPr lang="en-US" dirty="0" smtClean="0"/>
              <a:t>The Cut</a:t>
            </a:r>
            <a:endParaRPr lang="en-GB" dirty="0"/>
          </a:p>
          <a:p>
            <a:r>
              <a:rPr lang="en-GB" dirty="0"/>
              <a:t>2008 — «Shoot/Get Treasure/Repeat»</a:t>
            </a:r>
          </a:p>
          <a:p>
            <a:r>
              <a:rPr lang="en-GB" dirty="0"/>
              <a:t>2009 — «Over There»</a:t>
            </a:r>
          </a:p>
          <a:p>
            <a:r>
              <a:rPr lang="en-GB" dirty="0"/>
              <a:t>2009 — «The Experiment»</a:t>
            </a:r>
          </a:p>
          <a:p>
            <a:r>
              <a:rPr lang="en-GB" dirty="0"/>
              <a:t>2011 — «Ten Plagues»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57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Постановки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2019 — «Shoot/Get treasure/Repeat» (</a:t>
            </a:r>
            <a:r>
              <a:rPr lang="ru-RU" dirty="0" err="1"/>
              <a:t>реж</a:t>
            </a:r>
            <a:r>
              <a:rPr lang="ru-RU" dirty="0"/>
              <a:t>. Алексей Мартынов, Винзавод, Москва)</a:t>
            </a:r>
          </a:p>
          <a:p>
            <a:r>
              <a:rPr lang="ru-RU" dirty="0"/>
              <a:t>2012 — «</a:t>
            </a:r>
            <a:r>
              <a:rPr lang="en-GB" dirty="0"/>
              <a:t>Shoot/Get treasure/Repeat» (</a:t>
            </a:r>
            <a:r>
              <a:rPr lang="ru-RU" dirty="0" err="1"/>
              <a:t>реж</a:t>
            </a:r>
            <a:r>
              <a:rPr lang="ru-RU" dirty="0"/>
              <a:t>. Д. </a:t>
            </a:r>
            <a:r>
              <a:rPr lang="ru-RU" dirty="0" err="1"/>
              <a:t>Волкострелов</a:t>
            </a:r>
            <a:r>
              <a:rPr lang="ru-RU" dirty="0"/>
              <a:t>, С. Александровский. Театр </a:t>
            </a:r>
            <a:r>
              <a:rPr lang="en-GB" dirty="0"/>
              <a:t>Post, </a:t>
            </a:r>
            <a:r>
              <a:rPr lang="ru-RU" dirty="0" smtClean="0"/>
              <a:t>Санкт-Петербург).</a:t>
            </a:r>
            <a:endParaRPr lang="ru-RU" dirty="0"/>
          </a:p>
          <a:p>
            <a:r>
              <a:rPr lang="ru-RU" dirty="0"/>
              <a:t>2008 — «</a:t>
            </a:r>
            <a:r>
              <a:rPr lang="en-GB" dirty="0"/>
              <a:t>Shopping &amp; fucking» (</a:t>
            </a:r>
            <a:r>
              <a:rPr lang="ru-RU" dirty="0" err="1"/>
              <a:t>реж</a:t>
            </a:r>
            <a:r>
              <a:rPr lang="ru-RU" dirty="0"/>
              <a:t>. С. </a:t>
            </a:r>
            <a:r>
              <a:rPr lang="ru-RU" dirty="0" err="1"/>
              <a:t>Щипицин</a:t>
            </a:r>
            <a:r>
              <a:rPr lang="ru-RU" dirty="0"/>
              <a:t>, Театр «Приют комедианта», Санкт-Петербург).</a:t>
            </a:r>
          </a:p>
          <a:p>
            <a:r>
              <a:rPr lang="ru-RU" dirty="0"/>
              <a:t>2009 — «</a:t>
            </a:r>
            <a:r>
              <a:rPr lang="en-GB" dirty="0"/>
              <a:t>Totally over you» (</a:t>
            </a:r>
            <a:r>
              <a:rPr lang="ru-RU" dirty="0" err="1"/>
              <a:t>реж</a:t>
            </a:r>
            <a:r>
              <a:rPr lang="ru-RU" dirty="0"/>
              <a:t>. О. </a:t>
            </a:r>
            <a:r>
              <a:rPr lang="ru-RU" dirty="0" err="1"/>
              <a:t>Гетце</a:t>
            </a:r>
            <a:r>
              <a:rPr lang="ru-RU" dirty="0"/>
              <a:t>, Театр юного зрителя, Екатеринбург)</a:t>
            </a:r>
          </a:p>
          <a:p>
            <a:r>
              <a:rPr lang="ru-RU" dirty="0"/>
              <a:t>2009 — «</a:t>
            </a:r>
            <a:r>
              <a:rPr lang="en-GB" dirty="0"/>
              <a:t>Totally over you» (</a:t>
            </a:r>
            <a:r>
              <a:rPr lang="ru-RU" dirty="0" err="1"/>
              <a:t>реж</a:t>
            </a:r>
            <a:r>
              <a:rPr lang="ru-RU" dirty="0"/>
              <a:t>. А. </a:t>
            </a:r>
            <a:r>
              <a:rPr lang="ru-RU" dirty="0" err="1"/>
              <a:t>Авходеев</a:t>
            </a:r>
            <a:r>
              <a:rPr lang="ru-RU" dirty="0"/>
              <a:t>, Театр юного зрителя, Волгоград)</a:t>
            </a:r>
          </a:p>
          <a:p>
            <a:r>
              <a:rPr lang="ru-RU" dirty="0"/>
              <a:t>2002 - «Откровенные </a:t>
            </a:r>
            <a:r>
              <a:rPr lang="ru-RU" dirty="0" err="1"/>
              <a:t>полароидные</a:t>
            </a:r>
            <a:r>
              <a:rPr lang="ru-RU" dirty="0"/>
              <a:t> снимки» (</a:t>
            </a:r>
            <a:r>
              <a:rPr lang="ru-RU" dirty="0" err="1"/>
              <a:t>реж.Кирилл</a:t>
            </a:r>
            <a:r>
              <a:rPr lang="ru-RU" dirty="0"/>
              <a:t> Серебренников, Театр </a:t>
            </a:r>
            <a:r>
              <a:rPr lang="ru-RU" dirty="0" err="1"/>
              <a:t>им.А.Пушкина,Москва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365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dirty="0"/>
              <a:t>Современная британская драматургия продолжает вызывать интерес отечественной и зарубежной публики. И хотя сфера её распространения всё ещё не так широка, вериться, что её своеобразие, склонность к эксперименту с формой и содержанием, эпатаж и актуальность позволят ей завоевать ещё б</a:t>
            </a:r>
            <a:r>
              <a:rPr lang="ru-RU" b="1" i="1" dirty="0"/>
              <a:t>о</a:t>
            </a:r>
            <a:r>
              <a:rPr lang="ru-RU" dirty="0"/>
              <a:t>льшую популярность среди филологов, искусствоведов, театралов и читателей.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745793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86</TotalTime>
  <Words>613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М. Равенхилл как представитель современной британской литературы</vt:lpstr>
      <vt:lpstr>Особенности «Новой драмы»</vt:lpstr>
      <vt:lpstr>Исследования по современной драматургии</vt:lpstr>
      <vt:lpstr>Особенности современной драматургии</vt:lpstr>
      <vt:lpstr>In-yer-face theatre</vt:lpstr>
      <vt:lpstr>Марк Равенхилл</vt:lpstr>
      <vt:lpstr>Пьесы М. Равенхилла</vt:lpstr>
      <vt:lpstr>Постановки в России</vt:lpstr>
      <vt:lpstr>Выводы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 Равенхилл как представитель современной британской литературы</dc:title>
  <dc:creator>User</dc:creator>
  <cp:lastModifiedBy>User</cp:lastModifiedBy>
  <cp:revision>3</cp:revision>
  <dcterms:created xsi:type="dcterms:W3CDTF">2020-04-10T14:16:22Z</dcterms:created>
  <dcterms:modified xsi:type="dcterms:W3CDTF">2020-04-10T15:42:56Z</dcterms:modified>
</cp:coreProperties>
</file>