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90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07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64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5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7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10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46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27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63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70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3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EC69E-43B6-4CE2-AED0-4D817A119F1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8D914-FBAC-40EE-A4DF-0ABA643DB7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1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РЕЦЕНЗИЯ НА КНИГУ КАК ВИД ЭЛЕКТРОННОЙ КОММУНИКАЦИИ: СТРУКТУРНЫЙ И ДИСКУРСИВНЫЙ ПОДХОДЫ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504218" cy="2826471"/>
          </a:xfrm>
        </p:spPr>
        <p:txBody>
          <a:bodyPr>
            <a:normAutofit fontScale="32500" lnSpcReduction="20000"/>
          </a:bodyPr>
          <a:lstStyle/>
          <a:p>
            <a:pPr algn="r"/>
            <a:r>
              <a:rPr lang="ru-RU" sz="7200" b="1" dirty="0" smtClean="0"/>
              <a:t>Ю. М. Бурда</a:t>
            </a:r>
          </a:p>
          <a:p>
            <a:pPr algn="r"/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i="1" dirty="0" smtClean="0"/>
              <a:t>обучающаяся 1 курса магистратуры</a:t>
            </a:r>
          </a:p>
          <a:p>
            <a:pPr algn="r"/>
            <a:r>
              <a:rPr lang="ru-RU" sz="7200" i="1" dirty="0" smtClean="0"/>
              <a:t>кафедры теории языка, литературы и социолингвистики</a:t>
            </a:r>
          </a:p>
          <a:p>
            <a:pPr algn="r"/>
            <a:r>
              <a:rPr lang="ru-RU" sz="7200" i="1" dirty="0" smtClean="0"/>
              <a:t>Институт иностранной филологии (СП)</a:t>
            </a:r>
          </a:p>
          <a:p>
            <a:pPr algn="r"/>
            <a:r>
              <a:rPr lang="ru-RU" sz="7200" i="1" dirty="0" smtClean="0"/>
              <a:t>Крымский федеральный университет имени В.И. Вернадского</a:t>
            </a:r>
          </a:p>
          <a:p>
            <a:endParaRPr lang="ru-RU" sz="4900" dirty="0" smtClean="0"/>
          </a:p>
          <a:p>
            <a:r>
              <a:rPr lang="ru-RU" sz="4900" dirty="0" smtClean="0"/>
              <a:t>Симферополь, 2020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38168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Электронное речевое общение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возникло </a:t>
            </a:r>
            <a:r>
              <a:rPr lang="ru-RU" dirty="0"/>
              <a:t>в тот период развития социальных коммуникаций, когда информация, возникающая в устной (физиологической) и письменной (виртуальной) формах, начала переводится в </a:t>
            </a:r>
            <a:r>
              <a:rPr lang="ru-RU" dirty="0" smtClean="0"/>
              <a:t>электронную;</a:t>
            </a:r>
          </a:p>
          <a:p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азвивается: появляются новые жанры </a:t>
            </a:r>
            <a:r>
              <a:rPr lang="ru-RU" dirty="0"/>
              <a:t>(например, </a:t>
            </a:r>
            <a:r>
              <a:rPr lang="ru-RU" dirty="0" err="1"/>
              <a:t>флейм</a:t>
            </a:r>
            <a:r>
              <a:rPr lang="ru-RU" dirty="0"/>
              <a:t>, </a:t>
            </a:r>
            <a:r>
              <a:rPr lang="ru-RU" dirty="0" err="1"/>
              <a:t>флуд</a:t>
            </a:r>
            <a:r>
              <a:rPr lang="ru-RU" dirty="0"/>
              <a:t>, виртуальная ролевая игра и др</a:t>
            </a:r>
            <a:r>
              <a:rPr lang="ru-RU" dirty="0" smtClean="0"/>
              <a:t>.);</a:t>
            </a:r>
          </a:p>
          <a:p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собенности: отсутствие </a:t>
            </a:r>
            <a:r>
              <a:rPr lang="ru-RU" dirty="0"/>
              <a:t>строгой структуры и границ, расширение возможностей накопления и обработки </a:t>
            </a:r>
            <a:r>
              <a:rPr lang="ru-RU" dirty="0" smtClean="0"/>
              <a:t>информации;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98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Электронная </a:t>
            </a:r>
            <a:r>
              <a:rPr lang="ru-RU" b="1" dirty="0"/>
              <a:t>коммуникация </a:t>
            </a:r>
            <a:r>
              <a:rPr lang="ru-RU" b="1" dirty="0" smtClean="0"/>
              <a:t>/</a:t>
            </a:r>
            <a:br>
              <a:rPr lang="ru-RU" b="1" dirty="0" smtClean="0"/>
            </a:br>
            <a:r>
              <a:rPr lang="ru-RU" b="1" dirty="0" smtClean="0"/>
              <a:t>электронный </a:t>
            </a:r>
            <a:r>
              <a:rPr lang="ru-RU" b="1" dirty="0"/>
              <a:t>дискурс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характеризует </a:t>
            </a:r>
            <a:r>
              <a:rPr lang="ru-RU" dirty="0"/>
              <a:t>особенности речевой деятельности и функционирования языка в электронной </a:t>
            </a:r>
            <a:r>
              <a:rPr lang="ru-RU" dirty="0" smtClean="0"/>
              <a:t>среде;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это </a:t>
            </a:r>
            <a:r>
              <a:rPr lang="ru-RU" dirty="0"/>
              <a:t>любая коммуникация, опосредованная электронным каналом передачи </a:t>
            </a:r>
            <a:r>
              <a:rPr lang="ru-RU" dirty="0" smtClean="0"/>
              <a:t>информации</a:t>
            </a:r>
          </a:p>
          <a:p>
            <a:pPr marL="0" indent="0" algn="r">
              <a:buNone/>
            </a:pPr>
            <a:r>
              <a:rPr lang="ru-RU" i="1" dirty="0"/>
              <a:t>А. Н. </a:t>
            </a:r>
            <a:r>
              <a:rPr lang="ru-RU" i="1" dirty="0" err="1"/>
              <a:t>Гайфуллина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995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655"/>
            <a:ext cx="10515600" cy="1626033"/>
          </a:xfrm>
        </p:spPr>
        <p:txBody>
          <a:bodyPr>
            <a:normAutofit/>
          </a:bodyPr>
          <a:lstStyle/>
          <a:p>
            <a:pPr algn="just"/>
            <a:r>
              <a:rPr lang="ru-RU" sz="3100" b="1" i="1" dirty="0"/>
              <a:t>Цель</a:t>
            </a:r>
            <a:r>
              <a:rPr lang="ru-RU" sz="3100" dirty="0"/>
              <a:t> </a:t>
            </a:r>
            <a:r>
              <a:rPr lang="ru-RU" sz="3100" dirty="0" smtClean="0"/>
              <a:t>– охарактеризовать структурную </a:t>
            </a:r>
            <a:r>
              <a:rPr lang="ru-RU" sz="3100" dirty="0"/>
              <a:t>и </a:t>
            </a:r>
            <a:r>
              <a:rPr lang="ru-RU" sz="3100" dirty="0" smtClean="0"/>
              <a:t>дискурсивную специфику </a:t>
            </a:r>
            <a:r>
              <a:rPr lang="ru-RU" sz="3100" dirty="0"/>
              <a:t>рецензий на книги как жанра электронной </a:t>
            </a:r>
            <a:r>
              <a:rPr lang="ru-RU" sz="3100" dirty="0" smtClean="0"/>
              <a:t>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Материал: </a:t>
            </a:r>
            <a:r>
              <a:rPr lang="ru-RU" dirty="0" smtClean="0"/>
              <a:t>тексты книжных рецензий, отобранные </a:t>
            </a:r>
            <a:r>
              <a:rPr lang="ru-RU" dirty="0"/>
              <a:t>методом сплошной выборки с Интернет сайта www.amazon.com за 2019 </a:t>
            </a:r>
            <a:r>
              <a:rPr lang="ru-RU" dirty="0" smtClean="0"/>
              <a:t>год;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Приемы исследования</a:t>
            </a:r>
            <a:r>
              <a:rPr lang="ru-RU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метод </a:t>
            </a:r>
            <a:r>
              <a:rPr lang="ru-RU" dirty="0"/>
              <a:t>сплошной </a:t>
            </a:r>
            <a:r>
              <a:rPr lang="ru-RU" dirty="0" smtClean="0"/>
              <a:t>выборки;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описательный метод;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анализ дискурса;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метод </a:t>
            </a:r>
            <a:r>
              <a:rPr lang="ru-RU" dirty="0"/>
              <a:t>прагматической интерпретации </a:t>
            </a:r>
            <a:r>
              <a:rPr lang="ru-RU" dirty="0" smtClean="0"/>
              <a:t>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98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Структура рецензии на книгу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Ч</a:t>
            </a:r>
            <a:r>
              <a:rPr lang="ru-RU" dirty="0" smtClean="0"/>
              <a:t>еткая, фиксированная </a:t>
            </a:r>
            <a:r>
              <a:rPr lang="ru-RU" dirty="0"/>
              <a:t>последовательность описания элементов </a:t>
            </a:r>
            <a:r>
              <a:rPr lang="ru-RU" dirty="0" smtClean="0"/>
              <a:t>произведения: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Данные об авторе (настоящее имя и/ или псевдоним; годы жизни; годы творчества; ключевые, наиболее известные работы);</a:t>
            </a:r>
          </a:p>
          <a:p>
            <a:pPr marL="0" indent="0">
              <a:buNone/>
            </a:pPr>
            <a:r>
              <a:rPr lang="ru-RU" dirty="0"/>
              <a:t>2. Краткий сюжет книги (описание главных героев и основных сюжетных линий);</a:t>
            </a:r>
          </a:p>
          <a:p>
            <a:pPr marL="0" indent="0">
              <a:buNone/>
            </a:pPr>
            <a:r>
              <a:rPr lang="ru-RU" dirty="0"/>
              <a:t>3. Цитаты, которые характеризуют проблематику книги и идеи автора;</a:t>
            </a:r>
          </a:p>
          <a:p>
            <a:pPr marL="0" indent="0">
              <a:buNone/>
            </a:pPr>
            <a:r>
              <a:rPr lang="ru-RU" dirty="0"/>
              <a:t>4. Собственное мнение рецензента о книге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знакомительный </a:t>
            </a:r>
            <a:r>
              <a:rPr lang="ru-RU" dirty="0"/>
              <a:t>повествовательный характер, раскрывающий взгляд адресанта или заказчика </a:t>
            </a:r>
            <a:r>
              <a:rPr lang="ru-RU" dirty="0" smtClean="0"/>
              <a:t>отзыва;</a:t>
            </a:r>
          </a:p>
          <a:p>
            <a:endParaRPr lang="ru-RU" dirty="0"/>
          </a:p>
          <a:p>
            <a:r>
              <a:rPr lang="ru-RU" dirty="0" smtClean="0"/>
              <a:t>Классификация по экстралингвистическим критериям (в частности. гендерному) – влияние на степень экспрессивности;</a:t>
            </a:r>
          </a:p>
          <a:p>
            <a:r>
              <a:rPr lang="ru-RU" dirty="0" smtClean="0"/>
              <a:t>Иллюстрации в </a:t>
            </a:r>
            <a:r>
              <a:rPr lang="ru-RU" dirty="0" smtClean="0"/>
              <a:t>книгах – своеобразный </a:t>
            </a:r>
            <a:r>
              <a:rPr lang="ru-RU" dirty="0"/>
              <a:t>способ отвлечения, а также полного погружения в художественный </a:t>
            </a:r>
            <a:r>
              <a:rPr lang="ru-RU" dirty="0" smtClean="0"/>
              <a:t>текст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23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Лингвистические особенности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Толерантность в </a:t>
            </a:r>
            <a:r>
              <a:rPr lang="ru-RU" dirty="0"/>
              <a:t>отношении </a:t>
            </a:r>
            <a:r>
              <a:rPr lang="ru-RU" dirty="0" smtClean="0"/>
              <a:t>автора;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Коммуникативные стратегии </a:t>
            </a:r>
            <a:r>
              <a:rPr lang="ru-RU" b="1" dirty="0" smtClean="0"/>
              <a:t>реализуются приемами:</a:t>
            </a:r>
          </a:p>
          <a:p>
            <a:pPr marL="0" indent="0" algn="ctr">
              <a:buNone/>
            </a:pPr>
            <a:endParaRPr lang="ru-RU" b="1" dirty="0" smtClean="0"/>
          </a:p>
          <a:p>
            <a:r>
              <a:rPr lang="ru-RU" i="1" dirty="0" smtClean="0"/>
              <a:t>лексическими </a:t>
            </a:r>
            <a:r>
              <a:rPr lang="ru-RU" dirty="0"/>
              <a:t>(экспрессивно окрашенными глаголами</a:t>
            </a:r>
            <a:r>
              <a:rPr lang="ru-RU" dirty="0" smtClean="0"/>
              <a:t>),</a:t>
            </a:r>
          </a:p>
          <a:p>
            <a:r>
              <a:rPr lang="ru-RU" i="1" dirty="0" smtClean="0"/>
              <a:t>морфологическими </a:t>
            </a:r>
            <a:r>
              <a:rPr lang="ru-RU" dirty="0"/>
              <a:t>(инфинитивными конструкциями, степенями сравнения имен прилагательных, настоящим и будущим неопределенным временами глаголов вместе с наречиями частоты, сравнительными конструкциями</a:t>
            </a:r>
            <a:r>
              <a:rPr lang="ru-RU" dirty="0" smtClean="0"/>
              <a:t>),</a:t>
            </a:r>
          </a:p>
          <a:p>
            <a:r>
              <a:rPr lang="ru-RU" i="1" dirty="0" smtClean="0"/>
              <a:t>синтаксическими </a:t>
            </a:r>
            <a:r>
              <a:rPr lang="ru-RU" dirty="0"/>
              <a:t>(восклицательными и побудительными предложениями, обособлением и </a:t>
            </a:r>
            <a:r>
              <a:rPr lang="ru-RU" dirty="0" smtClean="0"/>
              <a:t>перечислением),</a:t>
            </a:r>
          </a:p>
          <a:p>
            <a:r>
              <a:rPr lang="ru-RU" i="1" dirty="0" smtClean="0"/>
              <a:t>риторическими </a:t>
            </a:r>
            <a:r>
              <a:rPr lang="ru-RU" dirty="0"/>
              <a:t>(противопоставлением, сравнением, эпитетом, перифразом и преувеличением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652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Примеры: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«</a:t>
            </a:r>
            <a:r>
              <a:rPr lang="en-US" i="1" dirty="0"/>
              <a:t>This is one of the most moving, caring, emotional novels I have ever read</a:t>
            </a:r>
            <a:r>
              <a:rPr lang="en-US" i="1" dirty="0" smtClean="0"/>
              <a:t>»</a:t>
            </a:r>
            <a:endParaRPr lang="ru-RU" i="1" dirty="0" smtClean="0"/>
          </a:p>
          <a:p>
            <a:pPr marL="0" indent="0">
              <a:buNone/>
            </a:pPr>
            <a:endParaRPr lang="en-US" i="1" dirty="0"/>
          </a:p>
          <a:p>
            <a:r>
              <a:rPr lang="ru-RU" i="1" dirty="0" smtClean="0"/>
              <a:t>«</a:t>
            </a:r>
            <a:r>
              <a:rPr lang="en-US" i="1" dirty="0"/>
              <a:t>She becomes more independent, learns to care less about appearances and opinions, and discovers what is truly important for her</a:t>
            </a:r>
            <a:r>
              <a:rPr lang="en-US" i="1" dirty="0" smtClean="0"/>
              <a:t>»</a:t>
            </a:r>
            <a:endParaRPr lang="ru-RU" i="1" dirty="0" smtClean="0"/>
          </a:p>
          <a:p>
            <a:pPr marL="0" indent="0">
              <a:buNone/>
            </a:pPr>
            <a:endParaRPr lang="en-US" i="1" dirty="0"/>
          </a:p>
          <a:p>
            <a:r>
              <a:rPr lang="ru-RU" i="1" dirty="0" smtClean="0"/>
              <a:t>«</a:t>
            </a:r>
            <a:r>
              <a:rPr lang="en-US" i="1" dirty="0"/>
              <a:t>As I haven’t read any of her previous novels, I cannot make comparisons, but I had a great time reading this novel, which combines an easy and fluid writing style (with some wonderful descriptions of the Kentucky mountains), strong and compelling characters, especially the librarians, with a plot full of adventures, sad and joyful events, romance, and even a possible murder. This is a tale of sisterhood, of women fighting against all odds (society’s prejudices, difficult conditions, nature, illness, domestic violence, evil…), of the power of books, and of a time and a place that are far from us and yet familiar (unfortunately, some things haven’t changed that much</a:t>
            </a:r>
            <a:r>
              <a:rPr lang="en-US" i="1" dirty="0" smtClean="0"/>
              <a:t>)»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7666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Рецензия на книгу: ВЫВОД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способ электронной коммуникации и передачи информации в одностороннем порядке;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носит ознакомительный характер;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способствует </a:t>
            </a:r>
            <a:r>
              <a:rPr lang="ru-RU" dirty="0"/>
              <a:t>точности выражения мыслей, мнения и эмоций </a:t>
            </a:r>
            <a:r>
              <a:rPr lang="ru-RU" dirty="0" smtClean="0"/>
              <a:t>рецензента для формирования полного представления </a:t>
            </a:r>
            <a:r>
              <a:rPr lang="ru-RU" dirty="0"/>
              <a:t>о рецензируемом </a:t>
            </a:r>
            <a:r>
              <a:rPr lang="ru-RU" dirty="0" smtClean="0"/>
              <a:t>труде;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способствует </a:t>
            </a:r>
            <a:r>
              <a:rPr lang="ru-RU" dirty="0"/>
              <a:t>продвижению и продаже книжной </a:t>
            </a:r>
            <a:r>
              <a:rPr lang="ru-RU" dirty="0" smtClean="0"/>
              <a:t>продукции.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3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18974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562</Words>
  <Application>Microsoft Office PowerPoint</Application>
  <PresentationFormat>Широкоэкранный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Тема Office</vt:lpstr>
      <vt:lpstr>РЕЦЕНЗИЯ НА КНИГУ КАК ВИД ЭЛЕКТРОННОЙ КОММУНИКАЦИИ: СТРУКТУРНЫЙ И ДИСКУРСИВНЫЙ ПОДХОДЫ</vt:lpstr>
      <vt:lpstr>Электронное речевое общение </vt:lpstr>
      <vt:lpstr>Электронная коммуникация / электронный дискурс </vt:lpstr>
      <vt:lpstr>Цель – охарактеризовать структурную и дискурсивную специфику рецензий на книги как жанра электронной коммуникации</vt:lpstr>
      <vt:lpstr>Структура рецензии на книгу </vt:lpstr>
      <vt:lpstr>Лингвистические особенности</vt:lpstr>
      <vt:lpstr>Примеры:</vt:lpstr>
      <vt:lpstr>Рецензия на книгу: ВЫВОД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РЕЦЕНЗИЯ НА КНИГУ КАК ВИД ЭЛЕКТРОННОЙ КОММУНИКАЦИИ: СТРУКТУРНЫЙ И ДИСКУРСИВНЫЙ ПОДХОДЫ</dc:title>
  <dc:creator>Admin</dc:creator>
  <cp:lastModifiedBy>Admin</cp:lastModifiedBy>
  <cp:revision>5</cp:revision>
  <dcterms:created xsi:type="dcterms:W3CDTF">2020-04-12T20:00:44Z</dcterms:created>
  <dcterms:modified xsi:type="dcterms:W3CDTF">2020-04-14T08:51:44Z</dcterms:modified>
</cp:coreProperties>
</file>