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5D68FD6-546B-43BD-BB45-A77B83FDA228}" type="datetimeFigureOut">
              <a:rPr lang="ru-RU" smtClean="0"/>
              <a:t>09.04.2020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01B02A4-7A99-4235-B085-8EE12F5D4FB3}" type="slidenum">
              <a:rPr lang="ru-RU" smtClean="0"/>
              <a:t>‹#›</a:t>
            </a:fld>
            <a:endParaRPr lang="ru-RU"/>
          </a:p>
        </p:txBody>
      </p:sp>
    </p:spTree>
    <p:extLst>
      <p:ext uri="{BB962C8B-B14F-4D97-AF65-F5344CB8AC3E}">
        <p14:creationId xmlns:p14="http://schemas.microsoft.com/office/powerpoint/2010/main" val="3290247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5D68FD6-546B-43BD-BB45-A77B83FDA228}" type="datetimeFigureOut">
              <a:rPr lang="ru-RU" smtClean="0"/>
              <a:t>09.04.2020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01B02A4-7A99-4235-B085-8EE12F5D4FB3}" type="slidenum">
              <a:rPr lang="ru-RU" smtClean="0"/>
              <a:t>‹#›</a:t>
            </a:fld>
            <a:endParaRPr lang="ru-RU"/>
          </a:p>
        </p:txBody>
      </p:sp>
    </p:spTree>
    <p:extLst>
      <p:ext uri="{BB962C8B-B14F-4D97-AF65-F5344CB8AC3E}">
        <p14:creationId xmlns:p14="http://schemas.microsoft.com/office/powerpoint/2010/main" val="458760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5D68FD6-546B-43BD-BB45-A77B83FDA228}" type="datetimeFigureOut">
              <a:rPr lang="ru-RU" smtClean="0"/>
              <a:t>09.04.2020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01B02A4-7A99-4235-B085-8EE12F5D4FB3}" type="slidenum">
              <a:rPr lang="ru-RU" smtClean="0"/>
              <a:t>‹#›</a:t>
            </a:fld>
            <a:endParaRPr lang="ru-RU"/>
          </a:p>
        </p:txBody>
      </p:sp>
    </p:spTree>
    <p:extLst>
      <p:ext uri="{BB962C8B-B14F-4D97-AF65-F5344CB8AC3E}">
        <p14:creationId xmlns:p14="http://schemas.microsoft.com/office/powerpoint/2010/main" val="1676176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ru-RU" smtClean="0"/>
              <a:t>Образец текста</a:t>
            </a:r>
          </a:p>
        </p:txBody>
      </p:sp>
      <p:sp>
        <p:nvSpPr>
          <p:cNvPr id="4" name="Date Placeholder 3"/>
          <p:cNvSpPr>
            <a:spLocks noGrp="1"/>
          </p:cNvSpPr>
          <p:nvPr>
            <p:ph type="dt" sz="half" idx="10"/>
          </p:nvPr>
        </p:nvSpPr>
        <p:spPr/>
        <p:txBody>
          <a:bodyPr/>
          <a:lstStyle/>
          <a:p>
            <a:fld id="{65D68FD6-546B-43BD-BB45-A77B83FDA228}" type="datetimeFigureOut">
              <a:rPr lang="ru-RU" smtClean="0"/>
              <a:t>09.04.2020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01B02A4-7A99-4235-B085-8EE12F5D4FB3}" type="slidenum">
              <a:rPr lang="ru-RU" smtClean="0"/>
              <a:t>‹#›</a:t>
            </a:fld>
            <a:endParaRPr lang="ru-RU"/>
          </a:p>
        </p:txBody>
      </p:sp>
    </p:spTree>
    <p:extLst>
      <p:ext uri="{BB962C8B-B14F-4D97-AF65-F5344CB8AC3E}">
        <p14:creationId xmlns:p14="http://schemas.microsoft.com/office/powerpoint/2010/main" val="1679654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ru-RU" smtClean="0"/>
              <a:t>Образец текста</a:t>
            </a:r>
          </a:p>
        </p:txBody>
      </p:sp>
      <p:sp>
        <p:nvSpPr>
          <p:cNvPr id="4" name="Date Placeholder 3"/>
          <p:cNvSpPr>
            <a:spLocks noGrp="1"/>
          </p:cNvSpPr>
          <p:nvPr>
            <p:ph type="dt" sz="half" idx="10"/>
          </p:nvPr>
        </p:nvSpPr>
        <p:spPr/>
        <p:txBody>
          <a:bodyPr/>
          <a:lstStyle/>
          <a:p>
            <a:fld id="{65D68FD6-546B-43BD-BB45-A77B83FDA228}" type="datetimeFigureOut">
              <a:rPr lang="ru-RU" smtClean="0"/>
              <a:t>09.04.2020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01B02A4-7A99-4235-B085-8EE12F5D4FB3}" type="slidenum">
              <a:rPr lang="ru-RU" smtClean="0"/>
              <a:t>‹#›</a:t>
            </a:fld>
            <a:endParaRPr lang="ru-RU"/>
          </a:p>
        </p:txBody>
      </p:sp>
    </p:spTree>
    <p:extLst>
      <p:ext uri="{BB962C8B-B14F-4D97-AF65-F5344CB8AC3E}">
        <p14:creationId xmlns:p14="http://schemas.microsoft.com/office/powerpoint/2010/main" val="3057973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5D68FD6-546B-43BD-BB45-A77B83FDA228}" type="datetimeFigureOut">
              <a:rPr lang="ru-RU" smtClean="0"/>
              <a:t>09.04.2020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01B02A4-7A99-4235-B085-8EE12F5D4FB3}" type="slidenum">
              <a:rPr lang="ru-RU" smtClean="0"/>
              <a:t>‹#›</a:t>
            </a:fld>
            <a:endParaRPr lang="ru-RU"/>
          </a:p>
        </p:txBody>
      </p:sp>
    </p:spTree>
    <p:extLst>
      <p:ext uri="{BB962C8B-B14F-4D97-AF65-F5344CB8AC3E}">
        <p14:creationId xmlns:p14="http://schemas.microsoft.com/office/powerpoint/2010/main" val="754517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5D68FD6-546B-43BD-BB45-A77B83FDA228}" type="datetimeFigureOut">
              <a:rPr lang="ru-RU" smtClean="0"/>
              <a:t>09.04.2020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01B02A4-7A99-4235-B085-8EE12F5D4FB3}" type="slidenum">
              <a:rPr lang="ru-RU" smtClean="0"/>
              <a:t>‹#›</a:t>
            </a:fld>
            <a:endParaRPr lang="ru-RU"/>
          </a:p>
        </p:txBody>
      </p:sp>
    </p:spTree>
    <p:extLst>
      <p:ext uri="{BB962C8B-B14F-4D97-AF65-F5344CB8AC3E}">
        <p14:creationId xmlns:p14="http://schemas.microsoft.com/office/powerpoint/2010/main" val="1138318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5D68FD6-546B-43BD-BB45-A77B83FDA228}" type="datetimeFigureOut">
              <a:rPr lang="ru-RU" smtClean="0"/>
              <a:t>09.04.2020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01B02A4-7A99-4235-B085-8EE12F5D4FB3}" type="slidenum">
              <a:rPr lang="ru-RU" smtClean="0"/>
              <a:t>‹#›</a:t>
            </a:fld>
            <a:endParaRPr lang="ru-RU"/>
          </a:p>
        </p:txBody>
      </p:sp>
    </p:spTree>
    <p:extLst>
      <p:ext uri="{BB962C8B-B14F-4D97-AF65-F5344CB8AC3E}">
        <p14:creationId xmlns:p14="http://schemas.microsoft.com/office/powerpoint/2010/main" val="2474834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5D68FD6-546B-43BD-BB45-A77B83FDA228}" type="datetimeFigureOut">
              <a:rPr lang="ru-RU" smtClean="0"/>
              <a:t>09.04.2020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01B02A4-7A99-4235-B085-8EE12F5D4FB3}" type="slidenum">
              <a:rPr lang="ru-RU" smtClean="0"/>
              <a:t>‹#›</a:t>
            </a:fld>
            <a:endParaRPr lang="ru-RU"/>
          </a:p>
        </p:txBody>
      </p:sp>
    </p:spTree>
    <p:extLst>
      <p:ext uri="{BB962C8B-B14F-4D97-AF65-F5344CB8AC3E}">
        <p14:creationId xmlns:p14="http://schemas.microsoft.com/office/powerpoint/2010/main" val="2066983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5D68FD6-546B-43BD-BB45-A77B83FDA228}" type="datetimeFigureOut">
              <a:rPr lang="ru-RU" smtClean="0"/>
              <a:t>09.04.2020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01B02A4-7A99-4235-B085-8EE12F5D4FB3}" type="slidenum">
              <a:rPr lang="ru-RU" smtClean="0"/>
              <a:t>‹#›</a:t>
            </a:fld>
            <a:endParaRPr lang="ru-RU"/>
          </a:p>
        </p:txBody>
      </p:sp>
    </p:spTree>
    <p:extLst>
      <p:ext uri="{BB962C8B-B14F-4D97-AF65-F5344CB8AC3E}">
        <p14:creationId xmlns:p14="http://schemas.microsoft.com/office/powerpoint/2010/main" val="611675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5D68FD6-546B-43BD-BB45-A77B83FDA228}" type="datetimeFigureOut">
              <a:rPr lang="ru-RU" smtClean="0"/>
              <a:t>09.04.2020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01B02A4-7A99-4235-B085-8EE12F5D4FB3}" type="slidenum">
              <a:rPr lang="ru-RU" smtClean="0"/>
              <a:t>‹#›</a:t>
            </a:fld>
            <a:endParaRPr lang="ru-RU"/>
          </a:p>
        </p:txBody>
      </p:sp>
    </p:spTree>
    <p:extLst>
      <p:ext uri="{BB962C8B-B14F-4D97-AF65-F5344CB8AC3E}">
        <p14:creationId xmlns:p14="http://schemas.microsoft.com/office/powerpoint/2010/main" val="147942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5D68FD6-546B-43BD-BB45-A77B83FDA228}" type="datetimeFigureOut">
              <a:rPr lang="ru-RU" smtClean="0"/>
              <a:t>09.04.2020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01B02A4-7A99-4235-B085-8EE12F5D4FB3}" type="slidenum">
              <a:rPr lang="ru-RU" smtClean="0"/>
              <a:t>‹#›</a:t>
            </a:fld>
            <a:endParaRPr lang="ru-RU"/>
          </a:p>
        </p:txBody>
      </p:sp>
    </p:spTree>
    <p:extLst>
      <p:ext uri="{BB962C8B-B14F-4D97-AF65-F5344CB8AC3E}">
        <p14:creationId xmlns:p14="http://schemas.microsoft.com/office/powerpoint/2010/main" val="1614833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5D68FD6-546B-43BD-BB45-A77B83FDA228}" type="datetimeFigureOut">
              <a:rPr lang="ru-RU" smtClean="0"/>
              <a:t>09.04.2020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01B02A4-7A99-4235-B085-8EE12F5D4FB3}" type="slidenum">
              <a:rPr lang="ru-RU" smtClean="0"/>
              <a:t>‹#›</a:t>
            </a:fld>
            <a:endParaRPr lang="ru-RU"/>
          </a:p>
        </p:txBody>
      </p:sp>
    </p:spTree>
    <p:extLst>
      <p:ext uri="{BB962C8B-B14F-4D97-AF65-F5344CB8AC3E}">
        <p14:creationId xmlns:p14="http://schemas.microsoft.com/office/powerpoint/2010/main" val="3172586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5D68FD6-546B-43BD-BB45-A77B83FDA228}" type="datetimeFigureOut">
              <a:rPr lang="ru-RU" smtClean="0"/>
              <a:t>09.04.2020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01B02A4-7A99-4235-B085-8EE12F5D4FB3}" type="slidenum">
              <a:rPr lang="ru-RU" smtClean="0"/>
              <a:t>‹#›</a:t>
            </a:fld>
            <a:endParaRPr lang="ru-RU"/>
          </a:p>
        </p:txBody>
      </p:sp>
    </p:spTree>
    <p:extLst>
      <p:ext uri="{BB962C8B-B14F-4D97-AF65-F5344CB8AC3E}">
        <p14:creationId xmlns:p14="http://schemas.microsoft.com/office/powerpoint/2010/main" val="544768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D68FD6-546B-43BD-BB45-A77B83FDA228}" type="datetimeFigureOut">
              <a:rPr lang="ru-RU" smtClean="0"/>
              <a:t>09.04.2020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01B02A4-7A99-4235-B085-8EE12F5D4FB3}" type="slidenum">
              <a:rPr lang="ru-RU" smtClean="0"/>
              <a:t>‹#›</a:t>
            </a:fld>
            <a:endParaRPr lang="ru-RU"/>
          </a:p>
        </p:txBody>
      </p:sp>
    </p:spTree>
    <p:extLst>
      <p:ext uri="{BB962C8B-B14F-4D97-AF65-F5344CB8AC3E}">
        <p14:creationId xmlns:p14="http://schemas.microsoft.com/office/powerpoint/2010/main" val="2843415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5D68FD6-546B-43BD-BB45-A77B83FDA228}" type="datetimeFigureOut">
              <a:rPr lang="ru-RU" smtClean="0"/>
              <a:t>09.04.2020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01B02A4-7A99-4235-B085-8EE12F5D4FB3}" type="slidenum">
              <a:rPr lang="ru-RU" smtClean="0"/>
              <a:t>‹#›</a:t>
            </a:fld>
            <a:endParaRPr lang="ru-RU"/>
          </a:p>
        </p:txBody>
      </p:sp>
    </p:spTree>
    <p:extLst>
      <p:ext uri="{BB962C8B-B14F-4D97-AF65-F5344CB8AC3E}">
        <p14:creationId xmlns:p14="http://schemas.microsoft.com/office/powerpoint/2010/main" val="718669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6399212" y="5883275"/>
            <a:ext cx="914400" cy="365125"/>
          </a:xfrm>
        </p:spPr>
        <p:txBody>
          <a:bodyPr/>
          <a:lstStyle/>
          <a:p>
            <a:fld id="{65D68FD6-546B-43BD-BB45-A77B83FDA228}" type="datetimeFigureOut">
              <a:rPr lang="ru-RU" smtClean="0"/>
              <a:t>09.04.2020</a:t>
            </a:fld>
            <a:endParaRPr lang="ru-RU"/>
          </a:p>
        </p:txBody>
      </p:sp>
      <p:sp>
        <p:nvSpPr>
          <p:cNvPr id="6" name="Footer Placeholder 5"/>
          <p:cNvSpPr>
            <a:spLocks noGrp="1"/>
          </p:cNvSpPr>
          <p:nvPr>
            <p:ph type="ftr" sz="quarter" idx="11"/>
          </p:nvPr>
        </p:nvSpPr>
        <p:spPr>
          <a:xfrm>
            <a:off x="1141412" y="5883275"/>
            <a:ext cx="5105400" cy="365125"/>
          </a:xfrm>
        </p:spPr>
        <p:txBody>
          <a:bodyPr/>
          <a:lstStyle/>
          <a:p>
            <a:endParaRPr lang="ru-RU"/>
          </a:p>
        </p:txBody>
      </p:sp>
      <p:sp>
        <p:nvSpPr>
          <p:cNvPr id="7" name="Slide Number Placeholder 6"/>
          <p:cNvSpPr>
            <a:spLocks noGrp="1"/>
          </p:cNvSpPr>
          <p:nvPr>
            <p:ph type="sldNum" sz="quarter" idx="12"/>
          </p:nvPr>
        </p:nvSpPr>
        <p:spPr>
          <a:xfrm>
            <a:off x="10742612" y="5883275"/>
            <a:ext cx="322567" cy="365125"/>
          </a:xfrm>
        </p:spPr>
        <p:txBody>
          <a:bodyPr/>
          <a:lstStyle/>
          <a:p>
            <a:fld id="{C01B02A4-7A99-4235-B085-8EE12F5D4FB3}" type="slidenum">
              <a:rPr lang="ru-RU" smtClean="0"/>
              <a:t>‹#›</a:t>
            </a:fld>
            <a:endParaRPr lang="ru-RU"/>
          </a:p>
        </p:txBody>
      </p:sp>
    </p:spTree>
    <p:extLst>
      <p:ext uri="{BB962C8B-B14F-4D97-AF65-F5344CB8AC3E}">
        <p14:creationId xmlns:p14="http://schemas.microsoft.com/office/powerpoint/2010/main" val="4205462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65D68FD6-546B-43BD-BB45-A77B83FDA228}" type="datetimeFigureOut">
              <a:rPr lang="ru-RU" smtClean="0"/>
              <a:t>09.04.2020</a:t>
            </a:fld>
            <a:endParaRPr lang="ru-RU"/>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ru-RU"/>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C01B02A4-7A99-4235-B085-8EE12F5D4FB3}" type="slidenum">
              <a:rPr lang="ru-RU" smtClean="0"/>
              <a:t>‹#›</a:t>
            </a:fld>
            <a:endParaRPr lang="ru-RU"/>
          </a:p>
        </p:txBody>
      </p:sp>
    </p:spTree>
    <p:extLst>
      <p:ext uri="{BB962C8B-B14F-4D97-AF65-F5344CB8AC3E}">
        <p14:creationId xmlns:p14="http://schemas.microsoft.com/office/powerpoint/2010/main" val="148253425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b="1" dirty="0">
                <a:effectLst/>
              </a:rPr>
              <a:t>ТЕАТРАЛЬНАЯ ИГРА В ПРЕПОДАВАНИИ ИНОСТРАННЫХ </a:t>
            </a:r>
            <a:r>
              <a:rPr lang="ru-RU" b="1" dirty="0" smtClean="0">
                <a:effectLst/>
              </a:rPr>
              <a:t>ЯЗЫКОВ</a:t>
            </a:r>
            <a:r>
              <a:rPr lang="ru-RU" dirty="0">
                <a:effectLst/>
              </a:rPr>
              <a:t/>
            </a:r>
            <a:br>
              <a:rPr lang="ru-RU" dirty="0">
                <a:effectLst/>
              </a:rPr>
            </a:br>
            <a:endParaRPr lang="ru-RU" dirty="0"/>
          </a:p>
        </p:txBody>
      </p:sp>
      <p:sp>
        <p:nvSpPr>
          <p:cNvPr id="3" name="Подзаголовок 2"/>
          <p:cNvSpPr>
            <a:spLocks noGrp="1"/>
          </p:cNvSpPr>
          <p:nvPr>
            <p:ph type="subTitle" idx="1"/>
          </p:nvPr>
        </p:nvSpPr>
        <p:spPr/>
        <p:txBody>
          <a:bodyPr/>
          <a:lstStyle/>
          <a:p>
            <a:r>
              <a:rPr lang="ru-RU" b="1" i="1" dirty="0">
                <a:effectLst/>
              </a:rPr>
              <a:t>Э.Н. Асанова</a:t>
            </a:r>
            <a:endParaRPr lang="ru-RU" dirty="0">
              <a:effectLst/>
            </a:endParaRPr>
          </a:p>
          <a:p>
            <a:r>
              <a:rPr lang="ru-RU" i="1" dirty="0">
                <a:effectLst/>
              </a:rPr>
              <a:t>Студент 2 курса магистратуры кафедры теории языка, литературы и социолингвистики Института иностранной филологии (</a:t>
            </a:r>
            <a:r>
              <a:rPr lang="ru-RU" i="1" dirty="0" err="1">
                <a:effectLst/>
              </a:rPr>
              <a:t>сп</a:t>
            </a:r>
            <a:r>
              <a:rPr lang="ru-RU" i="1" dirty="0">
                <a:effectLst/>
              </a:rPr>
              <a:t>), ФГАОУ ВО «КФУ им. Вернадского»</a:t>
            </a:r>
            <a:endParaRPr lang="ru-RU" dirty="0">
              <a:effectLst/>
            </a:endParaRPr>
          </a:p>
          <a:p>
            <a:endParaRPr lang="ru-RU" dirty="0"/>
          </a:p>
        </p:txBody>
      </p:sp>
    </p:spTree>
    <p:extLst>
      <p:ext uri="{BB962C8B-B14F-4D97-AF65-F5344CB8AC3E}">
        <p14:creationId xmlns:p14="http://schemas.microsoft.com/office/powerpoint/2010/main" val="562187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800099"/>
            <a:ext cx="6771264" cy="1905000"/>
          </a:xfrm>
        </p:spPr>
        <p:txBody>
          <a:bodyPr>
            <a:normAutofit fontScale="90000"/>
          </a:bodyPr>
          <a:lstStyle/>
          <a:p>
            <a:r>
              <a:rPr lang="ru-RU" dirty="0">
                <a:effectLst/>
              </a:rPr>
              <a:t>Преподаватель начинает с того, что помогает детям привыкнуть к группе, создавая атмосферу общения и доверия. </a:t>
            </a:r>
            <a:endParaRPr lang="ru-RU" dirty="0"/>
          </a:p>
        </p:txBody>
      </p:sp>
      <p:sp>
        <p:nvSpPr>
          <p:cNvPr id="3" name="Объект 2"/>
          <p:cNvSpPr>
            <a:spLocks noGrp="1"/>
          </p:cNvSpPr>
          <p:nvPr>
            <p:ph idx="1"/>
          </p:nvPr>
        </p:nvSpPr>
        <p:spPr>
          <a:xfrm>
            <a:off x="1141413" y="3207326"/>
            <a:ext cx="10053060" cy="3124201"/>
          </a:xfrm>
        </p:spPr>
        <p:txBody>
          <a:bodyPr>
            <a:normAutofit/>
          </a:bodyPr>
          <a:lstStyle/>
          <a:p>
            <a:r>
              <a:rPr lang="ru-RU" dirty="0" smtClean="0">
                <a:effectLst/>
              </a:rPr>
              <a:t>Один </a:t>
            </a:r>
            <a:r>
              <a:rPr lang="ru-RU" dirty="0">
                <a:effectLst/>
              </a:rPr>
              <a:t>из способов начать занятие - это поиграть с именами. Даже если люди в группе знают друг друга. Теперь это другая группа, театральная группа. </a:t>
            </a:r>
          </a:p>
          <a:p>
            <a:r>
              <a:rPr lang="ru-RU" dirty="0">
                <a:effectLst/>
              </a:rPr>
              <a:t>По очереди, начиная с преподавателя, все друг за другом произносят свои имена. Когда все имена произнесены, действие повторяется. Таким образом, учащиеся должны произнести свои имена ещё три раза: громко - тихо - шёпотом. Данное(как и любое другое) упражнение может иметь бесчисленное количество модификаций: с мячом, с невидимым предметом, с заданной эмоцией, с заданным действием, с обменом мыслями, с ассоциациями и т. п. </a:t>
            </a:r>
          </a:p>
          <a:p>
            <a:endParaRPr lang="ru-RU" dirty="0"/>
          </a:p>
        </p:txBody>
      </p:sp>
      <p:pic>
        <p:nvPicPr>
          <p:cNvPr id="4" name="Рисунок 3"/>
          <p:cNvPicPr>
            <a:picLocks noChangeAspect="1"/>
          </p:cNvPicPr>
          <p:nvPr/>
        </p:nvPicPr>
        <p:blipFill>
          <a:blip r:embed="rId2"/>
          <a:stretch>
            <a:fillRect/>
          </a:stretch>
        </p:blipFill>
        <p:spPr>
          <a:xfrm>
            <a:off x="7966363" y="166256"/>
            <a:ext cx="4031673" cy="2733474"/>
          </a:xfrm>
          <a:prstGeom prst="rect">
            <a:avLst/>
          </a:prstGeom>
          <a:ln>
            <a:noFill/>
          </a:ln>
          <a:effectLst>
            <a:softEdge rad="112500"/>
          </a:effectLst>
        </p:spPr>
      </p:pic>
    </p:spTree>
    <p:extLst>
      <p:ext uri="{BB962C8B-B14F-4D97-AF65-F5344CB8AC3E}">
        <p14:creationId xmlns:p14="http://schemas.microsoft.com/office/powerpoint/2010/main" val="3377783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997528"/>
            <a:ext cx="9905998" cy="1905000"/>
          </a:xfrm>
        </p:spPr>
        <p:txBody>
          <a:bodyPr>
            <a:normAutofit fontScale="90000"/>
          </a:bodyPr>
          <a:lstStyle/>
          <a:p>
            <a:r>
              <a:rPr lang="ru-RU" dirty="0">
                <a:effectLst/>
              </a:rPr>
              <a:t>Следующий пример игры для взрослых учеников приводит Катерина </a:t>
            </a:r>
            <a:r>
              <a:rPr lang="ru-RU" dirty="0" err="1">
                <a:effectLst/>
              </a:rPr>
              <a:t>Вутсина</a:t>
            </a:r>
            <a:r>
              <a:rPr lang="ru-RU" dirty="0">
                <a:effectLst/>
              </a:rPr>
              <a:t> в своей книге "Театральная игра", где нужно поделиться историей, связанной с именем, не называя его: </a:t>
            </a:r>
            <a:br>
              <a:rPr lang="ru-RU" dirty="0">
                <a:effectLst/>
              </a:rPr>
            </a:br>
            <a:endParaRPr lang="ru-RU" dirty="0"/>
          </a:p>
        </p:txBody>
      </p:sp>
      <p:sp>
        <p:nvSpPr>
          <p:cNvPr id="3" name="Объект 2"/>
          <p:cNvSpPr>
            <a:spLocks noGrp="1"/>
          </p:cNvSpPr>
          <p:nvPr>
            <p:ph idx="1"/>
          </p:nvPr>
        </p:nvSpPr>
        <p:spPr/>
        <p:txBody>
          <a:bodyPr/>
          <a:lstStyle/>
          <a:p>
            <a:r>
              <a:rPr lang="ru-RU" dirty="0">
                <a:effectLst/>
              </a:rPr>
              <a:t>«Как-то раз, когда я ехала из Салоник в Афины, поезд ненадолго остановился в одном городе, который был мне известен из одной песни […]. Как только я выглянула из окна поезда, я увидела название города, написанное на станции; не знаю, почему, но мои мысли тут же направились к великой российской царице, которая носила это имя. Думаю, вы догадались, какое у меня имя. По городу, который называется Катерина, по Великой Екатерине российской. Моё имя - Катерина.» </a:t>
            </a:r>
            <a:endParaRPr lang="ru-RU" dirty="0"/>
          </a:p>
        </p:txBody>
      </p:sp>
    </p:spTree>
    <p:extLst>
      <p:ext uri="{BB962C8B-B14F-4D97-AF65-F5344CB8AC3E}">
        <p14:creationId xmlns:p14="http://schemas.microsoft.com/office/powerpoint/2010/main" val="35769838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effectLst/>
              </a:rPr>
              <a:t>Далее могут последовать различные упражнения на фантазию. Например</a:t>
            </a:r>
            <a:r>
              <a:rPr lang="ru-RU" dirty="0" smtClean="0">
                <a:effectLst/>
              </a:rPr>
              <a:t>:</a:t>
            </a:r>
            <a:endParaRPr lang="ru-RU" dirty="0"/>
          </a:p>
        </p:txBody>
      </p:sp>
      <p:sp>
        <p:nvSpPr>
          <p:cNvPr id="3" name="Объект 2"/>
          <p:cNvSpPr>
            <a:spLocks noGrp="1"/>
          </p:cNvSpPr>
          <p:nvPr>
            <p:ph idx="1"/>
          </p:nvPr>
        </p:nvSpPr>
        <p:spPr>
          <a:xfrm>
            <a:off x="942109" y="2514600"/>
            <a:ext cx="7022606" cy="3453243"/>
          </a:xfrm>
        </p:spPr>
        <p:txBody>
          <a:bodyPr/>
          <a:lstStyle/>
          <a:p>
            <a:r>
              <a:rPr lang="ru-RU" dirty="0">
                <a:effectLst/>
              </a:rPr>
              <a:t>У преподавателя в руках имеется коробка с различными предметами. С этой коробкой он подходит к учащимся и просит их взять один предмет. Далее каждому учащемуся нужно придумать себе образ, реальный или вымышленный, и рассказать, кто он такой и зачем ему нужна вещь, которую он держись в руках. </a:t>
            </a:r>
            <a:endParaRPr lang="ru-RU" dirty="0" smtClean="0">
              <a:effectLst/>
            </a:endParaRPr>
          </a:p>
          <a:p>
            <a:r>
              <a:rPr lang="ru-RU" dirty="0">
                <a:effectLst/>
              </a:rPr>
              <a:t>Выбор предметов для игр рекомендуется варьировать в зависимости от темы занятия</a:t>
            </a:r>
            <a:r>
              <a:rPr lang="ru-RU" dirty="0" smtClean="0">
                <a:effectLst/>
              </a:rPr>
              <a:t>.</a:t>
            </a:r>
            <a:endParaRPr lang="ru-RU" dirty="0">
              <a:effectLst/>
            </a:endParaRPr>
          </a:p>
        </p:txBody>
      </p:sp>
      <p:pic>
        <p:nvPicPr>
          <p:cNvPr id="4" name="Рисунок 3"/>
          <p:cNvPicPr>
            <a:picLocks noChangeAspect="1"/>
          </p:cNvPicPr>
          <p:nvPr/>
        </p:nvPicPr>
        <p:blipFill rotWithShape="1">
          <a:blip r:embed="rId2"/>
          <a:srcRect l="4303" t="14116" r="9253" b="13404"/>
          <a:stretch/>
        </p:blipFill>
        <p:spPr>
          <a:xfrm>
            <a:off x="7964715" y="2490353"/>
            <a:ext cx="4227285" cy="3477491"/>
          </a:xfrm>
          <a:prstGeom prst="rect">
            <a:avLst/>
          </a:prstGeom>
          <a:ln>
            <a:noFill/>
          </a:ln>
          <a:effectLst>
            <a:softEdge rad="112500"/>
          </a:effectLst>
        </p:spPr>
      </p:pic>
    </p:spTree>
    <p:extLst>
      <p:ext uri="{BB962C8B-B14F-4D97-AF65-F5344CB8AC3E}">
        <p14:creationId xmlns:p14="http://schemas.microsoft.com/office/powerpoint/2010/main" val="12897319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effectLst/>
              </a:rPr>
              <a:t>С помощью игр, где ученики используют органы восприятия - смотрят, слушают, пробуют на вкус, прикасаются, обоняют - можно привлечь их внимание. </a:t>
            </a:r>
            <a:br>
              <a:rPr lang="ru-RU" dirty="0">
                <a:effectLst/>
              </a:rPr>
            </a:br>
            <a:endParaRPr lang="ru-RU" dirty="0"/>
          </a:p>
        </p:txBody>
      </p:sp>
      <p:sp>
        <p:nvSpPr>
          <p:cNvPr id="3" name="Объект 2"/>
          <p:cNvSpPr>
            <a:spLocks noGrp="1"/>
          </p:cNvSpPr>
          <p:nvPr>
            <p:ph idx="1"/>
          </p:nvPr>
        </p:nvSpPr>
        <p:spPr>
          <a:xfrm>
            <a:off x="1141413" y="2666999"/>
            <a:ext cx="9905998" cy="3290456"/>
          </a:xfrm>
        </p:spPr>
        <p:txBody>
          <a:bodyPr>
            <a:normAutofit lnSpcReduction="10000"/>
          </a:bodyPr>
          <a:lstStyle/>
          <a:p>
            <a:r>
              <a:rPr lang="ru-RU" dirty="0">
                <a:effectLst/>
              </a:rPr>
              <a:t>Следующая игра поможет это осуществить. В ней учащиеся должны играть, не используя зрение, чтобы распознать предметы. В сумке или коробке лежит как можно больше предметов с различным весом, формой, текстурой, из разных материалов(камень, шерсть, кожа, ткань, бумага, стекло, дерево, металл и всё, что можно придумать). Одному ученику надевают маску, прикрывающую глаза, а человеку, сидящему перед ним, в руки даётся та самая сумка с вещами. Он выбирает предмет, показывает его всей группе и передаёт ученику с закрытыми глазами. Задача состоит не только в том, чтобы назвать предмет, но описать его и рассказать, какие чувства и ассоциации он вызывает. Когда отведённое для одной вещи время истекает, учащийся снимает маску, передаёт её следующему игроку, а сам берёт в руки сумку.</a:t>
            </a:r>
          </a:p>
          <a:p>
            <a:endParaRPr lang="ru-RU" dirty="0"/>
          </a:p>
        </p:txBody>
      </p:sp>
    </p:spTree>
    <p:extLst>
      <p:ext uri="{BB962C8B-B14F-4D97-AF65-F5344CB8AC3E}">
        <p14:creationId xmlns:p14="http://schemas.microsoft.com/office/powerpoint/2010/main" val="22598794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effectLst/>
              </a:rPr>
              <a:t>Театральная игра в преподавании - это не просто </a:t>
            </a:r>
            <a:r>
              <a:rPr lang="ru-RU" dirty="0" smtClean="0">
                <a:effectLst/>
              </a:rPr>
              <a:t>развлечение,</a:t>
            </a:r>
            <a:endParaRPr lang="ru-RU" dirty="0"/>
          </a:p>
        </p:txBody>
      </p:sp>
      <p:sp>
        <p:nvSpPr>
          <p:cNvPr id="3" name="Объект 2"/>
          <p:cNvSpPr>
            <a:spLocks noGrp="1"/>
          </p:cNvSpPr>
          <p:nvPr>
            <p:ph idx="1"/>
          </p:nvPr>
        </p:nvSpPr>
        <p:spPr/>
        <p:txBody>
          <a:bodyPr/>
          <a:lstStyle/>
          <a:p>
            <a:r>
              <a:rPr lang="ru-RU" dirty="0" smtClean="0">
                <a:effectLst/>
              </a:rPr>
              <a:t>это </a:t>
            </a:r>
            <a:r>
              <a:rPr lang="ru-RU" dirty="0">
                <a:effectLst/>
              </a:rPr>
              <a:t>неотъемлемая часть педагогической практики и средство вовлечения ребенка, раскрытие его воображения, влияние на его психомоторное выражение, его знакомство с театральным действием и с театром как с искусством - сложным, образовательным и социальным</a:t>
            </a:r>
            <a:r>
              <a:rPr lang="ru-RU" dirty="0" smtClean="0">
                <a:effectLst/>
              </a:rPr>
              <a:t>.</a:t>
            </a:r>
            <a:endParaRPr lang="ru-RU" dirty="0">
              <a:effectLst/>
            </a:endParaRPr>
          </a:p>
          <a:p>
            <a:r>
              <a:rPr lang="ru-RU" dirty="0">
                <a:effectLst/>
              </a:rPr>
              <a:t>Метод театральной игры в обучении иностранному языку показывает себя очень эффективным на практике. Учащиеся часто выражают интерес, вовлекаются в учебный процесс и проявляют инициативу, а самое главное, значительно повышают уровень коммуникативных навыков. </a:t>
            </a:r>
          </a:p>
        </p:txBody>
      </p:sp>
    </p:spTree>
    <p:extLst>
      <p:ext uri="{BB962C8B-B14F-4D97-AF65-F5344CB8AC3E}">
        <p14:creationId xmlns:p14="http://schemas.microsoft.com/office/powerpoint/2010/main" val="40114320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290946"/>
            <a:ext cx="9905998" cy="1905000"/>
          </a:xfrm>
        </p:spPr>
        <p:txBody>
          <a:bodyPr>
            <a:normAutofit/>
          </a:bodyPr>
          <a:lstStyle/>
          <a:p>
            <a:pPr algn="ctr"/>
            <a:r>
              <a:rPr lang="ru-RU" sz="4000" dirty="0" smtClean="0"/>
              <a:t>Спасибо за внимание!</a:t>
            </a:r>
            <a:endParaRPr lang="ru-RU" sz="4000" dirty="0"/>
          </a:p>
        </p:txBody>
      </p:sp>
      <p:pic>
        <p:nvPicPr>
          <p:cNvPr id="4" name="Рисунок 3"/>
          <p:cNvPicPr>
            <a:picLocks noChangeAspect="1"/>
          </p:cNvPicPr>
          <p:nvPr/>
        </p:nvPicPr>
        <p:blipFill>
          <a:blip r:embed="rId2"/>
          <a:stretch>
            <a:fillRect/>
          </a:stretch>
        </p:blipFill>
        <p:spPr>
          <a:xfrm>
            <a:off x="2728118" y="1849582"/>
            <a:ext cx="6732587" cy="4370061"/>
          </a:xfrm>
          <a:prstGeom prst="rect">
            <a:avLst/>
          </a:prstGeom>
        </p:spPr>
      </p:pic>
    </p:spTree>
    <p:extLst>
      <p:ext uri="{BB962C8B-B14F-4D97-AF65-F5344CB8AC3E}">
        <p14:creationId xmlns:p14="http://schemas.microsoft.com/office/powerpoint/2010/main" val="224019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effectLst/>
              </a:rPr>
              <a:t>Драма в обучении иностранному языку - </a:t>
            </a:r>
            <a:endParaRPr lang="ru-RU" dirty="0"/>
          </a:p>
        </p:txBody>
      </p:sp>
      <p:sp>
        <p:nvSpPr>
          <p:cNvPr id="3" name="Объект 2"/>
          <p:cNvSpPr>
            <a:spLocks noGrp="1"/>
          </p:cNvSpPr>
          <p:nvPr>
            <p:ph idx="1"/>
          </p:nvPr>
        </p:nvSpPr>
        <p:spPr/>
        <p:txBody>
          <a:bodyPr/>
          <a:lstStyle/>
          <a:p>
            <a:r>
              <a:rPr lang="ru-RU" dirty="0" smtClean="0">
                <a:effectLst/>
              </a:rPr>
              <a:t>это </a:t>
            </a:r>
            <a:r>
              <a:rPr lang="ru-RU" dirty="0">
                <a:effectLst/>
              </a:rPr>
              <a:t>творческая деятельность. Как и любая творческая деятельность, это также средство, с помощью которого человек может выражать свой внутренний мир, свои идеи, свой взгляд на события. Имея возможность их выражения, он учится давать им оценку. Благодаря этой функции жизнь и окружающая среда становятся более понятными и ясными. Благодаря этим впечатлением человек может лучше понять себя и свои чувства, преодолеть страх, лень или языковой барьер. Благодаря творческому выражению стимулируется воображение, и мир становится более реальным. </a:t>
            </a:r>
            <a:endParaRPr lang="ru-RU" dirty="0"/>
          </a:p>
        </p:txBody>
      </p:sp>
    </p:spTree>
    <p:extLst>
      <p:ext uri="{BB962C8B-B14F-4D97-AF65-F5344CB8AC3E}">
        <p14:creationId xmlns:p14="http://schemas.microsoft.com/office/powerpoint/2010/main" val="1427750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effectLst/>
              </a:rPr>
              <a:t>Групповая игра на занятии по иностранному языку </a:t>
            </a:r>
            <a:endParaRPr lang="ru-RU" dirty="0"/>
          </a:p>
        </p:txBody>
      </p:sp>
      <p:sp>
        <p:nvSpPr>
          <p:cNvPr id="3" name="Объект 2"/>
          <p:cNvSpPr>
            <a:spLocks noGrp="1"/>
          </p:cNvSpPr>
          <p:nvPr>
            <p:ph idx="1"/>
          </p:nvPr>
        </p:nvSpPr>
        <p:spPr/>
        <p:txBody>
          <a:bodyPr/>
          <a:lstStyle/>
          <a:p>
            <a:r>
              <a:rPr lang="ru-RU" dirty="0" smtClean="0">
                <a:effectLst/>
              </a:rPr>
              <a:t>и </a:t>
            </a:r>
            <a:r>
              <a:rPr lang="ru-RU" dirty="0">
                <a:effectLst/>
              </a:rPr>
              <a:t>её участники представляют собой небольшую социальную группу в действии. Благодаря демократичной организационной структуре и правилам, которые соблюдают все участники действия, создаётся атмосфера солидарности, дружбы, дружеского общения и социальной активности. У учащегося есть возможность получить ценный опыт, развить свои языковые и социальные навыки. По мнению специалистов, игра позволяет человеку удовлетворить свои биологические потребности в движении и деятельности. Игра в команде делает лучше и его, и его времяпровождение. </a:t>
            </a:r>
            <a:endParaRPr lang="ru-RU" dirty="0"/>
          </a:p>
        </p:txBody>
      </p:sp>
    </p:spTree>
    <p:extLst>
      <p:ext uri="{BB962C8B-B14F-4D97-AF65-F5344CB8AC3E}">
        <p14:creationId xmlns:p14="http://schemas.microsoft.com/office/powerpoint/2010/main" val="684076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34831" y="782780"/>
            <a:ext cx="5772005" cy="5160819"/>
          </a:xfrm>
        </p:spPr>
        <p:txBody>
          <a:bodyPr/>
          <a:lstStyle/>
          <a:p>
            <a:r>
              <a:rPr lang="ru-RU" dirty="0">
                <a:effectLst/>
              </a:rPr>
              <a:t>Каждое событие нашей жизни, каждую эмоцию, каждую фантазию мы можем сделать театром. Учащиеся играют, чтобы показать это другим людям, и играют, чтобы общаться с другими людьми. С того момента, когда учащийся с удовольствием выражает себя движениями и словами, начинается театральная игра. </a:t>
            </a:r>
          </a:p>
        </p:txBody>
      </p:sp>
      <p:pic>
        <p:nvPicPr>
          <p:cNvPr id="4" name="Рисунок 3"/>
          <p:cNvPicPr>
            <a:picLocks noChangeAspect="1"/>
          </p:cNvPicPr>
          <p:nvPr/>
        </p:nvPicPr>
        <p:blipFill>
          <a:blip r:embed="rId2"/>
          <a:stretch>
            <a:fillRect/>
          </a:stretch>
        </p:blipFill>
        <p:spPr>
          <a:xfrm>
            <a:off x="6389973" y="921326"/>
            <a:ext cx="5607632" cy="4468089"/>
          </a:xfrm>
          <a:prstGeom prst="rect">
            <a:avLst/>
          </a:prstGeom>
          <a:ln>
            <a:noFill/>
          </a:ln>
          <a:effectLst>
            <a:softEdge rad="112500"/>
          </a:effectLst>
        </p:spPr>
      </p:pic>
    </p:spTree>
    <p:extLst>
      <p:ext uri="{BB962C8B-B14F-4D97-AF65-F5344CB8AC3E}">
        <p14:creationId xmlns:p14="http://schemas.microsoft.com/office/powerpoint/2010/main" val="4006372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858982"/>
            <a:ext cx="9905998" cy="1905000"/>
          </a:xfrm>
        </p:spPr>
        <p:txBody>
          <a:bodyPr>
            <a:normAutofit fontScale="90000"/>
          </a:bodyPr>
          <a:lstStyle/>
          <a:p>
            <a:r>
              <a:rPr lang="ru-RU" dirty="0">
                <a:effectLst/>
              </a:rPr>
              <a:t>Театральная игра - захватывающая работа. Однако, существуют некоторые нюансы, которые необходимо учитывать и применять для достижения положительных результатов</a:t>
            </a:r>
            <a:r>
              <a:rPr lang="ru-RU" dirty="0" smtClean="0">
                <a:effectLst/>
              </a:rPr>
              <a:t>.</a:t>
            </a:r>
            <a:endParaRPr lang="ru-RU" dirty="0"/>
          </a:p>
        </p:txBody>
      </p:sp>
      <p:sp>
        <p:nvSpPr>
          <p:cNvPr id="3" name="Объект 2"/>
          <p:cNvSpPr>
            <a:spLocks noGrp="1"/>
          </p:cNvSpPr>
          <p:nvPr>
            <p:ph idx="1"/>
          </p:nvPr>
        </p:nvSpPr>
        <p:spPr/>
        <p:txBody>
          <a:bodyPr/>
          <a:lstStyle/>
          <a:p>
            <a:r>
              <a:rPr lang="ru-RU" dirty="0">
                <a:effectLst/>
              </a:rPr>
              <a:t>Прежде всего, преподаватель должен верить в ту деятельность, которую он производит вместе с учащимися. Он передает ученикам свой оптимизм, свой энтузиазм и свой опыт. Учащиеся, особенно дети, не станут сразу же настроенными, отзывчивыми и смелыми. Терпение и настойчивость - вот чем должен запастись преподаватель. Не нужно ожидать мгновенных результатов, они будут появляться постепенно. </a:t>
            </a:r>
            <a:endParaRPr lang="ru-RU" dirty="0"/>
          </a:p>
        </p:txBody>
      </p:sp>
    </p:spTree>
    <p:extLst>
      <p:ext uri="{BB962C8B-B14F-4D97-AF65-F5344CB8AC3E}">
        <p14:creationId xmlns:p14="http://schemas.microsoft.com/office/powerpoint/2010/main" val="3639017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effectLst/>
              </a:rPr>
              <a:t>Начиная игру, преподаватель не должен забывать о потенциале учащихся, об их уровне владения языком, об их возрасте, опыте и особенностях. </a:t>
            </a:r>
          </a:p>
        </p:txBody>
      </p:sp>
      <p:pic>
        <p:nvPicPr>
          <p:cNvPr id="4" name="Рисунок 3"/>
          <p:cNvPicPr>
            <a:picLocks noChangeAspect="1"/>
          </p:cNvPicPr>
          <p:nvPr/>
        </p:nvPicPr>
        <p:blipFill rotWithShape="1">
          <a:blip r:embed="rId2"/>
          <a:srcRect l="22623" t="9765" r="17118"/>
          <a:stretch/>
        </p:blipFill>
        <p:spPr>
          <a:xfrm>
            <a:off x="0" y="2909456"/>
            <a:ext cx="4170219" cy="3512560"/>
          </a:xfrm>
          <a:prstGeom prst="rect">
            <a:avLst/>
          </a:prstGeom>
        </p:spPr>
      </p:pic>
      <p:pic>
        <p:nvPicPr>
          <p:cNvPr id="5" name="Рисунок 4"/>
          <p:cNvPicPr>
            <a:picLocks noChangeAspect="1"/>
          </p:cNvPicPr>
          <p:nvPr/>
        </p:nvPicPr>
        <p:blipFill rotWithShape="1">
          <a:blip r:embed="rId3"/>
          <a:srcRect l="10761" t="7326" r="28525" b="19781"/>
          <a:stretch/>
        </p:blipFill>
        <p:spPr>
          <a:xfrm>
            <a:off x="4170219" y="2909456"/>
            <a:ext cx="4405746" cy="3512560"/>
          </a:xfrm>
          <a:prstGeom prst="rect">
            <a:avLst/>
          </a:prstGeom>
        </p:spPr>
      </p:pic>
      <p:pic>
        <p:nvPicPr>
          <p:cNvPr id="6" name="Рисунок 5"/>
          <p:cNvPicPr>
            <a:picLocks noChangeAspect="1"/>
          </p:cNvPicPr>
          <p:nvPr/>
        </p:nvPicPr>
        <p:blipFill rotWithShape="1">
          <a:blip r:embed="rId4"/>
          <a:srcRect l="19311" r="20467"/>
          <a:stretch/>
        </p:blipFill>
        <p:spPr>
          <a:xfrm>
            <a:off x="8427922" y="2909456"/>
            <a:ext cx="3764078" cy="3512560"/>
          </a:xfrm>
          <a:prstGeom prst="rect">
            <a:avLst/>
          </a:prstGeom>
        </p:spPr>
      </p:pic>
    </p:spTree>
    <p:extLst>
      <p:ext uri="{BB962C8B-B14F-4D97-AF65-F5344CB8AC3E}">
        <p14:creationId xmlns:p14="http://schemas.microsoft.com/office/powerpoint/2010/main" val="368733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effectLst/>
              </a:rPr>
              <a:t>Следующая важная вещь состоит в том, чтобы усилить ученический интерес к любой теме занятия, которая предложена или формируется в театральной постановке. </a:t>
            </a:r>
            <a:endParaRPr lang="ru-RU" dirty="0"/>
          </a:p>
        </p:txBody>
      </p:sp>
      <p:sp>
        <p:nvSpPr>
          <p:cNvPr id="3" name="Объект 2"/>
          <p:cNvSpPr>
            <a:spLocks noGrp="1"/>
          </p:cNvSpPr>
          <p:nvPr>
            <p:ph idx="1"/>
          </p:nvPr>
        </p:nvSpPr>
        <p:spPr/>
        <p:txBody>
          <a:bodyPr/>
          <a:lstStyle/>
          <a:p>
            <a:r>
              <a:rPr lang="ru-RU" dirty="0">
                <a:effectLst/>
              </a:rPr>
              <a:t>Не следует забывать о том, что нужно принимать во внимание мнение учащихся, оно очень ценно, вне зависимости от возраста учебной группы. Ученики будут внимательно слушать учителя, если учитель внимательно слушает их. Также нужно стараться не повышать голос - это накаляет атмосферу. Низкий тон голоса является наиболее эффективным. Можно сказать несколько громких слов, чтобы привлечь внимание учащихся, но затем постепенно понизить свой голос, пока он не станет спокойным и приятным. Тогда преподавателю нужно будет повышать голос лишь в редких случаях, когда учащиеся привыкнут к низкому тону его голоса. </a:t>
            </a:r>
          </a:p>
          <a:p>
            <a:endParaRPr lang="ru-RU" dirty="0"/>
          </a:p>
        </p:txBody>
      </p:sp>
    </p:spTree>
    <p:extLst>
      <p:ext uri="{BB962C8B-B14F-4D97-AF65-F5344CB8AC3E}">
        <p14:creationId xmlns:p14="http://schemas.microsoft.com/office/powerpoint/2010/main" val="328701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0328" y="1060738"/>
            <a:ext cx="6317672" cy="1905000"/>
          </a:xfrm>
        </p:spPr>
        <p:txBody>
          <a:bodyPr>
            <a:normAutofit fontScale="90000"/>
          </a:bodyPr>
          <a:lstStyle/>
          <a:p>
            <a:r>
              <a:rPr lang="ru-RU" dirty="0">
                <a:effectLst/>
              </a:rPr>
              <a:t>Независимо от того, сколько вымышленного используется в театральной игре, она не теряет связь с </a:t>
            </a:r>
            <a:r>
              <a:rPr lang="ru-RU" dirty="0" smtClean="0">
                <a:effectLst/>
              </a:rPr>
              <a:t>реальностью.</a:t>
            </a:r>
            <a:endParaRPr lang="ru-RU" dirty="0"/>
          </a:p>
        </p:txBody>
      </p:sp>
      <p:sp>
        <p:nvSpPr>
          <p:cNvPr id="3" name="Объект 2"/>
          <p:cNvSpPr>
            <a:spLocks noGrp="1"/>
          </p:cNvSpPr>
          <p:nvPr>
            <p:ph idx="1"/>
          </p:nvPr>
        </p:nvSpPr>
        <p:spPr>
          <a:xfrm>
            <a:off x="540328" y="3165763"/>
            <a:ext cx="6511636" cy="3124201"/>
          </a:xfrm>
        </p:spPr>
        <p:txBody>
          <a:bodyPr/>
          <a:lstStyle/>
          <a:p>
            <a:r>
              <a:rPr lang="ru-RU" dirty="0">
                <a:effectLst/>
              </a:rPr>
              <a:t>П</a:t>
            </a:r>
            <a:r>
              <a:rPr lang="ru-RU" dirty="0" smtClean="0">
                <a:effectLst/>
              </a:rPr>
              <a:t>оэтому </a:t>
            </a:r>
            <a:r>
              <a:rPr lang="ru-RU" dirty="0">
                <a:effectLst/>
              </a:rPr>
              <a:t>преподаватель должен выбрать ситуации, которые являются правдивыми для учащихся, ситуации, которые они могли наблюдать или сталкиваться с </a:t>
            </a:r>
            <a:r>
              <a:rPr lang="ru-RU" dirty="0" smtClean="0">
                <a:effectLst/>
              </a:rPr>
              <a:t>таковыми.10-12 </a:t>
            </a:r>
            <a:r>
              <a:rPr lang="ru-RU" dirty="0">
                <a:effectLst/>
              </a:rPr>
              <a:t>детей - оптимальное количество участников учебной группы. С большим количеством людей добиться желаемого успеха не представляется возможным. </a:t>
            </a:r>
            <a:endParaRPr lang="ru-RU" dirty="0"/>
          </a:p>
        </p:txBody>
      </p:sp>
      <p:pic>
        <p:nvPicPr>
          <p:cNvPr id="4" name="Рисунок 3"/>
          <p:cNvPicPr>
            <a:picLocks noChangeAspect="1"/>
          </p:cNvPicPr>
          <p:nvPr/>
        </p:nvPicPr>
        <p:blipFill rotWithShape="1">
          <a:blip r:embed="rId2"/>
          <a:srcRect l="4019" r="35439"/>
          <a:stretch/>
        </p:blipFill>
        <p:spPr>
          <a:xfrm>
            <a:off x="6719454" y="860713"/>
            <a:ext cx="5472546" cy="4610100"/>
          </a:xfrm>
          <a:prstGeom prst="rect">
            <a:avLst/>
          </a:prstGeom>
          <a:ln>
            <a:noFill/>
          </a:ln>
          <a:effectLst>
            <a:softEdge rad="112500"/>
          </a:effectLst>
        </p:spPr>
      </p:pic>
    </p:spTree>
    <p:extLst>
      <p:ext uri="{BB962C8B-B14F-4D97-AF65-F5344CB8AC3E}">
        <p14:creationId xmlns:p14="http://schemas.microsoft.com/office/powerpoint/2010/main" val="1797872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effectLst/>
              </a:rPr>
              <a:t>Первое, что нужно сделать - образовать круг. </a:t>
            </a:r>
            <a:endParaRPr lang="ru-RU" dirty="0"/>
          </a:p>
        </p:txBody>
      </p:sp>
      <p:sp>
        <p:nvSpPr>
          <p:cNvPr id="3" name="Объект 2"/>
          <p:cNvSpPr>
            <a:spLocks noGrp="1"/>
          </p:cNvSpPr>
          <p:nvPr>
            <p:ph idx="1"/>
          </p:nvPr>
        </p:nvSpPr>
        <p:spPr/>
        <p:txBody>
          <a:bodyPr/>
          <a:lstStyle/>
          <a:p>
            <a:r>
              <a:rPr lang="ru-RU" dirty="0" smtClean="0">
                <a:effectLst/>
              </a:rPr>
              <a:t>То </a:t>
            </a:r>
            <a:r>
              <a:rPr lang="ru-RU" dirty="0">
                <a:effectLst/>
              </a:rPr>
              <a:t>есть преподавателю и всем учащимся сесть или встать в круг. Ученикам важно понимать, что им не нужно сидеть друг за другом, потому что таким образом блокируются каналы связи между ними. Такая блокировка имеет место быть на уроках по другим предметам, где каждый ученик должен самостоятельно обрабатывать информацию, но не на уроках иностранного языка, где одним из важнейших элементов является коммуникация. </a:t>
            </a:r>
          </a:p>
          <a:p>
            <a:endParaRPr lang="ru-RU" dirty="0"/>
          </a:p>
        </p:txBody>
      </p:sp>
      <p:sp>
        <p:nvSpPr>
          <p:cNvPr id="5" name="Овал 4"/>
          <p:cNvSpPr/>
          <p:nvPr/>
        </p:nvSpPr>
        <p:spPr>
          <a:xfrm>
            <a:off x="304801" y="374073"/>
            <a:ext cx="2701636" cy="2590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177287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етка">
  <a:themeElements>
    <a:clrScheme name="Сетка">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Сетка">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етка">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TM03457485[[fn=Сетчатая]]</Template>
  <TotalTime>46</TotalTime>
  <Words>1225</Words>
  <Application>Microsoft Office PowerPoint</Application>
  <PresentationFormat>Широкоэкранный</PresentationFormat>
  <Paragraphs>31</Paragraphs>
  <Slides>15</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15</vt:i4>
      </vt:variant>
    </vt:vector>
  </HeadingPairs>
  <TitlesOfParts>
    <vt:vector size="18" baseType="lpstr">
      <vt:lpstr>Arial</vt:lpstr>
      <vt:lpstr>Century Gothic</vt:lpstr>
      <vt:lpstr>Сетка</vt:lpstr>
      <vt:lpstr>ТЕАТРАЛЬНАЯ ИГРА В ПРЕПОДАВАНИИ ИНОСТРАННЫХ ЯЗЫКОВ </vt:lpstr>
      <vt:lpstr>Драма в обучении иностранному языку - </vt:lpstr>
      <vt:lpstr>Групповая игра на занятии по иностранному языку </vt:lpstr>
      <vt:lpstr>Презентация PowerPoint</vt:lpstr>
      <vt:lpstr>Театральная игра - захватывающая работа. Однако, существуют некоторые нюансы, которые необходимо учитывать и применять для достижения положительных результатов.</vt:lpstr>
      <vt:lpstr>Начиная игру, преподаватель не должен забывать о потенциале учащихся, об их уровне владения языком, об их возрасте, опыте и особенностях. </vt:lpstr>
      <vt:lpstr>Следующая важная вещь состоит в том, чтобы усилить ученический интерес к любой теме занятия, которая предложена или формируется в театральной постановке. </vt:lpstr>
      <vt:lpstr>Независимо от того, сколько вымышленного используется в театральной игре, она не теряет связь с реальностью.</vt:lpstr>
      <vt:lpstr>Первое, что нужно сделать - образовать круг. </vt:lpstr>
      <vt:lpstr>Преподаватель начинает с того, что помогает детям привыкнуть к группе, создавая атмосферу общения и доверия. </vt:lpstr>
      <vt:lpstr>Следующий пример игры для взрослых учеников приводит Катерина Вутсина в своей книге "Театральная игра", где нужно поделиться историей, связанной с именем, не называя его:  </vt:lpstr>
      <vt:lpstr>Далее могут последовать различные упражнения на фантазию. Например:</vt:lpstr>
      <vt:lpstr>С помощью игр, где ученики используют органы восприятия - смотрят, слушают, пробуют на вкус, прикасаются, обоняют - можно привлечь их внимание.  </vt:lpstr>
      <vt:lpstr>Театральная игра в преподавании - это не просто развлечение,</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ТЕАТРАЛЬНАЯ ИГРА В ПРЕПОДАВАНИИ ИНОСТРАННЫХ ЯЗЫКОВ </dc:title>
  <dc:creator>Пользователь Windows</dc:creator>
  <cp:lastModifiedBy>Пользователь Windows</cp:lastModifiedBy>
  <cp:revision>7</cp:revision>
  <dcterms:created xsi:type="dcterms:W3CDTF">2020-04-09T09:25:44Z</dcterms:created>
  <dcterms:modified xsi:type="dcterms:W3CDTF">2020-04-09T10:12:17Z</dcterms:modified>
</cp:coreProperties>
</file>